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72" r:id="rId2"/>
    <p:sldId id="268" r:id="rId3"/>
    <p:sldId id="274" r:id="rId4"/>
    <p:sldId id="273" r:id="rId5"/>
    <p:sldId id="271" r:id="rId6"/>
    <p:sldId id="270" r:id="rId7"/>
    <p:sldId id="257" r:id="rId8"/>
    <p:sldId id="263"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8" d="100"/>
          <a:sy n="48" d="100"/>
        </p:scale>
        <p:origin x="-25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2E6B8D-F53C-471E-B390-39C2C2296C96}" type="datetimeFigureOut">
              <a:rPr lang="en-US" smtClean="0"/>
              <a:t>11/24/2014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D87EAC-930C-45FA-9897-0CD7EC778663}" type="slidenum">
              <a:rPr lang="en-US" smtClean="0"/>
              <a:t>‹#›</a:t>
            </a:fld>
            <a:endParaRPr lang="en-US" dirty="0"/>
          </a:p>
        </p:txBody>
      </p:sp>
    </p:spTree>
    <p:extLst>
      <p:ext uri="{BB962C8B-B14F-4D97-AF65-F5344CB8AC3E}">
        <p14:creationId xmlns:p14="http://schemas.microsoft.com/office/powerpoint/2010/main" val="3995141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06E02-DA02-421F-ACC9-C83D597F0CCE}" type="slidenum">
              <a:rPr lang="en-US" smtClean="0"/>
              <a:t>4</a:t>
            </a:fld>
            <a:endParaRPr lang="en-US" dirty="0"/>
          </a:p>
        </p:txBody>
      </p:sp>
    </p:spTree>
    <p:extLst>
      <p:ext uri="{BB962C8B-B14F-4D97-AF65-F5344CB8AC3E}">
        <p14:creationId xmlns:p14="http://schemas.microsoft.com/office/powerpoint/2010/main" val="28449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A678E-4B16-6148-95AF-06CE96E13F1C}"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A678E-4B16-6148-95AF-06CE96E13F1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A678E-4B16-6148-95AF-06CE96E13F1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A678E-4B16-6148-95AF-06CE96E13F1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A678E-4B16-6148-95AF-06CE96E13F1C}"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CA678E-4B16-6148-95AF-06CE96E13F1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CA678E-4B16-6148-95AF-06CE96E13F1C}"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CA678E-4B16-6148-95AF-06CE96E13F1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CA678E-4B16-6148-95AF-06CE96E13F1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CA678E-4B16-6148-95AF-06CE96E13F1C}"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B4F85-EA5B-5241-86C7-95D741964C74}" type="datetimeFigureOut">
              <a:rPr lang="en-US" smtClean="0"/>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CA678E-4B16-6148-95AF-06CE96E13F1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FBB4F85-EA5B-5241-86C7-95D741964C74}" type="datetimeFigureOut">
              <a:rPr lang="en-US" smtClean="0"/>
              <a:t>11/24/2014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7CA678E-4B16-6148-95AF-06CE96E13F1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29964"/>
            <a:ext cx="7848600" cy="2568862"/>
          </a:xfrm>
        </p:spPr>
        <p:txBody>
          <a:bodyPr/>
          <a:lstStyle/>
          <a:p>
            <a:pPr algn="ctr"/>
            <a:r>
              <a:rPr lang="en-US" sz="5000" b="1" dirty="0">
                <a:effectLst>
                  <a:outerShdw blurRad="50800" dist="38100" dir="2700000" algn="tl">
                    <a:srgbClr val="000000">
                      <a:alpha val="40000"/>
                    </a:srgbClr>
                  </a:outerShdw>
                </a:effectLst>
              </a:rPr>
              <a:t>SOMSD </a:t>
            </a:r>
            <a:r>
              <a:rPr lang="en-US" sz="5000" b="1" dirty="0" smtClean="0">
                <a:effectLst>
                  <a:outerShdw blurRad="50800" dist="38100" dir="2700000" algn="tl">
                    <a:srgbClr val="000000">
                      <a:alpha val="40000"/>
                    </a:srgbClr>
                  </a:outerShdw>
                </a:effectLst>
              </a:rPr>
              <a:t/>
            </a:r>
            <a:br>
              <a:rPr lang="en-US" sz="5000" b="1" dirty="0" smtClean="0">
                <a:effectLst>
                  <a:outerShdw blurRad="50800" dist="38100" dir="2700000" algn="tl">
                    <a:srgbClr val="000000">
                      <a:alpha val="40000"/>
                    </a:srgbClr>
                  </a:outerShdw>
                </a:effectLst>
              </a:rPr>
            </a:br>
            <a:r>
              <a:rPr lang="en-US" sz="5000" b="1" dirty="0" smtClean="0">
                <a:effectLst>
                  <a:outerShdw blurRad="50800" dist="38100" dir="2700000" algn="tl">
                    <a:srgbClr val="000000">
                      <a:alpha val="40000"/>
                    </a:srgbClr>
                  </a:outerShdw>
                </a:effectLst>
              </a:rPr>
              <a:t>Gifted </a:t>
            </a:r>
            <a:r>
              <a:rPr lang="en-US" sz="5000" b="1" dirty="0">
                <a:effectLst>
                  <a:outerShdw blurRad="50800" dist="38100" dir="2700000" algn="tl">
                    <a:srgbClr val="000000">
                      <a:alpha val="40000"/>
                    </a:srgbClr>
                  </a:outerShdw>
                </a:effectLst>
              </a:rPr>
              <a:t>&amp; Talented </a:t>
            </a:r>
            <a:r>
              <a:rPr lang="en-US" sz="5000" b="1" dirty="0" smtClean="0">
                <a:effectLst>
                  <a:outerShdw blurRad="50800" dist="38100" dir="2700000" algn="tl">
                    <a:srgbClr val="000000">
                      <a:alpha val="40000"/>
                    </a:srgbClr>
                  </a:outerShdw>
                </a:effectLst>
              </a:rPr>
              <a:t>STRATEGIES</a:t>
            </a:r>
            <a:endParaRPr lang="en-US" sz="5000" dirty="0"/>
          </a:p>
        </p:txBody>
      </p:sp>
      <p:sp>
        <p:nvSpPr>
          <p:cNvPr id="3" name="Subtitle 2"/>
          <p:cNvSpPr>
            <a:spLocks noGrp="1"/>
          </p:cNvSpPr>
          <p:nvPr>
            <p:ph type="subTitle" idx="1"/>
          </p:nvPr>
        </p:nvSpPr>
        <p:spPr>
          <a:xfrm>
            <a:off x="4186489" y="4663750"/>
            <a:ext cx="4347911" cy="1078966"/>
          </a:xfrm>
        </p:spPr>
        <p:txBody>
          <a:bodyPr>
            <a:noAutofit/>
          </a:bodyPr>
          <a:lstStyle/>
          <a:p>
            <a:pPr algn="ctr"/>
            <a:r>
              <a:rPr lang="en-US" b="1" dirty="0" smtClean="0"/>
              <a:t>Board of Education Meeting</a:t>
            </a:r>
          </a:p>
          <a:p>
            <a:pPr algn="ctr"/>
            <a:r>
              <a:rPr lang="en-US" sz="500" dirty="0" smtClean="0"/>
              <a:t> </a:t>
            </a:r>
            <a:endParaRPr lang="en-US" sz="1600" dirty="0" smtClean="0"/>
          </a:p>
          <a:p>
            <a:pPr algn="ctr"/>
            <a:r>
              <a:rPr lang="en-US" dirty="0" smtClean="0"/>
              <a:t>November 24, 2014</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636" y="4406610"/>
            <a:ext cx="2397230" cy="1593247"/>
          </a:xfrm>
          <a:prstGeom prst="rect">
            <a:avLst/>
          </a:prstGeom>
        </p:spPr>
      </p:pic>
    </p:spTree>
    <p:extLst>
      <p:ext uri="{BB962C8B-B14F-4D97-AF65-F5344CB8AC3E}">
        <p14:creationId xmlns:p14="http://schemas.microsoft.com/office/powerpoint/2010/main" val="2023511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STATE MANDATE</a:t>
            </a:r>
            <a:endParaRPr lang="en-US" dirty="0"/>
          </a:p>
        </p:txBody>
      </p:sp>
      <p:sp>
        <p:nvSpPr>
          <p:cNvPr id="3" name="Content Placeholder 2"/>
          <p:cNvSpPr>
            <a:spLocks noGrp="1"/>
          </p:cNvSpPr>
          <p:nvPr>
            <p:ph idx="1"/>
          </p:nvPr>
        </p:nvSpPr>
        <p:spPr>
          <a:xfrm>
            <a:off x="457200" y="1614222"/>
            <a:ext cx="8229600" cy="4876800"/>
          </a:xfrm>
        </p:spPr>
        <p:txBody>
          <a:bodyPr/>
          <a:lstStyle/>
          <a:p>
            <a:pPr marL="0" indent="0">
              <a:buNone/>
            </a:pPr>
            <a:endParaRPr lang="en-US" dirty="0"/>
          </a:p>
          <a:p>
            <a:pPr marL="0" indent="0">
              <a:buNone/>
            </a:pPr>
            <a:endParaRPr lang="en-AU" b="1" dirty="0" smtClean="0">
              <a:solidFill>
                <a:schemeClr val="tx1">
                  <a:lumMod val="75000"/>
                  <a:lumOff val="25000"/>
                </a:schemeClr>
              </a:solidFill>
              <a:latin typeface="Arial" charset="0"/>
            </a:endParaRPr>
          </a:p>
          <a:p>
            <a:pPr marL="0" indent="0">
              <a:buNone/>
            </a:pPr>
            <a:r>
              <a:rPr lang="en-AU" sz="2800" b="1" i="1" dirty="0" smtClean="0">
                <a:solidFill>
                  <a:schemeClr val="tx1">
                    <a:lumMod val="75000"/>
                    <a:lumOff val="25000"/>
                  </a:schemeClr>
                </a:solidFill>
                <a:latin typeface="Arial" charset="0"/>
              </a:rPr>
              <a:t>“District </a:t>
            </a:r>
            <a:r>
              <a:rPr lang="en-AU" sz="2800" b="1" i="1" dirty="0">
                <a:solidFill>
                  <a:schemeClr val="tx1">
                    <a:lumMod val="75000"/>
                    <a:lumOff val="25000"/>
                  </a:schemeClr>
                </a:solidFill>
                <a:latin typeface="Arial" charset="0"/>
              </a:rPr>
              <a:t>boards of education </a:t>
            </a:r>
            <a:r>
              <a:rPr lang="en-AU" sz="2800" b="1" i="1" dirty="0" smtClean="0">
                <a:solidFill>
                  <a:schemeClr val="tx1">
                    <a:lumMod val="75000"/>
                    <a:lumOff val="25000"/>
                  </a:schemeClr>
                </a:solidFill>
                <a:latin typeface="Arial" charset="0"/>
              </a:rPr>
              <a:t>shall be responsible for identifying gifted and talented students and shall provide them with appropriate instructional adaptations and services..... Kindergarten-through-grade-12.”</a:t>
            </a:r>
          </a:p>
          <a:p>
            <a:pPr marL="0" indent="0" algn="r">
              <a:buNone/>
            </a:pPr>
            <a:endParaRPr lang="en-AU" sz="2800" b="1" dirty="0" smtClean="0">
              <a:solidFill>
                <a:schemeClr val="tx1">
                  <a:lumMod val="75000"/>
                  <a:lumOff val="25000"/>
                </a:schemeClr>
              </a:solidFill>
              <a:latin typeface="Arial" charset="0"/>
            </a:endParaRPr>
          </a:p>
          <a:p>
            <a:pPr marL="0" indent="0" algn="r">
              <a:buNone/>
            </a:pPr>
            <a:r>
              <a:rPr lang="en-AU" sz="2800" b="1" dirty="0" smtClean="0">
                <a:solidFill>
                  <a:schemeClr val="tx1">
                    <a:lumMod val="75000"/>
                    <a:lumOff val="25000"/>
                  </a:schemeClr>
                </a:solidFill>
                <a:latin typeface="Arial" charset="0"/>
              </a:rPr>
              <a:t>N.J.A.C</a:t>
            </a:r>
            <a:r>
              <a:rPr lang="en-AU" sz="2800" b="1" dirty="0">
                <a:solidFill>
                  <a:schemeClr val="tx1">
                    <a:lumMod val="75000"/>
                    <a:lumOff val="25000"/>
                  </a:schemeClr>
                </a:solidFill>
                <a:latin typeface="Arial" charset="0"/>
              </a:rPr>
              <a:t>. 6A: 8-3.1(a)5</a:t>
            </a:r>
            <a:endParaRPr lang="en-AU" sz="2800" b="1" dirty="0" smtClean="0">
              <a:solidFill>
                <a:schemeClr val="tx1">
                  <a:lumMod val="75000"/>
                  <a:lumOff val="25000"/>
                </a:schemeClr>
              </a:solidFill>
              <a:latin typeface="Arial" charset="0"/>
            </a:endParaRPr>
          </a:p>
        </p:txBody>
      </p:sp>
      <p:sp>
        <p:nvSpPr>
          <p:cNvPr id="4" name="Rectangle 3"/>
          <p:cNvSpPr/>
          <p:nvPr/>
        </p:nvSpPr>
        <p:spPr>
          <a:xfrm>
            <a:off x="335761" y="2044686"/>
            <a:ext cx="8351039" cy="3930812"/>
          </a:xfrm>
          <a:prstGeom prst="rect">
            <a:avLst/>
          </a:prstGeom>
          <a:gradFill flip="none" rotWithShape="1">
            <a:gsLst>
              <a:gs pos="0">
                <a:schemeClr val="accent1">
                  <a:shade val="70000"/>
                  <a:satMod val="150000"/>
                  <a:alpha val="19000"/>
                </a:schemeClr>
              </a:gs>
              <a:gs pos="34000">
                <a:schemeClr val="accent1">
                  <a:shade val="70000"/>
                  <a:satMod val="140000"/>
                  <a:alpha val="19000"/>
                </a:schemeClr>
              </a:gs>
              <a:gs pos="70000">
                <a:schemeClr val="accent1">
                  <a:tint val="100000"/>
                  <a:shade val="90000"/>
                  <a:satMod val="140000"/>
                  <a:alpha val="19000"/>
                </a:schemeClr>
              </a:gs>
              <a:gs pos="100000">
                <a:schemeClr val="accent1">
                  <a:tint val="100000"/>
                  <a:shade val="100000"/>
                  <a:satMod val="100000"/>
                  <a:alpha val="1900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8487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Gifted and Talented</a:t>
            </a:r>
            <a:endParaRPr lang="en-US" dirty="0"/>
          </a:p>
        </p:txBody>
      </p:sp>
      <p:sp>
        <p:nvSpPr>
          <p:cNvPr id="3" name="Content Placeholder 2"/>
          <p:cNvSpPr>
            <a:spLocks noGrp="1"/>
          </p:cNvSpPr>
          <p:nvPr>
            <p:ph idx="1"/>
          </p:nvPr>
        </p:nvSpPr>
        <p:spPr>
          <a:xfrm>
            <a:off x="517919" y="2289313"/>
            <a:ext cx="8229600" cy="3614530"/>
          </a:xfrm>
        </p:spPr>
        <p:txBody>
          <a:bodyPr>
            <a:normAutofit/>
          </a:bodyPr>
          <a:lstStyle/>
          <a:p>
            <a:pPr marL="0" indent="0">
              <a:buNone/>
            </a:pPr>
            <a:r>
              <a:rPr lang="en-US" sz="2800" i="1" dirty="0"/>
              <a:t>“Gifted and talented students” means students who possess or demonstrate high levels of ability in one or more content areas when compared to their chronological peers in the local school district and who require modifications of their educational program if they are to achieve in accordance with their capabilities</a:t>
            </a:r>
            <a:r>
              <a:rPr lang="en-US" sz="2800" i="1" dirty="0" smtClean="0"/>
              <a:t>.</a:t>
            </a:r>
          </a:p>
          <a:p>
            <a:pPr marL="0" indent="0" algn="r">
              <a:buNone/>
            </a:pPr>
            <a:r>
              <a:rPr lang="en-US" sz="2800" dirty="0" smtClean="0"/>
              <a:t>NJAC 6A: 8-3.1.3 </a:t>
            </a:r>
            <a:endParaRPr lang="en-US" sz="2800" dirty="0"/>
          </a:p>
        </p:txBody>
      </p:sp>
      <p:sp>
        <p:nvSpPr>
          <p:cNvPr id="4" name="Rectangle 3"/>
          <p:cNvSpPr/>
          <p:nvPr/>
        </p:nvSpPr>
        <p:spPr>
          <a:xfrm>
            <a:off x="457200" y="1928190"/>
            <a:ext cx="8351039" cy="4194314"/>
          </a:xfrm>
          <a:prstGeom prst="rect">
            <a:avLst/>
          </a:prstGeom>
          <a:gradFill flip="none" rotWithShape="1">
            <a:gsLst>
              <a:gs pos="0">
                <a:schemeClr val="accent1">
                  <a:shade val="70000"/>
                  <a:satMod val="150000"/>
                  <a:alpha val="19000"/>
                </a:schemeClr>
              </a:gs>
              <a:gs pos="34000">
                <a:schemeClr val="accent1">
                  <a:shade val="70000"/>
                  <a:satMod val="140000"/>
                  <a:alpha val="19000"/>
                </a:schemeClr>
              </a:gs>
              <a:gs pos="70000">
                <a:schemeClr val="accent1">
                  <a:tint val="100000"/>
                  <a:shade val="90000"/>
                  <a:satMod val="140000"/>
                  <a:alpha val="19000"/>
                </a:schemeClr>
              </a:gs>
              <a:gs pos="100000">
                <a:schemeClr val="accent1">
                  <a:tint val="100000"/>
                  <a:shade val="100000"/>
                  <a:satMod val="100000"/>
                  <a:alpha val="1900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1052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Change Parameters</a:t>
            </a:r>
            <a:endParaRPr lang="en-US" dirty="0"/>
          </a:p>
        </p:txBody>
      </p:sp>
      <p:sp>
        <p:nvSpPr>
          <p:cNvPr id="3" name="Content Placeholder 2"/>
          <p:cNvSpPr>
            <a:spLocks noGrp="1"/>
          </p:cNvSpPr>
          <p:nvPr>
            <p:ph idx="1"/>
          </p:nvPr>
        </p:nvSpPr>
        <p:spPr>
          <a:xfrm>
            <a:off x="477078" y="1517374"/>
            <a:ext cx="8209722" cy="5257800"/>
          </a:xfrm>
        </p:spPr>
        <p:txBody>
          <a:bodyPr>
            <a:normAutofit/>
          </a:bodyPr>
          <a:lstStyle/>
          <a:p>
            <a:r>
              <a:rPr lang="en-US" dirty="0" smtClean="0"/>
              <a:t>The Board of Education directed Administration to develop Gifted and Talented Strategy proposals.</a:t>
            </a:r>
          </a:p>
          <a:p>
            <a:pPr lvl="1"/>
            <a:endParaRPr lang="en-US" sz="800" dirty="0" smtClean="0"/>
          </a:p>
          <a:p>
            <a:pPr lvl="1"/>
            <a:r>
              <a:rPr lang="en-US" sz="2200" b="1" dirty="0" smtClean="0"/>
              <a:t>Backgroun</a:t>
            </a:r>
            <a:r>
              <a:rPr lang="en-US" sz="2200" dirty="0" smtClean="0"/>
              <a:t>d – Review of offerings suggested an ad-hoc </a:t>
            </a:r>
            <a:r>
              <a:rPr lang="en-US" sz="2200" dirty="0"/>
              <a:t>approach to identification </a:t>
            </a:r>
            <a:r>
              <a:rPr lang="en-US" sz="2200" dirty="0" smtClean="0"/>
              <a:t>and personalization</a:t>
            </a:r>
          </a:p>
          <a:p>
            <a:pPr marL="274320" lvl="1" indent="0">
              <a:buNone/>
            </a:pPr>
            <a:endParaRPr lang="en-US" sz="1100" dirty="0" smtClean="0"/>
          </a:p>
          <a:p>
            <a:pPr lvl="1"/>
            <a:r>
              <a:rPr lang="en-US" sz="2200" b="1" dirty="0" smtClean="0"/>
              <a:t>Contex</a:t>
            </a:r>
            <a:r>
              <a:rPr lang="en-US" sz="2200" dirty="0" smtClean="0"/>
              <a:t>t – To fulfill the unique needs of G&amp;T students </a:t>
            </a:r>
          </a:p>
          <a:p>
            <a:pPr lvl="1"/>
            <a:endParaRPr lang="en-US" sz="1100" dirty="0" smtClean="0"/>
          </a:p>
          <a:p>
            <a:pPr lvl="1"/>
            <a:r>
              <a:rPr lang="en-US" sz="2200" b="1" dirty="0" smtClean="0"/>
              <a:t>Desired Results </a:t>
            </a:r>
            <a:r>
              <a:rPr lang="en-US" sz="2200" dirty="0" smtClean="0"/>
              <a:t>– Strategy that equitably identifies G&amp;T students and provides high quality enhancements and/or alternatives</a:t>
            </a:r>
          </a:p>
          <a:p>
            <a:pPr lvl="1"/>
            <a:endParaRPr lang="en-US" sz="1100" dirty="0" smtClean="0"/>
          </a:p>
          <a:p>
            <a:pPr lvl="1"/>
            <a:r>
              <a:rPr lang="en-US" sz="2200" b="1" dirty="0" smtClean="0"/>
              <a:t>Unacceptable Means </a:t>
            </a:r>
            <a:r>
              <a:rPr lang="en-US" sz="2200" dirty="0" smtClean="0"/>
              <a:t>– Criteria for identification shall not use a single one-time measure, shall not fail to be research-based, and </a:t>
            </a:r>
            <a:r>
              <a:rPr lang="en-US" sz="2200" dirty="0"/>
              <a:t>n</a:t>
            </a:r>
            <a:r>
              <a:rPr lang="en-US" sz="2200" dirty="0" smtClean="0"/>
              <a:t>o strategy shall result in a self-contained class within a grade</a:t>
            </a:r>
          </a:p>
        </p:txBody>
      </p:sp>
    </p:spTree>
    <p:extLst>
      <p:ext uri="{BB962C8B-B14F-4D97-AF65-F5344CB8AC3E}">
        <p14:creationId xmlns:p14="http://schemas.microsoft.com/office/powerpoint/2010/main" val="1729200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Strategies</a:t>
            </a:r>
            <a:endParaRPr lang="en-US" dirty="0"/>
          </a:p>
        </p:txBody>
      </p:sp>
      <p:sp>
        <p:nvSpPr>
          <p:cNvPr id="3" name="Content Placeholder 2"/>
          <p:cNvSpPr>
            <a:spLocks noGrp="1"/>
          </p:cNvSpPr>
          <p:nvPr>
            <p:ph idx="1"/>
          </p:nvPr>
        </p:nvSpPr>
        <p:spPr/>
        <p:txBody>
          <a:bodyPr/>
          <a:lstStyle/>
          <a:p>
            <a:r>
              <a:rPr lang="en-US" dirty="0"/>
              <a:t>Reviewed current research on G&amp;T approaches.</a:t>
            </a:r>
          </a:p>
          <a:p>
            <a:r>
              <a:rPr lang="en-US" dirty="0" smtClean="0"/>
              <a:t>Joined national and local associations for G&amp;T</a:t>
            </a:r>
          </a:p>
          <a:p>
            <a:r>
              <a:rPr lang="en-US" dirty="0" smtClean="0"/>
              <a:t>Attended external conferences and workshops to deepen knowledge of current best practices.</a:t>
            </a:r>
          </a:p>
          <a:p>
            <a:r>
              <a:rPr lang="en-US" dirty="0" smtClean="0"/>
              <a:t>Solicited community input from teachers, administrators and parents, including a parent focus group.</a:t>
            </a:r>
          </a:p>
          <a:p>
            <a:r>
              <a:rPr lang="en-US" dirty="0" smtClean="0"/>
              <a:t>Worked with an expert with knowledge in G&amp;T programming to consider options and develop recommendations for consideration by the Board.</a:t>
            </a:r>
          </a:p>
          <a:p>
            <a:r>
              <a:rPr lang="en-US" dirty="0" smtClean="0"/>
              <a:t>Considered a variety of options and approaches to best meet the needs of students and the Guiding Change document parameters.</a:t>
            </a:r>
            <a:endParaRPr lang="en-US" dirty="0"/>
          </a:p>
        </p:txBody>
      </p:sp>
    </p:spTree>
    <p:extLst>
      <p:ext uri="{BB962C8B-B14F-4D97-AF65-F5344CB8AC3E}">
        <p14:creationId xmlns:p14="http://schemas.microsoft.com/office/powerpoint/2010/main" val="3557768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Philosophy</a:t>
            </a:r>
            <a:endParaRPr lang="en-US" dirty="0"/>
          </a:p>
        </p:txBody>
      </p:sp>
      <p:sp>
        <p:nvSpPr>
          <p:cNvPr id="3" name="Content Placeholder 2"/>
          <p:cNvSpPr>
            <a:spLocks noGrp="1"/>
          </p:cNvSpPr>
          <p:nvPr>
            <p:ph idx="1"/>
          </p:nvPr>
        </p:nvSpPr>
        <p:spPr/>
        <p:txBody>
          <a:bodyPr/>
          <a:lstStyle/>
          <a:p>
            <a:pPr marL="0" indent="0">
              <a:buNone/>
            </a:pPr>
            <a:r>
              <a:rPr lang="en-US" dirty="0"/>
              <a:t>The South Orange Maplewood School District is committed to providing appropriate and challenging learning opportunities for all students.  Rather than providing a one-size-fits-all approach to learning, we believe that every student is entitled to receive what they need in order to be successful.  Utilizing a multi-faceted approach to gifted and talented programming, SOMSD identifies and makes provisions for students in each grade level who possess or demonstrate exceptionally high levels of ability across various subject areas, as compared to their peers within the district.  Programming is continually assessed, reviewed and modified as necessary.</a:t>
            </a:r>
          </a:p>
          <a:p>
            <a:pPr marL="0" indent="0">
              <a:buNone/>
            </a:pPr>
            <a:endParaRPr lang="en-US" dirty="0"/>
          </a:p>
        </p:txBody>
      </p:sp>
    </p:spTree>
    <p:extLst>
      <p:ext uri="{BB962C8B-B14F-4D97-AF65-F5344CB8AC3E}">
        <p14:creationId xmlns:p14="http://schemas.microsoft.com/office/powerpoint/2010/main" val="266240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PROVISIONS:</a:t>
            </a:r>
            <a:endParaRPr lang="en-US" dirty="0"/>
          </a:p>
        </p:txBody>
      </p:sp>
      <p:sp>
        <p:nvSpPr>
          <p:cNvPr id="3" name="Content Placeholder 2"/>
          <p:cNvSpPr>
            <a:spLocks noGrp="1"/>
          </p:cNvSpPr>
          <p:nvPr>
            <p:ph idx="1"/>
          </p:nvPr>
        </p:nvSpPr>
        <p:spPr>
          <a:xfrm>
            <a:off x="457199" y="1600200"/>
            <a:ext cx="8520745" cy="4876800"/>
          </a:xfrm>
        </p:spPr>
        <p:txBody>
          <a:bodyPr>
            <a:normAutofit/>
          </a:bodyPr>
          <a:lstStyle/>
          <a:p>
            <a:pPr lvl="0"/>
            <a:r>
              <a:rPr lang="en-US" sz="2800" dirty="0" smtClean="0"/>
              <a:t>AP </a:t>
            </a:r>
            <a:r>
              <a:rPr lang="en-US" sz="2800" dirty="0"/>
              <a:t>Offerings in the High </a:t>
            </a:r>
            <a:r>
              <a:rPr lang="en-US" sz="2800" dirty="0" smtClean="0"/>
              <a:t>School.</a:t>
            </a:r>
            <a:endParaRPr lang="en-US" sz="2800" dirty="0"/>
          </a:p>
          <a:p>
            <a:pPr lvl="0"/>
            <a:r>
              <a:rPr lang="en-US" sz="2800" dirty="0"/>
              <a:t>Single-subject acceleration in </a:t>
            </a:r>
            <a:r>
              <a:rPr lang="en-US" sz="2800" dirty="0" smtClean="0"/>
              <a:t>secondary schools. </a:t>
            </a:r>
          </a:p>
          <a:p>
            <a:pPr lvl="0"/>
            <a:r>
              <a:rPr lang="en-US" sz="2800" dirty="0" smtClean="0"/>
              <a:t>Differentiated </a:t>
            </a:r>
            <a:r>
              <a:rPr lang="en-US" sz="2800" dirty="0"/>
              <a:t>curriculum within the classroom.</a:t>
            </a:r>
          </a:p>
          <a:p>
            <a:pPr lvl="0"/>
            <a:r>
              <a:rPr lang="en-US" sz="2800" dirty="0" smtClean="0"/>
              <a:t>Flexible </a:t>
            </a:r>
            <a:r>
              <a:rPr lang="en-US" sz="2800" dirty="0"/>
              <a:t>subject-specific ability groupings within the </a:t>
            </a:r>
            <a:r>
              <a:rPr lang="en-US" sz="2800" dirty="0" smtClean="0"/>
              <a:t>classroom.</a:t>
            </a:r>
            <a:endParaRPr lang="en-US" sz="2800" dirty="0"/>
          </a:p>
          <a:p>
            <a:r>
              <a:rPr lang="en-US" sz="2800" dirty="0"/>
              <a:t>Differentiated instruction and ability groupings are currently ad hoc and teacher dependent.</a:t>
            </a:r>
          </a:p>
          <a:p>
            <a:r>
              <a:rPr lang="en-US" sz="2800" dirty="0" smtClean="0"/>
              <a:t>Identification/intake testing at Kindergarten and Grades 3 – 8.</a:t>
            </a:r>
          </a:p>
          <a:p>
            <a:endParaRPr lang="en-US" dirty="0"/>
          </a:p>
          <a:p>
            <a:pPr marL="0" lvl="0" indent="0">
              <a:buNone/>
            </a:pPr>
            <a:endParaRPr lang="en-US" sz="2000" dirty="0"/>
          </a:p>
        </p:txBody>
      </p:sp>
    </p:spTree>
    <p:extLst>
      <p:ext uri="{BB962C8B-B14F-4D97-AF65-F5344CB8AC3E}">
        <p14:creationId xmlns:p14="http://schemas.microsoft.com/office/powerpoint/2010/main" val="2803736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additional strategies</a:t>
            </a:r>
            <a:endParaRPr lang="en-US" dirty="0"/>
          </a:p>
        </p:txBody>
      </p:sp>
      <p:sp>
        <p:nvSpPr>
          <p:cNvPr id="3" name="Content Placeholder 2"/>
          <p:cNvSpPr>
            <a:spLocks noGrp="1"/>
          </p:cNvSpPr>
          <p:nvPr>
            <p:ph idx="1"/>
          </p:nvPr>
        </p:nvSpPr>
        <p:spPr>
          <a:xfrm>
            <a:off x="457200" y="1600199"/>
            <a:ext cx="8229600" cy="5086259"/>
          </a:xfrm>
        </p:spPr>
        <p:txBody>
          <a:bodyPr>
            <a:normAutofit/>
          </a:bodyPr>
          <a:lstStyle/>
          <a:p>
            <a:pPr lvl="0"/>
            <a:r>
              <a:rPr lang="en-US" dirty="0"/>
              <a:t>Consistent differentiated curriculum within classrooms district-wide.</a:t>
            </a:r>
          </a:p>
          <a:p>
            <a:pPr lvl="0"/>
            <a:r>
              <a:rPr lang="en-US" dirty="0"/>
              <a:t>Continue flexible subject-specific ability groupings within classrooms.</a:t>
            </a:r>
          </a:p>
          <a:p>
            <a:pPr lvl="0"/>
            <a:r>
              <a:rPr lang="en-US" dirty="0"/>
              <a:t>Cluster rotations.</a:t>
            </a:r>
          </a:p>
          <a:p>
            <a:pPr lvl="0"/>
            <a:r>
              <a:rPr lang="en-US" dirty="0"/>
              <a:t>After school enrichment activities.</a:t>
            </a:r>
          </a:p>
          <a:p>
            <a:pPr lvl="0"/>
            <a:r>
              <a:rPr lang="en-US" dirty="0"/>
              <a:t>Involvement in local, state and national competitions.</a:t>
            </a:r>
          </a:p>
          <a:p>
            <a:pPr lvl="0"/>
            <a:r>
              <a:rPr lang="en-US" dirty="0"/>
              <a:t>Gifted Action Plan (GAP) / Negotiated curriculum. </a:t>
            </a:r>
          </a:p>
          <a:p>
            <a:pPr lvl="0"/>
            <a:r>
              <a:rPr lang="en-US" dirty="0"/>
              <a:t>Gifted mentor program. </a:t>
            </a:r>
          </a:p>
          <a:p>
            <a:pPr lvl="0"/>
            <a:r>
              <a:rPr lang="en-US" dirty="0"/>
              <a:t>Staff professional development on issues related to giftedness and effective differentiated instruction. </a:t>
            </a:r>
          </a:p>
          <a:p>
            <a:pPr lvl="0"/>
            <a:endParaRPr lang="en-US" dirty="0">
              <a:solidFill>
                <a:srgbClr val="FF0000"/>
              </a:solidFill>
            </a:endParaRPr>
          </a:p>
          <a:p>
            <a:endParaRPr lang="en-US" dirty="0"/>
          </a:p>
        </p:txBody>
      </p:sp>
    </p:spTree>
    <p:extLst>
      <p:ext uri="{BB962C8B-B14F-4D97-AF65-F5344CB8AC3E}">
        <p14:creationId xmlns:p14="http://schemas.microsoft.com/office/powerpoint/2010/main" val="418066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proposed additions</a:t>
            </a:r>
            <a:endParaRPr lang="en-US" dirty="0"/>
          </a:p>
        </p:txBody>
      </p:sp>
      <p:sp>
        <p:nvSpPr>
          <p:cNvPr id="3" name="Content Placeholder 2"/>
          <p:cNvSpPr>
            <a:spLocks noGrp="1"/>
          </p:cNvSpPr>
          <p:nvPr>
            <p:ph idx="1"/>
          </p:nvPr>
        </p:nvSpPr>
        <p:spPr/>
        <p:txBody>
          <a:bodyPr>
            <a:normAutofit/>
          </a:bodyPr>
          <a:lstStyle/>
          <a:p>
            <a:r>
              <a:rPr lang="en-US" b="1" dirty="0" smtClean="0"/>
              <a:t>Systematic</a:t>
            </a:r>
            <a:r>
              <a:rPr lang="en-US" dirty="0" smtClean="0"/>
              <a:t> identification of students with exceptional abilities, including re-assessment in grade 3.</a:t>
            </a:r>
          </a:p>
          <a:p>
            <a:r>
              <a:rPr lang="en-US" b="1" dirty="0" smtClean="0"/>
              <a:t>Consistent</a:t>
            </a:r>
            <a:r>
              <a:rPr lang="en-US" dirty="0" smtClean="0"/>
              <a:t> range </a:t>
            </a:r>
            <a:r>
              <a:rPr lang="en-US" dirty="0"/>
              <a:t>of provisions </a:t>
            </a:r>
            <a:r>
              <a:rPr lang="en-US" dirty="0" smtClean="0"/>
              <a:t>available and provided to identified students across all grades and all schools.</a:t>
            </a:r>
            <a:endParaRPr lang="en-US" dirty="0"/>
          </a:p>
          <a:p>
            <a:r>
              <a:rPr lang="en-US" dirty="0" smtClean="0"/>
              <a:t>Students with similar talents provided opportunities </a:t>
            </a:r>
            <a:r>
              <a:rPr lang="en-US" dirty="0"/>
              <a:t>to work together (research based </a:t>
            </a:r>
            <a:r>
              <a:rPr lang="en-US" b="1" dirty="0"/>
              <a:t>‘best practice</a:t>
            </a:r>
            <a:r>
              <a:rPr lang="en-US" dirty="0"/>
              <a:t>’), without implementing pull out </a:t>
            </a:r>
            <a:r>
              <a:rPr lang="en-US" dirty="0" smtClean="0"/>
              <a:t>programs.</a:t>
            </a:r>
          </a:p>
          <a:p>
            <a:r>
              <a:rPr lang="en-US" dirty="0" smtClean="0"/>
              <a:t>In cases </a:t>
            </a:r>
            <a:r>
              <a:rPr lang="en-US" dirty="0"/>
              <a:t>where </a:t>
            </a:r>
            <a:r>
              <a:rPr lang="en-US" dirty="0" smtClean="0"/>
              <a:t>extreme modifications are warranted, </a:t>
            </a:r>
            <a:r>
              <a:rPr lang="en-US" b="1" dirty="0" smtClean="0"/>
              <a:t>Gifted Action Plans </a:t>
            </a:r>
            <a:r>
              <a:rPr lang="en-US" dirty="0" smtClean="0"/>
              <a:t>(“GAP”) provide clear documentation, allowing consistency, awareness and follow up as students move through the school system.</a:t>
            </a:r>
          </a:p>
        </p:txBody>
      </p:sp>
    </p:spTree>
    <p:extLst>
      <p:ext uri="{BB962C8B-B14F-4D97-AF65-F5344CB8AC3E}">
        <p14:creationId xmlns:p14="http://schemas.microsoft.com/office/powerpoint/2010/main" val="27561592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1724</TotalTime>
  <Words>566</Words>
  <Application>Microsoft Office PowerPoint</Application>
  <PresentationFormat>On-screen Show (4:3)</PresentationFormat>
  <Paragraphs>54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SOMSD  Gifted &amp; Talented STRATEGIES</vt:lpstr>
      <vt:lpstr>NEW JERSEY STATE MANDATE</vt:lpstr>
      <vt:lpstr>Definition of Gifted and Talented</vt:lpstr>
      <vt:lpstr>Guiding Change Parameters</vt:lpstr>
      <vt:lpstr>Developing Strategies</vt:lpstr>
      <vt:lpstr>Statement of Philosophy</vt:lpstr>
      <vt:lpstr>CURRENT  PROVISIONS:</vt:lpstr>
      <vt:lpstr>Proposed additional strategies</vt:lpstr>
      <vt:lpstr>Benefits of proposed additions</vt:lpstr>
    </vt:vector>
  </TitlesOfParts>
  <Company>PEAK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SOMSD  Gifted &amp; Talented Programming</dc:title>
  <dc:creator>Alison Brown</dc:creator>
  <cp:lastModifiedBy>M</cp:lastModifiedBy>
  <cp:revision>24</cp:revision>
  <dcterms:created xsi:type="dcterms:W3CDTF">2014-11-19T16:10:00Z</dcterms:created>
  <dcterms:modified xsi:type="dcterms:W3CDTF">2014-11-24T20:26:56Z</dcterms:modified>
</cp:coreProperties>
</file>