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77" r:id="rId4"/>
    <p:sldId id="264" r:id="rId5"/>
    <p:sldId id="265" r:id="rId6"/>
    <p:sldId id="266" r:id="rId7"/>
    <p:sldId id="262" r:id="rId8"/>
    <p:sldId id="267" r:id="rId9"/>
    <p:sldId id="258" r:id="rId10"/>
    <p:sldId id="274" r:id="rId11"/>
    <p:sldId id="268" r:id="rId12"/>
    <p:sldId id="269" r:id="rId13"/>
    <p:sldId id="275" r:id="rId14"/>
    <p:sldId id="27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59326B-2678-4400-89AD-EE82556E7E12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6C4A02-AA01-400D-8ABC-858800626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54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825D2-1E99-401C-8B86-CA1B447233AF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D62C3B-5B60-4C9C-90D2-2BB15975F7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25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62C3B-5B60-4C9C-90D2-2BB15975F74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9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2DB4-3A38-44A9-8D3C-B089CA887927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AF7-DD95-4B3F-8451-794E27F9E2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1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2DB4-3A38-44A9-8D3C-B089CA887927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AF7-DD95-4B3F-8451-794E27F9E2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4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2DB4-3A38-44A9-8D3C-B089CA887927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AF7-DD95-4B3F-8451-794E27F9E2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2DB4-3A38-44A9-8D3C-B089CA887927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AF7-DD95-4B3F-8451-794E27F9E2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1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2DB4-3A38-44A9-8D3C-B089CA887927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AF7-DD95-4B3F-8451-794E27F9E2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2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2DB4-3A38-44A9-8D3C-B089CA887927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AF7-DD95-4B3F-8451-794E27F9E2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5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2DB4-3A38-44A9-8D3C-B089CA887927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AF7-DD95-4B3F-8451-794E27F9E2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3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2DB4-3A38-44A9-8D3C-B089CA887927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AF7-DD95-4B3F-8451-794E27F9E2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81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2DB4-3A38-44A9-8D3C-B089CA887927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AF7-DD95-4B3F-8451-794E27F9E2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0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2DB4-3A38-44A9-8D3C-B089CA887927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AF7-DD95-4B3F-8451-794E27F9E2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7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2DB4-3A38-44A9-8D3C-B089CA887927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5AF7-DD95-4B3F-8451-794E27F9E2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1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B2DB4-3A38-44A9-8D3C-B089CA887927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55AF7-DD95-4B3F-8451-794E27F9E2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7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514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Summer Programs Update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3400"/>
            <a:ext cx="7239000" cy="1981200"/>
          </a:xfrm>
        </p:spPr>
        <p:txBody>
          <a:bodyPr>
            <a:normAutofit fontScale="77500" lnSpcReduction="20000"/>
          </a:bodyPr>
          <a:lstStyle/>
          <a:p>
            <a:r>
              <a:rPr lang="en-US" sz="3500" b="1" dirty="0" smtClean="0"/>
              <a:t>Susan Grierson </a:t>
            </a:r>
          </a:p>
          <a:p>
            <a:r>
              <a:rPr lang="en-US" sz="3000" b="1" dirty="0" smtClean="0"/>
              <a:t>Assistant Superintendent for </a:t>
            </a:r>
          </a:p>
          <a:p>
            <a:r>
              <a:rPr lang="en-US" sz="3000" b="1" dirty="0" smtClean="0"/>
              <a:t>Curriculum and Instruction</a:t>
            </a:r>
          </a:p>
          <a:p>
            <a:endParaRPr lang="en-US" sz="3000" b="1" dirty="0"/>
          </a:p>
          <a:p>
            <a:r>
              <a:rPr lang="en-US" sz="2800" b="1" dirty="0" smtClean="0"/>
              <a:t>Presented September 21, 2015</a:t>
            </a:r>
          </a:p>
          <a:p>
            <a:endParaRPr lang="en-US" sz="3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63007"/>
            <a:ext cx="2819400" cy="187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English Language Learners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All 48 students eligible for and enrolled in the district’s English as a Second Language Program (ESL) were invited.</a:t>
            </a:r>
          </a:p>
          <a:p>
            <a:r>
              <a:rPr lang="en-US" sz="3000" dirty="0" smtClean="0"/>
              <a:t>20 Students participated in daily English language development instruction designed to increase students’ background knowledge and vocabulary, as well as to strengthen reading, writing and conversation skills.</a:t>
            </a:r>
          </a:p>
        </p:txBody>
      </p:sp>
    </p:spTree>
    <p:extLst>
      <p:ext uri="{BB962C8B-B14F-4D97-AF65-F5344CB8AC3E}">
        <p14:creationId xmlns:p14="http://schemas.microsoft.com/office/powerpoint/2010/main" val="34295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Extended School Year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Extended School Year program is for students with IEPs who have difficulty with sustained learning skills. </a:t>
            </a:r>
          </a:p>
          <a:p>
            <a:pPr lvl="1"/>
            <a:r>
              <a:rPr lang="en-US" dirty="0" smtClean="0"/>
              <a:t>ESY – Grades PK K-5, 115 students</a:t>
            </a:r>
          </a:p>
          <a:p>
            <a:r>
              <a:rPr lang="en-US" dirty="0" smtClean="0"/>
              <a:t>Social Skills program is for students who have significant social skills deficits that impact their ability to interact appropriately with peers.</a:t>
            </a:r>
          </a:p>
          <a:p>
            <a:pPr lvl="1"/>
            <a:r>
              <a:rPr lang="en-US" dirty="0" smtClean="0"/>
              <a:t>Elementary students – 49</a:t>
            </a:r>
          </a:p>
          <a:p>
            <a:pPr lvl="1"/>
            <a:r>
              <a:rPr lang="en-US" dirty="0" smtClean="0"/>
              <a:t>Secondary students – 22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“FAST” Program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900" dirty="0" smtClean="0"/>
              <a:t>From </a:t>
            </a:r>
            <a:r>
              <a:rPr lang="en-US" sz="3900" dirty="0"/>
              <a:t>July </a:t>
            </a:r>
            <a:r>
              <a:rPr lang="en-US" sz="3900" dirty="0" smtClean="0"/>
              <a:t>13-August 20, </a:t>
            </a:r>
            <a:r>
              <a:rPr lang="en-US" sz="3900" dirty="0"/>
              <a:t>students </a:t>
            </a:r>
            <a:r>
              <a:rPr lang="en-US" sz="3900" dirty="0" smtClean="0"/>
              <a:t>were offered “Flexible Academic Support Time” CHS:  </a:t>
            </a:r>
          </a:p>
          <a:p>
            <a:r>
              <a:rPr lang="en-US" sz="3600" dirty="0"/>
              <a:t>S</a:t>
            </a:r>
            <a:r>
              <a:rPr lang="en-US" sz="3600" dirty="0" smtClean="0"/>
              <a:t>tudents could work with </a:t>
            </a:r>
            <a:r>
              <a:rPr lang="en-US" sz="3600" dirty="0"/>
              <a:t>teachers on summer math packets, writing assignments, AP assignments and other high school work.  </a:t>
            </a:r>
          </a:p>
          <a:p>
            <a:r>
              <a:rPr lang="en-US" sz="3600" dirty="0" smtClean="0"/>
              <a:t>All </a:t>
            </a:r>
            <a:r>
              <a:rPr lang="en-US" sz="3600" dirty="0"/>
              <a:t>CHS students </a:t>
            </a:r>
            <a:r>
              <a:rPr lang="en-US" sz="3600" dirty="0" smtClean="0"/>
              <a:t>were invited via phone and email.</a:t>
            </a:r>
          </a:p>
          <a:p>
            <a:r>
              <a:rPr lang="en-US" sz="3600" dirty="0" smtClean="0"/>
              <a:t>Targeted </a:t>
            </a:r>
            <a:r>
              <a:rPr lang="en-US" sz="3600" dirty="0"/>
              <a:t>personal phone </a:t>
            </a:r>
            <a:r>
              <a:rPr lang="en-US" sz="3600" dirty="0" smtClean="0"/>
              <a:t>calls were also made </a:t>
            </a:r>
            <a:r>
              <a:rPr lang="en-US" sz="3600" dirty="0"/>
              <a:t>to 1</a:t>
            </a:r>
            <a:r>
              <a:rPr lang="en-US" sz="3600" baseline="30000" dirty="0"/>
              <a:t>st</a:t>
            </a:r>
            <a:r>
              <a:rPr lang="en-US" sz="3600" dirty="0"/>
              <a:t> time AP takers, ELL students, and other students identified due to previous academic experiences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More than 100 students took advantage of this opportunity to work with content specialists to support their summer academic work.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2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477962"/>
          </a:xfrm>
        </p:spPr>
        <p:txBody>
          <a:bodyPr>
            <a:normAutofit/>
          </a:bodyPr>
          <a:lstStyle/>
          <a:p>
            <a:r>
              <a:rPr lang="en-US" b="1" dirty="0" smtClean="0"/>
              <a:t>Clinton Elementary</a:t>
            </a:r>
            <a:r>
              <a:rPr lang="en-US" b="1" dirty="0"/>
              <a:t> </a:t>
            </a:r>
            <a:r>
              <a:rPr lang="en-US" b="1" dirty="0" smtClean="0"/>
              <a:t>&amp;</a:t>
            </a:r>
            <a:br>
              <a:rPr lang="en-US" b="1" dirty="0" smtClean="0"/>
            </a:br>
            <a:r>
              <a:rPr lang="en-US" b="1" dirty="0" smtClean="0"/>
              <a:t>Camp Invention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Camp Invention offers innovative curricula that are aligned with state and national standards.  By implementing this program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strive to enhance each child’s ability to learn through </a:t>
            </a:r>
            <a:r>
              <a:rPr lang="en-US" dirty="0" smtClean="0"/>
              <a:t>teamwork, while </a:t>
            </a:r>
            <a:r>
              <a:rPr lang="en-US" dirty="0"/>
              <a:t>providing exciting challenges and cultivating a new appreciation for discovery</a:t>
            </a:r>
            <a:r>
              <a:rPr lang="en-US" dirty="0" smtClean="0"/>
              <a:t>.</a:t>
            </a:r>
          </a:p>
          <a:p>
            <a:r>
              <a:rPr lang="en-US" dirty="0"/>
              <a:t>32 students going into grades 4 and 5</a:t>
            </a:r>
          </a:p>
          <a:p>
            <a:r>
              <a:rPr lang="en-US" dirty="0"/>
              <a:t>97% attendance  over the course of the 10 day program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Summer Program Costs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319840"/>
              </p:ext>
            </p:extLst>
          </p:nvPr>
        </p:nvGraphicFramePr>
        <p:xfrm>
          <a:off x="1066800" y="1828800"/>
          <a:ext cx="6743700" cy="3024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2247900"/>
                <a:gridCol w="2247900"/>
              </a:tblGrid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Participated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626533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 Schools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$64,400</a:t>
                      </a:r>
                      <a:endParaRPr lang="en-US" dirty="0"/>
                    </a:p>
                  </a:txBody>
                  <a:tcPr/>
                </a:tc>
              </a:tr>
              <a:tr h="626533">
                <a:tc>
                  <a:txBody>
                    <a:bodyPr/>
                    <a:lstStyle/>
                    <a:p>
                      <a:r>
                        <a:rPr lang="en-US" dirty="0" smtClean="0"/>
                        <a:t>Middle Schools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$40,500</a:t>
                      </a:r>
                      <a:endParaRPr lang="en-US" dirty="0"/>
                    </a:p>
                  </a:txBody>
                  <a:tcPr/>
                </a:tc>
              </a:tr>
              <a:tr h="626533">
                <a:tc>
                  <a:txBody>
                    <a:bodyPr/>
                    <a:lstStyle/>
                    <a:p>
                      <a:r>
                        <a:rPr lang="en-US" dirty="0" smtClean="0"/>
                        <a:t>High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$140,800</a:t>
                      </a:r>
                      <a:endParaRPr lang="en-US" dirty="0"/>
                    </a:p>
                  </a:txBody>
                  <a:tcPr/>
                </a:tc>
              </a:tr>
              <a:tr h="626533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$350,000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3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Summer 2015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dirty="0" smtClean="0"/>
              <a:t>725 students spent time in our schools this summer in a variety of programs:</a:t>
            </a:r>
          </a:p>
          <a:p>
            <a:r>
              <a:rPr lang="en-US" dirty="0" smtClean="0"/>
              <a:t>Cougar Prep</a:t>
            </a:r>
          </a:p>
          <a:p>
            <a:r>
              <a:rPr lang="en-US" dirty="0" smtClean="0"/>
              <a:t>Summer Step Up</a:t>
            </a:r>
          </a:p>
          <a:p>
            <a:r>
              <a:rPr lang="en-US" dirty="0" smtClean="0"/>
              <a:t>Academic Advancement</a:t>
            </a:r>
          </a:p>
          <a:p>
            <a:r>
              <a:rPr lang="en-US" dirty="0" smtClean="0"/>
              <a:t>Academic Support</a:t>
            </a:r>
          </a:p>
          <a:p>
            <a:r>
              <a:rPr lang="en-US" dirty="0" smtClean="0"/>
              <a:t>Credit Recovery</a:t>
            </a:r>
          </a:p>
          <a:p>
            <a:r>
              <a:rPr lang="en-US" dirty="0" smtClean="0"/>
              <a:t>ELL </a:t>
            </a:r>
          </a:p>
          <a:p>
            <a:r>
              <a:rPr lang="en-US" dirty="0" smtClean="0"/>
              <a:t>Extended School Year</a:t>
            </a:r>
          </a:p>
          <a:p>
            <a:r>
              <a:rPr lang="en-US" dirty="0" smtClean="0"/>
              <a:t>FAST Program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Students were identified who were transitioning into middle school or high school and would benefit from structured support and strategies for success.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650699"/>
              </p:ext>
            </p:extLst>
          </p:nvPr>
        </p:nvGraphicFramePr>
        <p:xfrm>
          <a:off x="533401" y="3962400"/>
          <a:ext cx="7086600" cy="172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999"/>
                <a:gridCol w="1828800"/>
                <a:gridCol w="1828801"/>
              </a:tblGrid>
              <a:tr h="447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Invited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Participated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 smtClean="0"/>
                        <a:t>Welcome to Middle </a:t>
                      </a:r>
                      <a:r>
                        <a:rPr lang="en-US" dirty="0" smtClean="0"/>
                        <a:t>School</a:t>
                      </a:r>
                    </a:p>
                    <a:p>
                      <a:r>
                        <a:rPr lang="en-US" dirty="0" smtClean="0"/>
                        <a:t>(rising</a:t>
                      </a:r>
                      <a:r>
                        <a:rPr lang="en-US" baseline="0" dirty="0" smtClean="0"/>
                        <a:t> 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grade students)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 smtClean="0"/>
                        <a:t>Cougar </a:t>
                      </a:r>
                      <a:r>
                        <a:rPr lang="en-US" dirty="0" smtClean="0"/>
                        <a:t>Prep</a:t>
                      </a:r>
                    </a:p>
                    <a:p>
                      <a:r>
                        <a:rPr lang="en-US" dirty="0" smtClean="0"/>
                        <a:t>(rising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 students)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02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Summer Step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Middle School Math</a:t>
            </a:r>
          </a:p>
          <a:p>
            <a:r>
              <a:rPr lang="en-US" sz="3000" dirty="0" smtClean="0"/>
              <a:t>Rising 6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graders who missed a higher math placement by a small margin were invited to participate.  Families could also request to have their student participate.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148053"/>
              </p:ext>
            </p:extLst>
          </p:nvPr>
        </p:nvGraphicFramePr>
        <p:xfrm>
          <a:off x="609600" y="4419600"/>
          <a:ext cx="8001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219200"/>
                <a:gridCol w="1219200"/>
                <a:gridCol w="12954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Opted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Moved Up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Accelerated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Honors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6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Summer Step Up &amp; Academic Advancement Courses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High School Math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Summer step up courses provide students with an opportunity to qualify </a:t>
            </a:r>
            <a:r>
              <a:rPr lang="en-US" sz="2800" dirty="0"/>
              <a:t>to advance to the next math level for the </a:t>
            </a:r>
            <a:r>
              <a:rPr lang="en-US" sz="2800" dirty="0" smtClean="0"/>
              <a:t>2015-2016 </a:t>
            </a:r>
            <a:r>
              <a:rPr lang="en-US" sz="2800" dirty="0"/>
              <a:t>school </a:t>
            </a:r>
            <a:r>
              <a:rPr lang="en-US" sz="2800" dirty="0" smtClean="0"/>
              <a:t>year.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Summer academy courses provide high performing students with an opportunity to complete an additional year of math, and reach AP Calculus or another level of Calculus by their senior year.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439388"/>
              </p:ext>
            </p:extLst>
          </p:nvPr>
        </p:nvGraphicFramePr>
        <p:xfrm>
          <a:off x="685800" y="5181600"/>
          <a:ext cx="76962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5016"/>
                <a:gridCol w="1244184"/>
                <a:gridCol w="1405328"/>
                <a:gridCol w="1261672"/>
              </a:tblGrid>
              <a:tr h="289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Moved Up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Summer Step Up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Summer</a:t>
                      </a:r>
                      <a:r>
                        <a:rPr lang="en-US" sz="2400" baseline="0" dirty="0" smtClean="0"/>
                        <a:t> Academy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41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00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Summer Step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High School Science</a:t>
            </a:r>
          </a:p>
          <a:p>
            <a:r>
              <a:rPr lang="en-US" sz="3000" dirty="0"/>
              <a:t>S</a:t>
            </a:r>
            <a:r>
              <a:rPr lang="en-US" sz="3000" dirty="0" smtClean="0"/>
              <a:t>tep up programs are targeted at students who were scheduled to take a level 3 course, but whose grades and teacher feedback suggested they could be successful in an honors course with additional preparation and support. </a:t>
            </a:r>
          </a:p>
          <a:p>
            <a:pPr marL="457200" lvl="1" indent="0">
              <a:buNone/>
            </a:pPr>
            <a:endParaRPr lang="en-US" sz="3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987158"/>
              </p:ext>
            </p:extLst>
          </p:nvPr>
        </p:nvGraphicFramePr>
        <p:xfrm>
          <a:off x="685800" y="4648200"/>
          <a:ext cx="76962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600200"/>
                <a:gridCol w="1524000"/>
              </a:tblGrid>
              <a:tr h="150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Moved Up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Physics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Academic 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Provide middle school students with targeted academic support.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040139"/>
              </p:ext>
            </p:extLst>
          </p:nvPr>
        </p:nvGraphicFramePr>
        <p:xfrm>
          <a:off x="381000" y="2819400"/>
          <a:ext cx="8305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134"/>
                <a:gridCol w="4750266"/>
                <a:gridCol w="1676400"/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Purpose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Participated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Middle School Skills Math Boost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Provide extra math instruction</a:t>
                      </a:r>
                      <a:r>
                        <a:rPr lang="en-US" sz="2200" baseline="0" dirty="0" smtClean="0"/>
                        <a:t> and practice to identified students to advance to the next instructional level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19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Middle School Summer Stars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Provide academic</a:t>
                      </a:r>
                      <a:r>
                        <a:rPr lang="en-US" sz="2200" baseline="0" dirty="0" smtClean="0"/>
                        <a:t> support for identified students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23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52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Academic 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Provide elementary students targeted support in language arts and math.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694483"/>
              </p:ext>
            </p:extLst>
          </p:nvPr>
        </p:nvGraphicFramePr>
        <p:xfrm>
          <a:off x="381000" y="2895600"/>
          <a:ext cx="83058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295400"/>
                <a:gridCol w="3886200"/>
                <a:gridCol w="160020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Grades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Purpose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Participated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Summer</a:t>
                      </a:r>
                      <a:r>
                        <a:rPr lang="en-US" sz="2000" baseline="0" dirty="0" smtClean="0"/>
                        <a:t> Stars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Rising 4-5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Provide</a:t>
                      </a:r>
                      <a:r>
                        <a:rPr lang="en-US" sz="2000" baseline="0" dirty="0" smtClean="0"/>
                        <a:t> targeted academic support in Language Arts and Math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Rising</a:t>
                      </a:r>
                      <a:r>
                        <a:rPr lang="en-US" sz="2000" baseline="0" dirty="0" smtClean="0"/>
                        <a:t> Stars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Rising</a:t>
                      </a:r>
                      <a:r>
                        <a:rPr lang="en-US" sz="2000" baseline="0" dirty="0" smtClean="0"/>
                        <a:t> 1-3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Intensive,</a:t>
                      </a:r>
                      <a:r>
                        <a:rPr lang="en-US" sz="2000" baseline="0" dirty="0" smtClean="0"/>
                        <a:t> targeted academic program that supported the acquisition of reading, writing and mathematics skills.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trike="noStrike" dirty="0" smtClean="0"/>
                        <a:t>Project Imagination</a:t>
                      </a:r>
                      <a:endParaRPr lang="en-US" sz="200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trike="noStrike" dirty="0" smtClean="0"/>
                        <a:t>Rising 4-5</a:t>
                      </a:r>
                      <a:endParaRPr lang="en-US" sz="200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trike="noStrike" dirty="0" smtClean="0"/>
                        <a:t>Teach problem solving skills using</a:t>
                      </a:r>
                      <a:r>
                        <a:rPr lang="en-US" sz="2000" strike="noStrike" baseline="0" dirty="0" smtClean="0"/>
                        <a:t> STEM principles.</a:t>
                      </a:r>
                      <a:endParaRPr lang="en-US" sz="2000" strike="noStrik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trike="noStrike" dirty="0" smtClean="0"/>
                        <a:t>47</a:t>
                      </a:r>
                      <a:endParaRPr lang="en-US" sz="2000" strike="noStrik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81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Credit Recovery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dirty="0" smtClean="0"/>
              <a:t>Opportunity for students who failed a course during the school year to re-take the course. Offerings included US History I and US History II, World History, English, Physics, Geometry, Algebra, Health, and Physical Education.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700" dirty="0" smtClean="0"/>
              <a:t>In addition, CHS Introduced a new Summer Foundations program which engaged at-risk students in long-term planning and developing strategies to overcome obstacles and challenges. </a:t>
            </a:r>
            <a:endParaRPr lang="en-US" sz="2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595697"/>
              </p:ext>
            </p:extLst>
          </p:nvPr>
        </p:nvGraphicFramePr>
        <p:xfrm>
          <a:off x="1371600" y="3276600"/>
          <a:ext cx="578993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93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Taken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Passed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Passed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On-Site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365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90%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On-Line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84%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29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787</Words>
  <Application>Microsoft Office PowerPoint</Application>
  <PresentationFormat>On-screen Show (4:3)</PresentationFormat>
  <Paragraphs>153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Summer Programs Update</vt:lpstr>
      <vt:lpstr>Summer 2015</vt:lpstr>
      <vt:lpstr>Transitions</vt:lpstr>
      <vt:lpstr>Summer Step Up</vt:lpstr>
      <vt:lpstr>Summer Step Up &amp; Academic Advancement Courses</vt:lpstr>
      <vt:lpstr>Summer Step Up</vt:lpstr>
      <vt:lpstr>Academic Support</vt:lpstr>
      <vt:lpstr>Academic Support</vt:lpstr>
      <vt:lpstr>Credit Recovery</vt:lpstr>
      <vt:lpstr>English Language Learners</vt:lpstr>
      <vt:lpstr>Extended School Year</vt:lpstr>
      <vt:lpstr>“FAST” Program</vt:lpstr>
      <vt:lpstr>Clinton Elementary &amp; Camp Invention</vt:lpstr>
      <vt:lpstr>Summer Program Costs</vt:lpstr>
    </vt:vector>
  </TitlesOfParts>
  <Company>South Orange &amp; Maplewood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Programs Update</dc:title>
  <dc:creator>M</dc:creator>
  <cp:lastModifiedBy>M</cp:lastModifiedBy>
  <cp:revision>59</cp:revision>
  <cp:lastPrinted>2015-09-21T15:32:04Z</cp:lastPrinted>
  <dcterms:created xsi:type="dcterms:W3CDTF">2014-09-17T18:47:10Z</dcterms:created>
  <dcterms:modified xsi:type="dcterms:W3CDTF">2015-09-21T19:42:34Z</dcterms:modified>
</cp:coreProperties>
</file>