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5"/>
  </p:notesMasterIdLst>
  <p:sldIdLst>
    <p:sldId id="256" r:id="rId2"/>
    <p:sldId id="257" r:id="rId3"/>
    <p:sldId id="268" r:id="rId4"/>
    <p:sldId id="262" r:id="rId5"/>
    <p:sldId id="270" r:id="rId6"/>
    <p:sldId id="271" r:id="rId7"/>
    <p:sldId id="269" r:id="rId8"/>
    <p:sldId id="287" r:id="rId9"/>
    <p:sldId id="274" r:id="rId10"/>
    <p:sldId id="275" r:id="rId11"/>
    <p:sldId id="288" r:id="rId12"/>
    <p:sldId id="278" r:id="rId13"/>
    <p:sldId id="272" r:id="rId14"/>
    <p:sldId id="273" r:id="rId15"/>
    <p:sldId id="277" r:id="rId16"/>
    <p:sldId id="276" r:id="rId17"/>
    <p:sldId id="286" r:id="rId18"/>
    <p:sldId id="280" r:id="rId19"/>
    <p:sldId id="281" r:id="rId20"/>
    <p:sldId id="282" r:id="rId21"/>
    <p:sldId id="283" r:id="rId22"/>
    <p:sldId id="284" r:id="rId23"/>
    <p:sldId id="285" r:id="rId24"/>
  </p:sldIdLst>
  <p:sldSz cx="9144000" cy="6858000" type="screen4x3"/>
  <p:notesSz cx="7010400" cy="9296400"/>
  <p:defaultTextStyle>
    <a:defPPr>
      <a:defRPr lang="en-US"/>
    </a:defPPr>
    <a:lvl1pPr marL="0" algn="l" defTabSz="914268" rtl="0" eaLnBrk="1" latinLnBrk="0" hangingPunct="1">
      <a:defRPr sz="1800" kern="1200">
        <a:solidFill>
          <a:schemeClr val="tx1"/>
        </a:solidFill>
        <a:latin typeface="+mn-lt"/>
        <a:ea typeface="+mn-ea"/>
        <a:cs typeface="+mn-cs"/>
      </a:defRPr>
    </a:lvl1pPr>
    <a:lvl2pPr marL="457134" algn="l" defTabSz="914268" rtl="0" eaLnBrk="1" latinLnBrk="0" hangingPunct="1">
      <a:defRPr sz="1800" kern="1200">
        <a:solidFill>
          <a:schemeClr val="tx1"/>
        </a:solidFill>
        <a:latin typeface="+mn-lt"/>
        <a:ea typeface="+mn-ea"/>
        <a:cs typeface="+mn-cs"/>
      </a:defRPr>
    </a:lvl2pPr>
    <a:lvl3pPr marL="914268" algn="l" defTabSz="914268" rtl="0" eaLnBrk="1" latinLnBrk="0" hangingPunct="1">
      <a:defRPr sz="1800" kern="1200">
        <a:solidFill>
          <a:schemeClr val="tx1"/>
        </a:solidFill>
        <a:latin typeface="+mn-lt"/>
        <a:ea typeface="+mn-ea"/>
        <a:cs typeface="+mn-cs"/>
      </a:defRPr>
    </a:lvl3pPr>
    <a:lvl4pPr marL="1371402" algn="l" defTabSz="914268" rtl="0" eaLnBrk="1" latinLnBrk="0" hangingPunct="1">
      <a:defRPr sz="1800" kern="1200">
        <a:solidFill>
          <a:schemeClr val="tx1"/>
        </a:solidFill>
        <a:latin typeface="+mn-lt"/>
        <a:ea typeface="+mn-ea"/>
        <a:cs typeface="+mn-cs"/>
      </a:defRPr>
    </a:lvl4pPr>
    <a:lvl5pPr marL="1828537" algn="l" defTabSz="914268" rtl="0" eaLnBrk="1" latinLnBrk="0" hangingPunct="1">
      <a:defRPr sz="1800" kern="1200">
        <a:solidFill>
          <a:schemeClr val="tx1"/>
        </a:solidFill>
        <a:latin typeface="+mn-lt"/>
        <a:ea typeface="+mn-ea"/>
        <a:cs typeface="+mn-cs"/>
      </a:defRPr>
    </a:lvl5pPr>
    <a:lvl6pPr marL="2285671" algn="l" defTabSz="914268" rtl="0" eaLnBrk="1" latinLnBrk="0" hangingPunct="1">
      <a:defRPr sz="1800" kern="1200">
        <a:solidFill>
          <a:schemeClr val="tx1"/>
        </a:solidFill>
        <a:latin typeface="+mn-lt"/>
        <a:ea typeface="+mn-ea"/>
        <a:cs typeface="+mn-cs"/>
      </a:defRPr>
    </a:lvl6pPr>
    <a:lvl7pPr marL="2742805" algn="l" defTabSz="914268" rtl="0" eaLnBrk="1" latinLnBrk="0" hangingPunct="1">
      <a:defRPr sz="1800" kern="1200">
        <a:solidFill>
          <a:schemeClr val="tx1"/>
        </a:solidFill>
        <a:latin typeface="+mn-lt"/>
        <a:ea typeface="+mn-ea"/>
        <a:cs typeface="+mn-cs"/>
      </a:defRPr>
    </a:lvl7pPr>
    <a:lvl8pPr marL="3199939" algn="l" defTabSz="914268" rtl="0" eaLnBrk="1" latinLnBrk="0" hangingPunct="1">
      <a:defRPr sz="1800" kern="1200">
        <a:solidFill>
          <a:schemeClr val="tx1"/>
        </a:solidFill>
        <a:latin typeface="+mn-lt"/>
        <a:ea typeface="+mn-ea"/>
        <a:cs typeface="+mn-cs"/>
      </a:defRPr>
    </a:lvl8pPr>
    <a:lvl9pPr marL="3657073" algn="l" defTabSz="914268"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deau" initial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root-users\users$\sturner\Documents\BOE\Sped%20OOD%20Categories%20for%2012%2021%202015%20BoE%20mt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root-users\users$\sturner\Documents\BOE\Sped%20OOD%20Categories%20for%2012%2021%202015%20BoE%20mt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perspective val="30"/>
    </c:view3D>
    <c:floor>
      <c:thickness val="0"/>
    </c:floor>
    <c:sideWall>
      <c:thickness val="0"/>
    </c:sideWall>
    <c:backWall>
      <c:thickness val="0"/>
    </c:backWall>
    <c:plotArea>
      <c:layout>
        <c:manualLayout>
          <c:layoutTarget val="inner"/>
          <c:xMode val="edge"/>
          <c:yMode val="edge"/>
          <c:x val="9.676550032067413E-2"/>
          <c:y val="0.17437205623269694"/>
          <c:w val="0.83065644635933689"/>
          <c:h val="0.82477186926976598"/>
        </c:manualLayout>
      </c:layout>
      <c:pie3DChart>
        <c:varyColors val="1"/>
        <c:ser>
          <c:idx val="0"/>
          <c:order val="0"/>
          <c:dLbls>
            <c:dLbl>
              <c:idx val="5"/>
              <c:layout>
                <c:manualLayout>
                  <c:x val="-2.7408234111632686E-2"/>
                  <c:y val="3.5762593032035377E-2"/>
                </c:manualLayout>
              </c:layout>
              <c:showLegendKey val="0"/>
              <c:showVal val="0"/>
              <c:showCatName val="1"/>
              <c:showSerName val="0"/>
              <c:showPercent val="1"/>
              <c:showBubbleSize val="0"/>
            </c:dLbl>
            <c:dLbl>
              <c:idx val="6"/>
              <c:layout>
                <c:manualLayout>
                  <c:x val="-0.18397870488918133"/>
                  <c:y val="-5.7764894114263117E-2"/>
                </c:manualLayout>
              </c:layout>
              <c:showLegendKey val="0"/>
              <c:showVal val="0"/>
              <c:showCatName val="1"/>
              <c:showSerName val="0"/>
              <c:showPercent val="1"/>
              <c:showBubbleSize val="0"/>
            </c:dLbl>
            <c:dLbl>
              <c:idx val="8"/>
              <c:layout>
                <c:manualLayout>
                  <c:x val="2.225681577338965E-2"/>
                  <c:y val="-4.3608923884514435E-2"/>
                </c:manualLayout>
              </c:layout>
              <c:tx>
                <c:rich>
                  <a:bodyPr/>
                  <a:lstStyle/>
                  <a:p>
                    <a:r>
                      <a:rPr lang="en-US" dirty="0"/>
                      <a:t>Auditorily Impaired
1%</a:t>
                    </a:r>
                  </a:p>
                </c:rich>
              </c:tx>
              <c:showLegendKey val="0"/>
              <c:showVal val="0"/>
              <c:showCatName val="1"/>
              <c:showSerName val="0"/>
              <c:showPercent val="1"/>
              <c:showBubbleSize val="0"/>
            </c:dLbl>
            <c:dLbl>
              <c:idx val="9"/>
              <c:layout>
                <c:manualLayout>
                  <c:x val="0.18558255164551615"/>
                  <c:y val="-1.7353216121957359E-2"/>
                </c:manualLayout>
              </c:layout>
              <c:showLegendKey val="0"/>
              <c:showVal val="0"/>
              <c:showCatName val="1"/>
              <c:showSerName val="0"/>
              <c:showPercent val="1"/>
              <c:showBubbleSize val="0"/>
            </c:dLbl>
            <c:txPr>
              <a:bodyPr/>
              <a:lstStyle/>
              <a:p>
                <a:pPr>
                  <a:defRPr sz="1200" b="1"/>
                </a:pPr>
                <a:endParaRPr lang="en-US"/>
              </a:p>
            </c:txPr>
            <c:showLegendKey val="0"/>
            <c:showVal val="0"/>
            <c:showCatName val="1"/>
            <c:showSerName val="0"/>
            <c:showPercent val="1"/>
            <c:showBubbleSize val="0"/>
            <c:showLeaderLines val="1"/>
          </c:dLbls>
          <c:cat>
            <c:strRef>
              <c:f>Sheet1!$A$1:$A$10</c:f>
              <c:strCache>
                <c:ptCount val="10"/>
                <c:pt idx="0">
                  <c:v>Autistic</c:v>
                </c:pt>
                <c:pt idx="1">
                  <c:v>Multiply Disabled</c:v>
                </c:pt>
                <c:pt idx="2">
                  <c:v>Emotionally Disturbed</c:v>
                </c:pt>
                <c:pt idx="3">
                  <c:v>Other Health Impaired</c:v>
                </c:pt>
                <c:pt idx="4">
                  <c:v>Specific Learning Disability</c:v>
                </c:pt>
                <c:pt idx="5">
                  <c:v>Communication Impaired</c:v>
                </c:pt>
                <c:pt idx="6">
                  <c:v>Intellectual Disability</c:v>
                </c:pt>
                <c:pt idx="7">
                  <c:v>Preschool Child with a Disability</c:v>
                </c:pt>
                <c:pt idx="8">
                  <c:v>Auditorily Impaired</c:v>
                </c:pt>
                <c:pt idx="9">
                  <c:v>Traumatic Brain Injury</c:v>
                </c:pt>
              </c:strCache>
            </c:strRef>
          </c:cat>
          <c:val>
            <c:numRef>
              <c:f>Sheet1!$B$1:$B$10</c:f>
              <c:numCache>
                <c:formatCode>0%</c:formatCode>
                <c:ptCount val="10"/>
                <c:pt idx="0">
                  <c:v>0.23295454545454544</c:v>
                </c:pt>
                <c:pt idx="1">
                  <c:v>0.22159090909090909</c:v>
                </c:pt>
                <c:pt idx="2">
                  <c:v>0.15909090909090909</c:v>
                </c:pt>
                <c:pt idx="3">
                  <c:v>0.15340909090909091</c:v>
                </c:pt>
                <c:pt idx="4">
                  <c:v>0.10795454545454546</c:v>
                </c:pt>
                <c:pt idx="5">
                  <c:v>4.5454545454545456E-2</c:v>
                </c:pt>
                <c:pt idx="6">
                  <c:v>3.4090909090909088E-2</c:v>
                </c:pt>
                <c:pt idx="7">
                  <c:v>2.2727272727272728E-2</c:v>
                </c:pt>
                <c:pt idx="8">
                  <c:v>1.1363636363636364E-2</c:v>
                </c:pt>
                <c:pt idx="9">
                  <c:v>1.1363636363636364E-2</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Lbls>
            <c:dLbl>
              <c:idx val="4"/>
              <c:layout>
                <c:manualLayout>
                  <c:x val="-0.14801847078532224"/>
                  <c:y val="0.19571014662128272"/>
                </c:manualLayout>
              </c:layout>
              <c:showLegendKey val="0"/>
              <c:showVal val="0"/>
              <c:showCatName val="1"/>
              <c:showSerName val="0"/>
              <c:showPercent val="1"/>
              <c:showBubbleSize val="0"/>
            </c:dLbl>
            <c:dLbl>
              <c:idx val="5"/>
              <c:layout>
                <c:manualLayout>
                  <c:x val="-0.19504254793262948"/>
                  <c:y val="9.2145949288806428E-2"/>
                </c:manualLayout>
              </c:layout>
              <c:showLegendKey val="0"/>
              <c:showVal val="0"/>
              <c:showCatName val="1"/>
              <c:showSerName val="0"/>
              <c:showPercent val="1"/>
              <c:showBubbleSize val="0"/>
            </c:dLbl>
            <c:dLbl>
              <c:idx val="10"/>
              <c:layout>
                <c:manualLayout>
                  <c:x val="0.38303638054211836"/>
                  <c:y val="5.0092764378478663E-2"/>
                </c:manualLayout>
              </c:layout>
              <c:showLegendKey val="0"/>
              <c:showVal val="0"/>
              <c:showCatName val="1"/>
              <c:showSerName val="0"/>
              <c:showPercent val="1"/>
              <c:showBubbleSize val="0"/>
            </c:dLbl>
            <c:txPr>
              <a:bodyPr/>
              <a:lstStyle/>
              <a:p>
                <a:pPr>
                  <a:defRPr sz="1200" b="1"/>
                </a:pPr>
                <a:endParaRPr lang="en-US"/>
              </a:p>
            </c:txPr>
            <c:showLegendKey val="0"/>
            <c:showVal val="0"/>
            <c:showCatName val="1"/>
            <c:showSerName val="0"/>
            <c:showPercent val="1"/>
            <c:showBubbleSize val="0"/>
            <c:showLeaderLines val="1"/>
          </c:dLbls>
          <c:cat>
            <c:strRef>
              <c:f>Sheet1!$A$16:$A$26</c:f>
              <c:strCache>
                <c:ptCount val="11"/>
                <c:pt idx="0">
                  <c:v>Specific Learning Disability</c:v>
                </c:pt>
                <c:pt idx="1">
                  <c:v>Other Health Impaired</c:v>
                </c:pt>
                <c:pt idx="2">
                  <c:v>Communication Impaired</c:v>
                </c:pt>
                <c:pt idx="3">
                  <c:v>Autistic</c:v>
                </c:pt>
                <c:pt idx="4">
                  <c:v>Emotionally Disturbed</c:v>
                </c:pt>
                <c:pt idx="5">
                  <c:v>Preschool Child with a Disability</c:v>
                </c:pt>
                <c:pt idx="6">
                  <c:v>Multiply Disabled</c:v>
                </c:pt>
                <c:pt idx="7">
                  <c:v>Intellectual Disability</c:v>
                </c:pt>
                <c:pt idx="8">
                  <c:v>Auditorily Impaired</c:v>
                </c:pt>
                <c:pt idx="9">
                  <c:v>Visually Impaired</c:v>
                </c:pt>
                <c:pt idx="10">
                  <c:v>Traumatic Brain Injury</c:v>
                </c:pt>
              </c:strCache>
            </c:strRef>
          </c:cat>
          <c:val>
            <c:numRef>
              <c:f>Sheet1!$B$16:$B$26</c:f>
              <c:numCache>
                <c:formatCode>0%</c:formatCode>
                <c:ptCount val="11"/>
                <c:pt idx="0">
                  <c:v>0.42352941176470588</c:v>
                </c:pt>
                <c:pt idx="1">
                  <c:v>0.20392156862745098</c:v>
                </c:pt>
                <c:pt idx="2">
                  <c:v>0.13725490196078433</c:v>
                </c:pt>
                <c:pt idx="3">
                  <c:v>0.10718954248366012</c:v>
                </c:pt>
                <c:pt idx="4">
                  <c:v>5.2287581699346407E-2</c:v>
                </c:pt>
                <c:pt idx="5">
                  <c:v>4.1830065359477121E-2</c:v>
                </c:pt>
                <c:pt idx="6">
                  <c:v>1.699346405228758E-2</c:v>
                </c:pt>
                <c:pt idx="7" formatCode="0.0%">
                  <c:v>7.8431372549019607E-3</c:v>
                </c:pt>
                <c:pt idx="8" formatCode="0.0%">
                  <c:v>5.2287581699346402E-3</c:v>
                </c:pt>
                <c:pt idx="9" formatCode="0.0%">
                  <c:v>2.6143790849673201E-3</c:v>
                </c:pt>
                <c:pt idx="10" formatCode="0.0%">
                  <c:v>1.30718954248366E-3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68761E8-1B3D-4A29-A8F4-04FE82B2F1E5}" type="datetimeFigureOut">
              <a:rPr lang="en-US" smtClean="0"/>
              <a:t>12/21/2015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21A080C-2F89-4FA6-B2D8-44A46D9FFC64}" type="slidenum">
              <a:rPr lang="en-US" smtClean="0"/>
              <a:t>‹#›</a:t>
            </a:fld>
            <a:endParaRPr lang="en-US" dirty="0"/>
          </a:p>
        </p:txBody>
      </p:sp>
    </p:spTree>
    <p:extLst>
      <p:ext uri="{BB962C8B-B14F-4D97-AF65-F5344CB8AC3E}">
        <p14:creationId xmlns:p14="http://schemas.microsoft.com/office/powerpoint/2010/main" val="3524659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A080C-2F89-4FA6-B2D8-44A46D9FFC64}" type="slidenum">
              <a:rPr lang="en-US" smtClean="0"/>
              <a:t>4</a:t>
            </a:fld>
            <a:endParaRPr lang="en-US" dirty="0"/>
          </a:p>
        </p:txBody>
      </p:sp>
    </p:spTree>
    <p:extLst>
      <p:ext uri="{BB962C8B-B14F-4D97-AF65-F5344CB8AC3E}">
        <p14:creationId xmlns:p14="http://schemas.microsoft.com/office/powerpoint/2010/main" val="209100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134" indent="0" algn="ctr">
              <a:buNone/>
              <a:defRPr>
                <a:solidFill>
                  <a:schemeClr val="tx1">
                    <a:tint val="75000"/>
                  </a:schemeClr>
                </a:solidFill>
              </a:defRPr>
            </a:lvl2pPr>
            <a:lvl3pPr marL="914268" indent="0" algn="ctr">
              <a:buNone/>
              <a:defRPr>
                <a:solidFill>
                  <a:schemeClr val="tx1">
                    <a:tint val="75000"/>
                  </a:schemeClr>
                </a:solidFill>
              </a:defRPr>
            </a:lvl3pPr>
            <a:lvl4pPr marL="1371402" indent="0" algn="ctr">
              <a:buNone/>
              <a:defRPr>
                <a:solidFill>
                  <a:schemeClr val="tx1">
                    <a:tint val="75000"/>
                  </a:schemeClr>
                </a:solidFill>
              </a:defRPr>
            </a:lvl4pPr>
            <a:lvl5pPr marL="1828537" indent="0" algn="ctr">
              <a:buNone/>
              <a:defRPr>
                <a:solidFill>
                  <a:schemeClr val="tx1">
                    <a:tint val="75000"/>
                  </a:schemeClr>
                </a:solidFill>
              </a:defRPr>
            </a:lvl5pPr>
            <a:lvl6pPr marL="2285671" indent="0" algn="ctr">
              <a:buNone/>
              <a:defRPr>
                <a:solidFill>
                  <a:schemeClr val="tx1">
                    <a:tint val="75000"/>
                  </a:schemeClr>
                </a:solidFill>
              </a:defRPr>
            </a:lvl6pPr>
            <a:lvl7pPr marL="2742805" indent="0" algn="ctr">
              <a:buNone/>
              <a:defRPr>
                <a:solidFill>
                  <a:schemeClr val="tx1">
                    <a:tint val="75000"/>
                  </a:schemeClr>
                </a:solidFill>
              </a:defRPr>
            </a:lvl7pPr>
            <a:lvl8pPr marL="3199939" indent="0" algn="ctr">
              <a:buNone/>
              <a:defRPr>
                <a:solidFill>
                  <a:schemeClr val="tx1">
                    <a:tint val="75000"/>
                  </a:schemeClr>
                </a:solidFill>
              </a:defRPr>
            </a:lvl8pPr>
            <a:lvl9pPr marL="365707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97BD41-F0AA-4F5E-8638-EA9BF0DC231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97BD41-F0AA-4F5E-8638-EA9BF0DC231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97BD41-F0AA-4F5E-8638-EA9BF0DC231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97BD41-F0AA-4F5E-8638-EA9BF0DC231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3852863"/>
            <a:ext cx="6135687" cy="1633538"/>
          </a:xfrm>
        </p:spPr>
        <p:txBody>
          <a:bodyPr anchor="b"/>
          <a:lstStyle>
            <a:lvl1pPr marL="0" indent="0">
              <a:buNone/>
              <a:defRPr sz="2000">
                <a:solidFill>
                  <a:schemeClr val="tx1">
                    <a:tint val="75000"/>
                  </a:schemeClr>
                </a:solidFill>
              </a:defRPr>
            </a:lvl1pPr>
            <a:lvl2pPr marL="457134" indent="0">
              <a:buNone/>
              <a:defRPr sz="1800">
                <a:solidFill>
                  <a:schemeClr val="tx1">
                    <a:tint val="75000"/>
                  </a:schemeClr>
                </a:solidFill>
              </a:defRPr>
            </a:lvl2pPr>
            <a:lvl3pPr marL="914268" indent="0">
              <a:buNone/>
              <a:defRPr sz="1600">
                <a:solidFill>
                  <a:schemeClr val="tx1">
                    <a:tint val="75000"/>
                  </a:schemeClr>
                </a:solidFill>
              </a:defRPr>
            </a:lvl3pPr>
            <a:lvl4pPr marL="1371402" indent="0">
              <a:buNone/>
              <a:defRPr sz="1400">
                <a:solidFill>
                  <a:schemeClr val="tx1">
                    <a:tint val="75000"/>
                  </a:schemeClr>
                </a:solidFill>
              </a:defRPr>
            </a:lvl4pPr>
            <a:lvl5pPr marL="1828537" indent="0">
              <a:buNone/>
              <a:defRPr sz="1400">
                <a:solidFill>
                  <a:schemeClr val="tx1">
                    <a:tint val="75000"/>
                  </a:schemeClr>
                </a:solidFill>
              </a:defRPr>
            </a:lvl5pPr>
            <a:lvl6pPr marL="2285671" indent="0">
              <a:buNone/>
              <a:defRPr sz="1400">
                <a:solidFill>
                  <a:schemeClr val="tx1">
                    <a:tint val="75000"/>
                  </a:schemeClr>
                </a:solidFill>
              </a:defRPr>
            </a:lvl6pPr>
            <a:lvl7pPr marL="2742805" indent="0">
              <a:buNone/>
              <a:defRPr sz="1400">
                <a:solidFill>
                  <a:schemeClr val="tx1">
                    <a:tint val="75000"/>
                  </a:schemeClr>
                </a:solidFill>
              </a:defRPr>
            </a:lvl7pPr>
            <a:lvl8pPr marL="3199939" indent="0">
              <a:buNone/>
              <a:defRPr sz="1400">
                <a:solidFill>
                  <a:schemeClr val="tx1">
                    <a:tint val="75000"/>
                  </a:schemeClr>
                </a:solidFill>
              </a:defRPr>
            </a:lvl8pPr>
            <a:lvl9pPr marL="365707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97BD41-F0AA-4F5E-8638-EA9BF0DC231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3"/>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3"/>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97BD41-F0AA-4F5E-8638-EA9BF0DC231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134" indent="0">
              <a:buNone/>
              <a:defRPr sz="2000" b="1"/>
            </a:lvl2pPr>
            <a:lvl3pPr marL="914268" indent="0">
              <a:buNone/>
              <a:defRPr sz="1800" b="1"/>
            </a:lvl3pPr>
            <a:lvl4pPr marL="1371402" indent="0">
              <a:buNone/>
              <a:defRPr sz="1600" b="1"/>
            </a:lvl4pPr>
            <a:lvl5pPr marL="1828537" indent="0">
              <a:buNone/>
              <a:defRPr sz="1600" b="1"/>
            </a:lvl5pPr>
            <a:lvl6pPr marL="2285671" indent="0">
              <a:buNone/>
              <a:defRPr sz="1600" b="1"/>
            </a:lvl6pPr>
            <a:lvl7pPr marL="2742805" indent="0">
              <a:buNone/>
              <a:defRPr sz="1600" b="1"/>
            </a:lvl7pPr>
            <a:lvl8pPr marL="3199939" indent="0">
              <a:buNone/>
              <a:defRPr sz="1600" b="1"/>
            </a:lvl8pPr>
            <a:lvl9pPr marL="365707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134" indent="0">
              <a:buNone/>
              <a:defRPr sz="2000" b="1"/>
            </a:lvl2pPr>
            <a:lvl3pPr marL="914268" indent="0">
              <a:buNone/>
              <a:defRPr sz="1800" b="1"/>
            </a:lvl3pPr>
            <a:lvl4pPr marL="1371402" indent="0">
              <a:buNone/>
              <a:defRPr sz="1600" b="1"/>
            </a:lvl4pPr>
            <a:lvl5pPr marL="1828537" indent="0">
              <a:buNone/>
              <a:defRPr sz="1600" b="1"/>
            </a:lvl5pPr>
            <a:lvl6pPr marL="2285671" indent="0">
              <a:buNone/>
              <a:defRPr sz="1600" b="1"/>
            </a:lvl6pPr>
            <a:lvl7pPr marL="2742805" indent="0">
              <a:buNone/>
              <a:defRPr sz="1600" b="1"/>
            </a:lvl7pPr>
            <a:lvl8pPr marL="3199939" indent="0">
              <a:buNone/>
              <a:defRPr sz="1600" b="1"/>
            </a:lvl8pPr>
            <a:lvl9pPr marL="365707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97BD41-F0AA-4F5E-8638-EA9BF0DC231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97BD41-F0AA-4F5E-8638-EA9BF0DC231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97BD41-F0AA-4F5E-8638-EA9BF0DC231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600"/>
            </a:lvl1pPr>
            <a:lvl2pPr marL="457134" indent="0">
              <a:buNone/>
              <a:defRPr sz="1200"/>
            </a:lvl2pPr>
            <a:lvl3pPr marL="914268" indent="0">
              <a:buNone/>
              <a:defRPr sz="1000"/>
            </a:lvl3pPr>
            <a:lvl4pPr marL="1371402" indent="0">
              <a:buNone/>
              <a:defRPr sz="900"/>
            </a:lvl4pPr>
            <a:lvl5pPr marL="1828537" indent="0">
              <a:buNone/>
              <a:defRPr sz="900"/>
            </a:lvl5pPr>
            <a:lvl6pPr marL="2285671" indent="0">
              <a:buNone/>
              <a:defRPr sz="900"/>
            </a:lvl6pPr>
            <a:lvl7pPr marL="2742805" indent="0">
              <a:buNone/>
              <a:defRPr sz="900"/>
            </a:lvl7pPr>
            <a:lvl8pPr marL="3199939" indent="0">
              <a:buNone/>
              <a:defRPr sz="900"/>
            </a:lvl8pPr>
            <a:lvl9pPr marL="365707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97BD41-F0AA-4F5E-8638-EA9BF0DC231A}"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9"/>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134" indent="0">
              <a:buNone/>
              <a:defRPr sz="2800"/>
            </a:lvl2pPr>
            <a:lvl3pPr marL="914268" indent="0">
              <a:buNone/>
              <a:defRPr sz="2400"/>
            </a:lvl3pPr>
            <a:lvl4pPr marL="1371402" indent="0">
              <a:buNone/>
              <a:defRPr sz="2000"/>
            </a:lvl4pPr>
            <a:lvl5pPr marL="1828537" indent="0">
              <a:buNone/>
              <a:defRPr sz="2000"/>
            </a:lvl5pPr>
            <a:lvl6pPr marL="2285671" indent="0">
              <a:buNone/>
              <a:defRPr sz="2000"/>
            </a:lvl6pPr>
            <a:lvl7pPr marL="2742805" indent="0">
              <a:buNone/>
              <a:defRPr sz="2000"/>
            </a:lvl7pPr>
            <a:lvl8pPr marL="3199939" indent="0">
              <a:buNone/>
              <a:defRPr sz="2000"/>
            </a:lvl8pPr>
            <a:lvl9pPr marL="3657073"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134" indent="0">
              <a:buNone/>
              <a:defRPr sz="1200"/>
            </a:lvl2pPr>
            <a:lvl3pPr marL="914268" indent="0">
              <a:buNone/>
              <a:defRPr sz="1000"/>
            </a:lvl3pPr>
            <a:lvl4pPr marL="1371402" indent="0">
              <a:buNone/>
              <a:defRPr sz="900"/>
            </a:lvl4pPr>
            <a:lvl5pPr marL="1828537" indent="0">
              <a:buNone/>
              <a:defRPr sz="900"/>
            </a:lvl5pPr>
            <a:lvl6pPr marL="2285671" indent="0">
              <a:buNone/>
              <a:defRPr sz="900"/>
            </a:lvl6pPr>
            <a:lvl7pPr marL="2742805" indent="0">
              <a:buNone/>
              <a:defRPr sz="900"/>
            </a:lvl7pPr>
            <a:lvl8pPr marL="3199939" indent="0">
              <a:buNone/>
              <a:defRPr sz="900"/>
            </a:lvl8pPr>
            <a:lvl9pPr marL="3657073"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F62429C-C51A-49A6-8ED9-3D8916310E8B}" type="datetimeFigureOut">
              <a:rPr lang="en-US" smtClean="0"/>
              <a:t>12/21/2015</a:t>
            </a:fld>
            <a:endParaRPr lang="en-US" dirty="0"/>
          </a:p>
        </p:txBody>
      </p:sp>
      <p:sp>
        <p:nvSpPr>
          <p:cNvPr id="9" name="Slide Number Placeholder 8"/>
          <p:cNvSpPr>
            <a:spLocks noGrp="1"/>
          </p:cNvSpPr>
          <p:nvPr>
            <p:ph type="sldNum" sz="quarter" idx="11"/>
          </p:nvPr>
        </p:nvSpPr>
        <p:spPr/>
        <p:txBody>
          <a:bodyPr/>
          <a:lstStyle/>
          <a:p>
            <a:fld id="{FB97BD41-F0AA-4F5E-8638-EA9BF0DC231A}"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27" tIns="45713" rIns="91427" bIns="45713"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7620000" cy="4800600"/>
          </a:xfrm>
          <a:prstGeom prst="rect">
            <a:avLst/>
          </a:prstGeom>
        </p:spPr>
        <p:txBody>
          <a:bodyPr vert="horz" lIns="91427" tIns="45713" rIns="91427" bIns="457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B97BD41-F0AA-4F5E-8638-EA9BF0DC231A}" type="slidenum">
              <a:rPr lang="en-US" smtClean="0"/>
              <a:t>‹#›</a:t>
            </a:fld>
            <a:endParaRPr lang="en-US" dirty="0"/>
          </a:p>
        </p:txBody>
      </p:sp>
      <p:sp>
        <p:nvSpPr>
          <p:cNvPr id="5" name="Footer Placeholder 4"/>
          <p:cNvSpPr>
            <a:spLocks noGrp="1"/>
          </p:cNvSpPr>
          <p:nvPr>
            <p:ph type="ftr" sz="quarter" idx="3"/>
          </p:nvPr>
        </p:nvSpPr>
        <p:spPr>
          <a:xfrm rot="16200000">
            <a:off x="7586911" y="4048760"/>
            <a:ext cx="2367281" cy="365760"/>
          </a:xfrm>
          <a:prstGeom prst="rect">
            <a:avLst/>
          </a:prstGeom>
        </p:spPr>
        <p:txBody>
          <a:bodyPr vert="horz" lIns="91427" tIns="45713" rIns="91427" bIns="45713"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2" y="1645920"/>
            <a:ext cx="2438399" cy="365760"/>
          </a:xfrm>
          <a:prstGeom prst="rect">
            <a:avLst/>
          </a:prstGeom>
        </p:spPr>
        <p:txBody>
          <a:bodyPr vert="horz" lIns="91427" tIns="45713" rIns="91427" bIns="45713" rtlCol="0" anchor="ctr"/>
          <a:lstStyle>
            <a:lvl1pPr algn="l">
              <a:defRPr sz="1200">
                <a:solidFill>
                  <a:schemeClr val="bg2"/>
                </a:solidFill>
              </a:defRPr>
            </a:lvl1pPr>
          </a:lstStyle>
          <a:p>
            <a:fld id="{BF62429C-C51A-49A6-8ED9-3D8916310E8B}" type="datetimeFigureOut">
              <a:rPr lang="en-US" smtClean="0"/>
              <a:t>12/21/2015</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851" indent="-228567" algn="l" defTabSz="914268"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39988" indent="-228567" algn="l" defTabSz="914268"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695" indent="-228567" algn="l" defTabSz="914268"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79976" indent="-228567" algn="l" defTabSz="914268"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256" indent="-228567" algn="l" defTabSz="914268"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110" indent="-182854" algn="l" defTabSz="914268"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9964" indent="-182854" algn="l" defTabSz="914268"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2817" indent="-182854" algn="l" defTabSz="914268"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5671" indent="-182854" algn="l" defTabSz="914268"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268" rtl="0" eaLnBrk="1" latinLnBrk="0" hangingPunct="1">
        <a:defRPr sz="1800" kern="1200">
          <a:solidFill>
            <a:schemeClr val="tx1"/>
          </a:solidFill>
          <a:latin typeface="+mn-lt"/>
          <a:ea typeface="+mn-ea"/>
          <a:cs typeface="+mn-cs"/>
        </a:defRPr>
      </a:lvl1pPr>
      <a:lvl2pPr marL="457134" algn="l" defTabSz="914268" rtl="0" eaLnBrk="1" latinLnBrk="0" hangingPunct="1">
        <a:defRPr sz="1800" kern="1200">
          <a:solidFill>
            <a:schemeClr val="tx1"/>
          </a:solidFill>
          <a:latin typeface="+mn-lt"/>
          <a:ea typeface="+mn-ea"/>
          <a:cs typeface="+mn-cs"/>
        </a:defRPr>
      </a:lvl2pPr>
      <a:lvl3pPr marL="914268" algn="l" defTabSz="914268" rtl="0" eaLnBrk="1" latinLnBrk="0" hangingPunct="1">
        <a:defRPr sz="1800" kern="1200">
          <a:solidFill>
            <a:schemeClr val="tx1"/>
          </a:solidFill>
          <a:latin typeface="+mn-lt"/>
          <a:ea typeface="+mn-ea"/>
          <a:cs typeface="+mn-cs"/>
        </a:defRPr>
      </a:lvl3pPr>
      <a:lvl4pPr marL="1371402" algn="l" defTabSz="914268" rtl="0" eaLnBrk="1" latinLnBrk="0" hangingPunct="1">
        <a:defRPr sz="1800" kern="1200">
          <a:solidFill>
            <a:schemeClr val="tx1"/>
          </a:solidFill>
          <a:latin typeface="+mn-lt"/>
          <a:ea typeface="+mn-ea"/>
          <a:cs typeface="+mn-cs"/>
        </a:defRPr>
      </a:lvl4pPr>
      <a:lvl5pPr marL="1828537" algn="l" defTabSz="914268" rtl="0" eaLnBrk="1" latinLnBrk="0" hangingPunct="1">
        <a:defRPr sz="1800" kern="1200">
          <a:solidFill>
            <a:schemeClr val="tx1"/>
          </a:solidFill>
          <a:latin typeface="+mn-lt"/>
          <a:ea typeface="+mn-ea"/>
          <a:cs typeface="+mn-cs"/>
        </a:defRPr>
      </a:lvl5pPr>
      <a:lvl6pPr marL="2285671" algn="l" defTabSz="914268" rtl="0" eaLnBrk="1" latinLnBrk="0" hangingPunct="1">
        <a:defRPr sz="1800" kern="1200">
          <a:solidFill>
            <a:schemeClr val="tx1"/>
          </a:solidFill>
          <a:latin typeface="+mn-lt"/>
          <a:ea typeface="+mn-ea"/>
          <a:cs typeface="+mn-cs"/>
        </a:defRPr>
      </a:lvl6pPr>
      <a:lvl7pPr marL="2742805" algn="l" defTabSz="914268" rtl="0" eaLnBrk="1" latinLnBrk="0" hangingPunct="1">
        <a:defRPr sz="1800" kern="1200">
          <a:solidFill>
            <a:schemeClr val="tx1"/>
          </a:solidFill>
          <a:latin typeface="+mn-lt"/>
          <a:ea typeface="+mn-ea"/>
          <a:cs typeface="+mn-cs"/>
        </a:defRPr>
      </a:lvl7pPr>
      <a:lvl8pPr marL="3199939" algn="l" defTabSz="914268" rtl="0" eaLnBrk="1" latinLnBrk="0" hangingPunct="1">
        <a:defRPr sz="1800" kern="1200">
          <a:solidFill>
            <a:schemeClr val="tx1"/>
          </a:solidFill>
          <a:latin typeface="+mn-lt"/>
          <a:ea typeface="+mn-ea"/>
          <a:cs typeface="+mn-cs"/>
        </a:defRPr>
      </a:lvl8pPr>
      <a:lvl9pPr marL="3657073" algn="l" defTabSz="9142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a:t>SPECIAL EDUCATION UPDATE</a:t>
            </a:r>
            <a:r>
              <a:rPr lang="en-US" sz="4000" dirty="0"/>
              <a:t/>
            </a:r>
            <a:br>
              <a:rPr lang="en-US" sz="4000" dirty="0"/>
            </a:br>
            <a:r>
              <a:rPr lang="en-US" sz="4000" b="1" dirty="0"/>
              <a:t> </a:t>
            </a:r>
            <a:r>
              <a:rPr lang="en-US" sz="4000" dirty="0"/>
              <a:t/>
            </a:r>
            <a:br>
              <a:rPr lang="en-US" sz="4000" dirty="0"/>
            </a:br>
            <a:r>
              <a:rPr lang="en-US" sz="4000" b="1" dirty="0"/>
              <a:t>Board of Education Presentation</a:t>
            </a:r>
            <a:endParaRPr lang="en-US" sz="4000" dirty="0"/>
          </a:p>
        </p:txBody>
      </p:sp>
      <p:sp>
        <p:nvSpPr>
          <p:cNvPr id="3" name="Subtitle 2"/>
          <p:cNvSpPr>
            <a:spLocks noGrp="1"/>
          </p:cNvSpPr>
          <p:nvPr>
            <p:ph type="subTitle" idx="1"/>
          </p:nvPr>
        </p:nvSpPr>
        <p:spPr/>
        <p:txBody>
          <a:bodyPr/>
          <a:lstStyle/>
          <a:p>
            <a:r>
              <a:rPr lang="en-US" b="1" dirty="0"/>
              <a:t>December 21, </a:t>
            </a:r>
            <a:r>
              <a:rPr lang="en-US" b="1" dirty="0" smtClean="0"/>
              <a:t>2015</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522343" cy="1676400"/>
          </a:xfrm>
          <a:prstGeom prst="rect">
            <a:avLst/>
          </a:prstGeom>
        </p:spPr>
      </p:pic>
    </p:spTree>
    <p:extLst>
      <p:ext uri="{BB962C8B-B14F-4D97-AF65-F5344CB8AC3E}">
        <p14:creationId xmlns:p14="http://schemas.microsoft.com/office/powerpoint/2010/main" val="2640021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81439"/>
            <a:ext cx="7772400" cy="5139854"/>
          </a:xfrm>
          <a:prstGeom prst="rect">
            <a:avLst/>
          </a:prstGeom>
          <a:noFill/>
        </p:spPr>
        <p:txBody>
          <a:bodyPr wrap="square" lIns="91427" tIns="45713" rIns="91427" bIns="45713" rtlCol="0">
            <a:spAutoFit/>
          </a:bodyPr>
          <a:lstStyle/>
          <a:p>
            <a:r>
              <a:rPr lang="en-US" sz="2400" dirty="0" smtClean="0"/>
              <a:t>The </a:t>
            </a:r>
            <a:r>
              <a:rPr lang="en-US" sz="2400" dirty="0"/>
              <a:t>opening of the Montrose Early Childhood </a:t>
            </a:r>
            <a:r>
              <a:rPr lang="en-US" sz="2400" dirty="0" smtClean="0"/>
              <a:t>Center(MECC) </a:t>
            </a:r>
            <a:r>
              <a:rPr lang="en-US" sz="2400" dirty="0"/>
              <a:t>has allowed </a:t>
            </a:r>
            <a:r>
              <a:rPr lang="en-US" sz="2400" dirty="0" smtClean="0"/>
              <a:t>SOMSD to </a:t>
            </a:r>
            <a:r>
              <a:rPr lang="en-US" sz="2400" dirty="0"/>
              <a:t>address the following</a:t>
            </a:r>
            <a:r>
              <a:rPr lang="en-US" sz="2400" dirty="0" smtClean="0"/>
              <a:t>:</a:t>
            </a:r>
          </a:p>
          <a:p>
            <a:endParaRPr lang="en-US" sz="1600" b="1" dirty="0"/>
          </a:p>
          <a:p>
            <a:pPr marL="285709" indent="-285709">
              <a:buFont typeface="Arial" panose="020B0604020202020204" pitchFamily="34" charset="0"/>
              <a:buChar char="•"/>
            </a:pPr>
            <a:r>
              <a:rPr lang="en-US" sz="2400" dirty="0"/>
              <a:t>Responsibility for students  eligible for special education services  </a:t>
            </a:r>
            <a:r>
              <a:rPr lang="en-US" sz="2400" dirty="0" smtClean="0"/>
              <a:t>at the pre-K level. This </a:t>
            </a:r>
            <a:r>
              <a:rPr lang="en-US" sz="2400" dirty="0"/>
              <a:t>number is difficult to predict </a:t>
            </a:r>
            <a:r>
              <a:rPr lang="en-US" sz="2400" dirty="0" smtClean="0"/>
              <a:t>given the open enrollment policies for this population.</a:t>
            </a:r>
            <a:endParaRPr lang="en-US" sz="2400" dirty="0"/>
          </a:p>
          <a:p>
            <a:pPr marL="285709" indent="-285709">
              <a:buFont typeface="Arial" panose="020B0604020202020204" pitchFamily="34" charset="0"/>
              <a:buChar char="•"/>
            </a:pPr>
            <a:r>
              <a:rPr lang="en-US" sz="2400" dirty="0" smtClean="0"/>
              <a:t>Information regarding best practices for students who are from economically disadvantaged homes, support the importance of having a quality pre-K experience .</a:t>
            </a:r>
          </a:p>
          <a:p>
            <a:endParaRPr lang="en-US" sz="1600" dirty="0" smtClean="0"/>
          </a:p>
          <a:p>
            <a:r>
              <a:rPr lang="en-US" sz="2400" dirty="0" smtClean="0"/>
              <a:t>Enrollment </a:t>
            </a:r>
            <a:r>
              <a:rPr lang="en-US" sz="2400" dirty="0"/>
              <a:t>is currently at 61; daily </a:t>
            </a:r>
            <a:r>
              <a:rPr lang="en-US" sz="2400" dirty="0" smtClean="0"/>
              <a:t>telephone </a:t>
            </a:r>
            <a:r>
              <a:rPr lang="en-US" sz="2400" dirty="0" smtClean="0"/>
              <a:t>calls </a:t>
            </a:r>
            <a:r>
              <a:rPr lang="en-US" sz="2400" dirty="0" smtClean="0"/>
              <a:t>inquiring about the MECC </a:t>
            </a:r>
            <a:r>
              <a:rPr lang="en-US" sz="2400" dirty="0"/>
              <a:t>indicate </a:t>
            </a:r>
            <a:r>
              <a:rPr lang="en-US" sz="2400" dirty="0" smtClean="0"/>
              <a:t> that there will be an increase  in enrollment numbers for </a:t>
            </a:r>
            <a:r>
              <a:rPr lang="en-US" sz="2400" dirty="0"/>
              <a:t>the </a:t>
            </a:r>
            <a:r>
              <a:rPr lang="en-US" sz="2400" dirty="0" smtClean="0"/>
              <a:t>2016-2017 </a:t>
            </a:r>
            <a:r>
              <a:rPr lang="en-US" sz="2400" dirty="0" smtClean="0"/>
              <a:t>school </a:t>
            </a:r>
            <a:r>
              <a:rPr lang="en-US" sz="2400" dirty="0"/>
              <a:t>year</a:t>
            </a:r>
            <a:r>
              <a:rPr lang="en-US" sz="2400" dirty="0" smtClean="0"/>
              <a:t>.</a:t>
            </a:r>
            <a:endParaRPr lang="en-US" sz="2400" dirty="0"/>
          </a:p>
        </p:txBody>
      </p:sp>
      <p:sp>
        <p:nvSpPr>
          <p:cNvPr id="3" name="Title 1"/>
          <p:cNvSpPr txBox="1">
            <a:spLocks/>
          </p:cNvSpPr>
          <p:nvPr/>
        </p:nvSpPr>
        <p:spPr>
          <a:xfrm>
            <a:off x="228600" y="274638"/>
            <a:ext cx="7924800" cy="916428"/>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dirty="0" smtClean="0"/>
              <a:t>Preschool</a:t>
            </a:r>
            <a:endParaRPr lang="en-US" sz="4000" dirty="0"/>
          </a:p>
        </p:txBody>
      </p:sp>
    </p:spTree>
    <p:extLst>
      <p:ext uri="{BB962C8B-B14F-4D97-AF65-F5344CB8AC3E}">
        <p14:creationId xmlns:p14="http://schemas.microsoft.com/office/powerpoint/2010/main" val="1961069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4855" y="1191066"/>
            <a:ext cx="7848600" cy="5632297"/>
          </a:xfrm>
          <a:prstGeom prst="rect">
            <a:avLst/>
          </a:prstGeom>
          <a:noFill/>
        </p:spPr>
        <p:txBody>
          <a:bodyPr wrap="square" lIns="91427" tIns="45713" rIns="91427" bIns="45713" rtlCol="0">
            <a:spAutoFit/>
          </a:bodyPr>
          <a:lstStyle/>
          <a:p>
            <a:r>
              <a:rPr lang="en-US" sz="2400" b="1" dirty="0" smtClean="0"/>
              <a:t>Program options </a:t>
            </a:r>
            <a:r>
              <a:rPr lang="en-US" sz="2400" b="1" dirty="0"/>
              <a:t>for </a:t>
            </a:r>
            <a:r>
              <a:rPr lang="en-US" sz="2400" b="1" dirty="0" smtClean="0"/>
              <a:t>2015-2016 include:  </a:t>
            </a:r>
          </a:p>
          <a:p>
            <a:pPr marL="342900" indent="-342900">
              <a:buFont typeface="Arial" panose="020B0604020202020204" pitchFamily="34" charset="0"/>
              <a:buChar char="•"/>
            </a:pPr>
            <a:r>
              <a:rPr lang="en-US" sz="2400" dirty="0" smtClean="0"/>
              <a:t>In- class support/ In- class replacement programs</a:t>
            </a:r>
            <a:r>
              <a:rPr lang="en-US" sz="2400" dirty="0"/>
              <a:t> </a:t>
            </a:r>
            <a:r>
              <a:rPr lang="en-US" sz="2400" dirty="0" smtClean="0"/>
              <a:t>in all elementary buildings.</a:t>
            </a:r>
            <a:endParaRPr lang="en-US" sz="2400" dirty="0"/>
          </a:p>
          <a:p>
            <a:pPr marL="285709" indent="-285709">
              <a:buFont typeface="Arial" panose="020B0604020202020204" pitchFamily="34" charset="0"/>
              <a:buChar char="•"/>
            </a:pPr>
            <a:r>
              <a:rPr lang="en-US" sz="2400" dirty="0" smtClean="0"/>
              <a:t>Five </a:t>
            </a:r>
            <a:r>
              <a:rPr lang="en-US" sz="2400" dirty="0" smtClean="0"/>
              <a:t>self-contained </a:t>
            </a:r>
            <a:r>
              <a:rPr lang="en-US" sz="2400" dirty="0"/>
              <a:t>classes </a:t>
            </a:r>
            <a:r>
              <a:rPr lang="en-US" sz="2400" dirty="0" smtClean="0"/>
              <a:t>located in </a:t>
            </a:r>
            <a:r>
              <a:rPr lang="en-US" sz="2400" dirty="0"/>
              <a:t>three </a:t>
            </a:r>
            <a:r>
              <a:rPr lang="en-US" sz="2400" dirty="0" smtClean="0"/>
              <a:t>elementary buildings</a:t>
            </a:r>
            <a:r>
              <a:rPr lang="en-US" sz="2400" dirty="0" smtClean="0"/>
              <a:t>.</a:t>
            </a:r>
          </a:p>
          <a:p>
            <a:pPr marL="285709" indent="-285709">
              <a:buFont typeface="Arial" panose="020B0604020202020204" pitchFamily="34" charset="0"/>
              <a:buChar char="•"/>
            </a:pPr>
            <a:r>
              <a:rPr lang="en-US" sz="2400" dirty="0" smtClean="0"/>
              <a:t>K-2 Reading Intervention Program.</a:t>
            </a:r>
          </a:p>
          <a:p>
            <a:pPr marL="285709" indent="-285709">
              <a:buFont typeface="Arial" panose="020B0604020202020204" pitchFamily="34" charset="0"/>
              <a:buChar char="•"/>
            </a:pPr>
            <a:r>
              <a:rPr lang="en-US" sz="2400" dirty="0" smtClean="0"/>
              <a:t>Related Services (Speech, OT, PT, Social Skills, Counseling)</a:t>
            </a:r>
            <a:endParaRPr lang="en-US" sz="2400" dirty="0" smtClean="0"/>
          </a:p>
          <a:p>
            <a:endParaRPr lang="en-US" sz="1600" b="1" dirty="0" smtClean="0"/>
          </a:p>
          <a:p>
            <a:r>
              <a:rPr lang="en-US" sz="2400" b="1" dirty="0" smtClean="0"/>
              <a:t>Program </a:t>
            </a:r>
            <a:r>
              <a:rPr lang="en-US" sz="2400" b="1" dirty="0" smtClean="0"/>
              <a:t>suggestions for 2016 – 2017:</a:t>
            </a:r>
          </a:p>
          <a:p>
            <a:pPr marL="285709" indent="-285709">
              <a:buFont typeface="Arial" panose="020B0604020202020204" pitchFamily="34" charset="0"/>
              <a:buChar char="•"/>
            </a:pPr>
            <a:r>
              <a:rPr lang="en-US" sz="2400" dirty="0"/>
              <a:t>H</a:t>
            </a:r>
            <a:r>
              <a:rPr lang="en-US" sz="2400" dirty="0" smtClean="0"/>
              <a:t>ybrid </a:t>
            </a:r>
            <a:r>
              <a:rPr lang="en-US" sz="2400" dirty="0" smtClean="0"/>
              <a:t>program  for students </a:t>
            </a:r>
            <a:r>
              <a:rPr lang="en-US" sz="2400" dirty="0"/>
              <a:t>who may need intensive reading, writing, and/ or </a:t>
            </a:r>
            <a:r>
              <a:rPr lang="en-US" sz="2400" dirty="0" smtClean="0"/>
              <a:t>mathematics support. </a:t>
            </a:r>
            <a:endParaRPr lang="en-US" sz="2400" dirty="0"/>
          </a:p>
          <a:p>
            <a:pPr marL="285709" indent="-285709">
              <a:buFont typeface="Arial" panose="020B0604020202020204" pitchFamily="34" charset="0"/>
              <a:buChar char="•"/>
            </a:pPr>
            <a:r>
              <a:rPr lang="en-US" sz="2400" dirty="0"/>
              <a:t>T</a:t>
            </a:r>
            <a:r>
              <a:rPr lang="en-US" sz="2400" dirty="0" smtClean="0"/>
              <a:t>herapeutic </a:t>
            </a:r>
            <a:r>
              <a:rPr lang="en-US" sz="2400" dirty="0"/>
              <a:t>support </a:t>
            </a:r>
            <a:r>
              <a:rPr lang="en-US" sz="2400" dirty="0" smtClean="0"/>
              <a:t>program </a:t>
            </a:r>
            <a:r>
              <a:rPr lang="en-US" sz="2400" dirty="0" smtClean="0"/>
              <a:t>for </a:t>
            </a:r>
            <a:r>
              <a:rPr lang="en-US" sz="2400" dirty="0" smtClean="0"/>
              <a:t>students at the K-2 level and/or the 3-5 grade level.</a:t>
            </a:r>
            <a:endParaRPr lang="en-US" sz="2400" dirty="0"/>
          </a:p>
          <a:p>
            <a:pPr marL="285709" indent="-285709">
              <a:buFont typeface="Arial" panose="020B0604020202020204" pitchFamily="34" charset="0"/>
              <a:buChar char="•"/>
            </a:pPr>
            <a:r>
              <a:rPr lang="en-US" sz="2400" dirty="0" smtClean="0"/>
              <a:t>Support program  to help students develop </a:t>
            </a:r>
            <a:r>
              <a:rPr lang="en-US" sz="2400" dirty="0" smtClean="0"/>
              <a:t>executive </a:t>
            </a:r>
            <a:r>
              <a:rPr lang="en-US" sz="2400" dirty="0"/>
              <a:t>functioning </a:t>
            </a:r>
            <a:r>
              <a:rPr lang="en-US" sz="2400" dirty="0" smtClean="0"/>
              <a:t>skills.</a:t>
            </a:r>
            <a:endParaRPr lang="en-US" sz="2400" dirty="0"/>
          </a:p>
        </p:txBody>
      </p:sp>
      <p:sp>
        <p:nvSpPr>
          <p:cNvPr id="3" name="Title 1"/>
          <p:cNvSpPr txBox="1">
            <a:spLocks/>
          </p:cNvSpPr>
          <p:nvPr/>
        </p:nvSpPr>
        <p:spPr>
          <a:xfrm>
            <a:off x="228600" y="274638"/>
            <a:ext cx="7924800" cy="916428"/>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dirty="0" smtClean="0"/>
              <a:t>Elementary</a:t>
            </a:r>
            <a:endParaRPr lang="en-US" sz="4000" dirty="0"/>
          </a:p>
        </p:txBody>
      </p:sp>
    </p:spTree>
    <p:extLst>
      <p:ext uri="{BB962C8B-B14F-4D97-AF65-F5344CB8AC3E}">
        <p14:creationId xmlns:p14="http://schemas.microsoft.com/office/powerpoint/2010/main" val="1080005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91066"/>
            <a:ext cx="7509164" cy="7017291"/>
          </a:xfrm>
          <a:prstGeom prst="rect">
            <a:avLst/>
          </a:prstGeom>
        </p:spPr>
        <p:txBody>
          <a:bodyPr wrap="square" lIns="91427" tIns="45713" rIns="91427" bIns="45713">
            <a:spAutoFit/>
          </a:bodyPr>
          <a:lstStyle/>
          <a:p>
            <a:r>
              <a:rPr lang="en-US" sz="2400" b="1" dirty="0"/>
              <a:t>Program options for 2015-2016 include:  </a:t>
            </a:r>
            <a:endParaRPr lang="en-US" sz="2400" b="1" dirty="0" smtClean="0"/>
          </a:p>
          <a:p>
            <a:pPr marL="285750" indent="-285750">
              <a:buFont typeface="Arial" pitchFamily="34" charset="0"/>
              <a:buChar char="•"/>
            </a:pPr>
            <a:r>
              <a:rPr lang="en-US" sz="2400" dirty="0" smtClean="0"/>
              <a:t>In- class support/ In- class replacement programs in all 3 schools.</a:t>
            </a:r>
            <a:endParaRPr lang="en-US" sz="2400" dirty="0"/>
          </a:p>
          <a:p>
            <a:pPr marL="285750" indent="-285750">
              <a:buFont typeface="Arial" pitchFamily="34" charset="0"/>
              <a:buChar char="•"/>
            </a:pPr>
            <a:r>
              <a:rPr lang="en-US" sz="2400" dirty="0"/>
              <a:t>Therapy program  (ISTEP) offered at MMS.</a:t>
            </a:r>
          </a:p>
          <a:p>
            <a:pPr marL="285750" indent="-285750">
              <a:buFont typeface="Arial" pitchFamily="34" charset="0"/>
              <a:buChar char="•"/>
            </a:pPr>
            <a:r>
              <a:rPr lang="en-US" sz="2400" dirty="0"/>
              <a:t>Multiple Disabilities program </a:t>
            </a:r>
            <a:r>
              <a:rPr lang="en-US" sz="2400" dirty="0" smtClean="0"/>
              <a:t>offered at </a:t>
            </a:r>
            <a:r>
              <a:rPr lang="en-US" sz="2400" dirty="0" smtClean="0"/>
              <a:t>SOMS.</a:t>
            </a:r>
            <a:endParaRPr lang="en-US" sz="2400" dirty="0"/>
          </a:p>
          <a:p>
            <a:pPr marL="285750" indent="-285750">
              <a:buFont typeface="Arial" pitchFamily="34" charset="0"/>
              <a:buChar char="•"/>
            </a:pPr>
            <a:r>
              <a:rPr lang="en-US" sz="2400" dirty="0"/>
              <a:t>Therapy (</a:t>
            </a:r>
            <a:r>
              <a:rPr lang="en-US" sz="2400" dirty="0" smtClean="0"/>
              <a:t>Effective School Solutions) </a:t>
            </a:r>
            <a:r>
              <a:rPr lang="en-US" sz="2400" dirty="0"/>
              <a:t>and </a:t>
            </a:r>
            <a:r>
              <a:rPr lang="en-US" sz="2400" dirty="0" smtClean="0"/>
              <a:t>a Multiple Disabilities program </a:t>
            </a:r>
            <a:r>
              <a:rPr lang="en-US" sz="2400" dirty="0"/>
              <a:t>at CHS</a:t>
            </a:r>
            <a:r>
              <a:rPr lang="en-US" sz="2400" dirty="0" smtClean="0"/>
              <a:t>.</a:t>
            </a:r>
          </a:p>
          <a:p>
            <a:pPr marL="285750" indent="-285750">
              <a:buFont typeface="Arial" pitchFamily="34" charset="0"/>
              <a:buChar char="•"/>
            </a:pPr>
            <a:endParaRPr lang="en-US" sz="2400" dirty="0"/>
          </a:p>
          <a:p>
            <a:r>
              <a:rPr lang="en-US" sz="2400" b="1" dirty="0"/>
              <a:t>Program suggestions for 2016 – 2017:</a:t>
            </a:r>
          </a:p>
          <a:p>
            <a:pPr marL="342900" indent="-342900">
              <a:buFont typeface="Arial" pitchFamily="34" charset="0"/>
              <a:buChar char="•"/>
            </a:pPr>
            <a:r>
              <a:rPr lang="en-US" sz="2400" dirty="0" smtClean="0"/>
              <a:t>Therapy program (ISTEP ) at SOMS and MMS.</a:t>
            </a:r>
          </a:p>
          <a:p>
            <a:pPr marL="342900" indent="-342900">
              <a:buFont typeface="Arial" pitchFamily="34" charset="0"/>
              <a:buChar char="•"/>
            </a:pPr>
            <a:r>
              <a:rPr lang="en-US" sz="2400" dirty="0" smtClean="0"/>
              <a:t>Executive Functioning cohort at SOMS, MMS, and CHS.</a:t>
            </a:r>
          </a:p>
          <a:p>
            <a:pPr marL="342900" indent="-342900">
              <a:buFont typeface="Arial" pitchFamily="34" charset="0"/>
              <a:buChar char="•"/>
            </a:pPr>
            <a:r>
              <a:rPr lang="en-US" sz="2400" dirty="0" smtClean="0"/>
              <a:t>One period of resource room support at SOMS, MMS, and CHS.</a:t>
            </a:r>
          </a:p>
          <a:p>
            <a:endParaRPr lang="en-US" sz="2400" dirty="0"/>
          </a:p>
          <a:p>
            <a:endParaRPr lang="en-US" sz="2400" dirty="0"/>
          </a:p>
          <a:p>
            <a:endParaRPr lang="en-US" dirty="0" smtClean="0"/>
          </a:p>
          <a:p>
            <a:endParaRPr lang="en-US" dirty="0"/>
          </a:p>
          <a:p>
            <a:endParaRPr lang="en-US" dirty="0" smtClean="0"/>
          </a:p>
          <a:p>
            <a:endParaRPr lang="en-US" dirty="0" smtClean="0"/>
          </a:p>
          <a:p>
            <a:endParaRPr lang="en-US" dirty="0" smtClean="0"/>
          </a:p>
        </p:txBody>
      </p:sp>
      <p:sp>
        <p:nvSpPr>
          <p:cNvPr id="3" name="Title 1"/>
          <p:cNvSpPr txBox="1">
            <a:spLocks/>
          </p:cNvSpPr>
          <p:nvPr/>
        </p:nvSpPr>
        <p:spPr>
          <a:xfrm>
            <a:off x="228600" y="274638"/>
            <a:ext cx="7924800" cy="916428"/>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dirty="0" smtClean="0"/>
              <a:t>Secondary</a:t>
            </a:r>
            <a:endParaRPr lang="en-US" sz="4000" dirty="0"/>
          </a:p>
        </p:txBody>
      </p:sp>
    </p:spTree>
    <p:extLst>
      <p:ext uri="{BB962C8B-B14F-4D97-AF65-F5344CB8AC3E}">
        <p14:creationId xmlns:p14="http://schemas.microsoft.com/office/powerpoint/2010/main" val="420915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163" y="1066800"/>
            <a:ext cx="8035637" cy="5047521"/>
          </a:xfrm>
          <a:prstGeom prst="rect">
            <a:avLst/>
          </a:prstGeom>
          <a:noFill/>
        </p:spPr>
        <p:txBody>
          <a:bodyPr wrap="square" lIns="91427" tIns="45713" rIns="91427" bIns="45713" rtlCol="0">
            <a:spAutoFit/>
          </a:bodyPr>
          <a:lstStyle/>
          <a:p>
            <a:r>
              <a:rPr lang="en-US" sz="2300" dirty="0" smtClean="0"/>
              <a:t>Communications are a high priority for the </a:t>
            </a:r>
            <a:r>
              <a:rPr lang="en-US" sz="2300" dirty="0" smtClean="0"/>
              <a:t>department.  Work </a:t>
            </a:r>
            <a:r>
              <a:rPr lang="en-US" sz="2300" dirty="0" smtClean="0"/>
              <a:t>to improve in this area </a:t>
            </a:r>
            <a:r>
              <a:rPr lang="en-US" sz="2300" dirty="0" smtClean="0"/>
              <a:t>includes the </a:t>
            </a:r>
            <a:r>
              <a:rPr lang="en-US" sz="2300" dirty="0" smtClean="0"/>
              <a:t>following:</a:t>
            </a:r>
            <a:endParaRPr lang="en-US" sz="2300" dirty="0"/>
          </a:p>
          <a:p>
            <a:pPr marL="285709" indent="-285709">
              <a:buFont typeface="Arial" panose="020B0604020202020204" pitchFamily="34" charset="0"/>
              <a:buChar char="•"/>
            </a:pPr>
            <a:r>
              <a:rPr lang="en-US" sz="2300" dirty="0" smtClean="0"/>
              <a:t>Continue regularly </a:t>
            </a:r>
            <a:r>
              <a:rPr lang="en-US" sz="2300" dirty="0"/>
              <a:t>scheduled meetings </a:t>
            </a:r>
            <a:r>
              <a:rPr lang="en-US" sz="2300" dirty="0" smtClean="0"/>
              <a:t> </a:t>
            </a:r>
            <a:r>
              <a:rPr lang="en-US" sz="2300" dirty="0" smtClean="0"/>
              <a:t>with </a:t>
            </a:r>
            <a:r>
              <a:rPr lang="en-US" sz="2300" dirty="0"/>
              <a:t>SEPAC and the </a:t>
            </a:r>
            <a:r>
              <a:rPr lang="en-US" sz="2300" dirty="0" smtClean="0"/>
              <a:t>Special Education </a:t>
            </a:r>
            <a:r>
              <a:rPr lang="en-US" sz="2300" dirty="0"/>
              <a:t>PTO at </a:t>
            </a:r>
            <a:r>
              <a:rPr lang="en-US" sz="2300" dirty="0" smtClean="0"/>
              <a:t>the building </a:t>
            </a:r>
            <a:r>
              <a:rPr lang="en-US" sz="2300" dirty="0"/>
              <a:t>and district levels</a:t>
            </a:r>
            <a:r>
              <a:rPr lang="en-US" sz="2300" dirty="0" smtClean="0"/>
              <a:t>.</a:t>
            </a:r>
          </a:p>
          <a:p>
            <a:pPr marL="285709" indent="-285709">
              <a:buFont typeface="Arial" panose="020B0604020202020204" pitchFamily="34" charset="0"/>
              <a:buChar char="•"/>
            </a:pPr>
            <a:r>
              <a:rPr lang="en-US" sz="2300" dirty="0" smtClean="0"/>
              <a:t>The Department of Special Services held a  new “Back to School Night” Event this Fall 2015 for parents to meet all district CST members, Speech therapists, and building Social Workers.</a:t>
            </a:r>
          </a:p>
          <a:p>
            <a:pPr marL="285709" indent="-285709">
              <a:buFont typeface="Arial" panose="020B0604020202020204" pitchFamily="34" charset="0"/>
              <a:buChar char="•"/>
            </a:pPr>
            <a:r>
              <a:rPr lang="en-US" sz="2300" dirty="0" smtClean="0"/>
              <a:t>New </a:t>
            </a:r>
            <a:r>
              <a:rPr lang="en-US" sz="2300" dirty="0"/>
              <a:t>email alerts </a:t>
            </a:r>
            <a:r>
              <a:rPr lang="en-US" sz="2300" dirty="0" smtClean="0"/>
              <a:t>to OOD student families from both the district and their district home school.  This service should be available districtwide by January 4, 2016.  </a:t>
            </a:r>
          </a:p>
          <a:p>
            <a:pPr marL="285709" indent="-285709">
              <a:buFont typeface="Arial" panose="020B0604020202020204" pitchFamily="34" charset="0"/>
              <a:buChar char="•"/>
            </a:pPr>
            <a:r>
              <a:rPr lang="en-US" sz="2300" dirty="0" smtClean="0"/>
              <a:t>Parents of students with </a:t>
            </a:r>
            <a:r>
              <a:rPr lang="en-US" sz="2300" dirty="0" smtClean="0"/>
              <a:t>IEPs </a:t>
            </a:r>
            <a:r>
              <a:rPr lang="en-US" sz="2300" dirty="0" smtClean="0"/>
              <a:t>should contact the Department of Special Education Services if they are not receiving notices to confirm and / or update their  email address and telephone number. </a:t>
            </a:r>
            <a:endParaRPr lang="en-US" sz="2300" dirty="0"/>
          </a:p>
        </p:txBody>
      </p:sp>
      <p:sp>
        <p:nvSpPr>
          <p:cNvPr id="4" name="Title 1"/>
          <p:cNvSpPr txBox="1">
            <a:spLocks/>
          </p:cNvSpPr>
          <p:nvPr/>
        </p:nvSpPr>
        <p:spPr>
          <a:xfrm>
            <a:off x="228600" y="274638"/>
            <a:ext cx="7924800" cy="916428"/>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600" dirty="0" smtClean="0"/>
              <a:t>Communications</a:t>
            </a:r>
            <a:endParaRPr lang="en-US" sz="3600" dirty="0"/>
          </a:p>
        </p:txBody>
      </p:sp>
    </p:spTree>
    <p:extLst>
      <p:ext uri="{BB962C8B-B14F-4D97-AF65-F5344CB8AC3E}">
        <p14:creationId xmlns:p14="http://schemas.microsoft.com/office/powerpoint/2010/main" val="2762784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865643"/>
            <a:ext cx="7958328" cy="5632297"/>
          </a:xfrm>
          <a:prstGeom prst="rect">
            <a:avLst/>
          </a:prstGeom>
          <a:noFill/>
        </p:spPr>
        <p:txBody>
          <a:bodyPr wrap="square" lIns="91427" tIns="45713" rIns="91427" bIns="45713" rtlCol="0">
            <a:spAutoFit/>
          </a:bodyPr>
          <a:lstStyle/>
          <a:p>
            <a:r>
              <a:rPr lang="en-US" sz="2400" dirty="0"/>
              <a:t>T</a:t>
            </a:r>
            <a:r>
              <a:rPr lang="en-US" sz="2400" dirty="0" smtClean="0"/>
              <a:t>here is growing recognition of the importance of transition services that are available to students who receive </a:t>
            </a:r>
            <a:r>
              <a:rPr lang="en-US" sz="2400" dirty="0"/>
              <a:t>special education </a:t>
            </a:r>
            <a:r>
              <a:rPr lang="en-US" sz="2400" dirty="0" smtClean="0"/>
              <a:t>and related services.  These services </a:t>
            </a:r>
            <a:r>
              <a:rPr lang="en-US" sz="2400" dirty="0"/>
              <a:t>help </a:t>
            </a:r>
            <a:r>
              <a:rPr lang="en-US" sz="2400" dirty="0" smtClean="0"/>
              <a:t>students reflect on what is needed for them </a:t>
            </a:r>
            <a:r>
              <a:rPr lang="en-US" sz="2400" dirty="0"/>
              <a:t>succeed in postsecondary education, employment, and independent living. </a:t>
            </a:r>
            <a:endParaRPr lang="en-US" sz="2400" dirty="0" smtClean="0"/>
          </a:p>
          <a:p>
            <a:pPr marL="285750" indent="-285750">
              <a:buFont typeface="Arial" panose="020B0604020202020204" pitchFamily="34" charset="0"/>
              <a:buChar char="•"/>
            </a:pPr>
            <a:r>
              <a:rPr lang="en-US" sz="2400" dirty="0" smtClean="0"/>
              <a:t>Students with IEPs who are pursuing college after high school should work with their guidance counselors in conjunction with their case-managers  to  discuss college options and support after graduation.</a:t>
            </a:r>
            <a:endParaRPr lang="en-US" sz="2400" dirty="0" smtClean="0">
              <a:solidFill>
                <a:srgbClr val="FF0000"/>
              </a:solidFill>
            </a:endParaRPr>
          </a:p>
          <a:p>
            <a:pPr marL="285709" indent="-285709">
              <a:buFont typeface="Arial" panose="020B0604020202020204" pitchFamily="34" charset="0"/>
              <a:buChar char="•"/>
            </a:pPr>
            <a:r>
              <a:rPr lang="en-US" sz="2400" dirty="0" smtClean="0"/>
              <a:t>SOMSD </a:t>
            </a:r>
            <a:r>
              <a:rPr lang="en-US" sz="2400" dirty="0"/>
              <a:t>is in the process of </a:t>
            </a:r>
            <a:r>
              <a:rPr lang="en-US" sz="2400" dirty="0" smtClean="0"/>
              <a:t>expanding </a:t>
            </a:r>
            <a:r>
              <a:rPr lang="en-US" sz="2400" dirty="0"/>
              <a:t>our transition options to adult </a:t>
            </a:r>
            <a:r>
              <a:rPr lang="en-US" sz="2400" dirty="0" smtClean="0"/>
              <a:t>life services </a:t>
            </a:r>
            <a:r>
              <a:rPr lang="en-US" sz="2400" dirty="0"/>
              <a:t>for students </a:t>
            </a:r>
            <a:r>
              <a:rPr lang="en-US" sz="2400" dirty="0" smtClean="0"/>
              <a:t>who are not interested in pursuing college.  </a:t>
            </a:r>
            <a:r>
              <a:rPr lang="en-US" sz="2400" dirty="0"/>
              <a:t>R</a:t>
            </a:r>
            <a:r>
              <a:rPr lang="en-US" sz="2400" dirty="0" smtClean="0"/>
              <a:t>egular </a:t>
            </a:r>
            <a:r>
              <a:rPr lang="en-US" sz="2400" dirty="0"/>
              <a:t>meetings with the transition coordinator </a:t>
            </a:r>
            <a:r>
              <a:rPr lang="en-US" sz="2400" dirty="0" smtClean="0"/>
              <a:t>and with the case-manger are scheduled help students consider and to explore job sampling  and vocational opportunities.</a:t>
            </a:r>
            <a:endParaRPr lang="en-US" sz="2400" dirty="0"/>
          </a:p>
        </p:txBody>
      </p:sp>
      <p:sp>
        <p:nvSpPr>
          <p:cNvPr id="3" name="Title 1"/>
          <p:cNvSpPr txBox="1">
            <a:spLocks/>
          </p:cNvSpPr>
          <p:nvPr/>
        </p:nvSpPr>
        <p:spPr>
          <a:xfrm>
            <a:off x="228600" y="281565"/>
            <a:ext cx="7924800" cy="916428"/>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600" dirty="0" smtClean="0"/>
              <a:t>Transitions to Adult Life</a:t>
            </a:r>
            <a:endParaRPr lang="en-US" sz="3600" dirty="0"/>
          </a:p>
        </p:txBody>
      </p:sp>
    </p:spTree>
    <p:extLst>
      <p:ext uri="{BB962C8B-B14F-4D97-AF65-F5344CB8AC3E}">
        <p14:creationId xmlns:p14="http://schemas.microsoft.com/office/powerpoint/2010/main" val="56321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III.  Budgetary   Implications</a:t>
            </a:r>
            <a:endParaRPr lang="en-US" dirty="0"/>
          </a:p>
        </p:txBody>
      </p:sp>
    </p:spTree>
    <p:extLst>
      <p:ext uri="{BB962C8B-B14F-4D97-AF65-F5344CB8AC3E}">
        <p14:creationId xmlns:p14="http://schemas.microsoft.com/office/powerpoint/2010/main" val="647943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381" y="1145028"/>
            <a:ext cx="8153400" cy="5724630"/>
          </a:xfrm>
          <a:prstGeom prst="rect">
            <a:avLst/>
          </a:prstGeom>
          <a:noFill/>
        </p:spPr>
        <p:txBody>
          <a:bodyPr wrap="square" lIns="91427" tIns="45713" rIns="91427" bIns="45713" rtlCol="0">
            <a:spAutoFit/>
          </a:bodyPr>
          <a:lstStyle/>
          <a:p>
            <a:r>
              <a:rPr lang="en-US" sz="2400" dirty="0"/>
              <a:t>By providing multi-tiered program options, the Department of Special Education services will support more students in-district and will explore the possibility of returning students to district</a:t>
            </a:r>
            <a:r>
              <a:rPr lang="en-US" sz="2400" dirty="0" smtClean="0"/>
              <a:t>.</a:t>
            </a:r>
          </a:p>
          <a:p>
            <a:endParaRPr lang="en-US" sz="1400" dirty="0"/>
          </a:p>
          <a:p>
            <a:pPr marL="285709" indent="-285709">
              <a:buFont typeface="Arial" panose="020B0604020202020204" pitchFamily="34" charset="0"/>
              <a:buChar char="•"/>
            </a:pPr>
            <a:r>
              <a:rPr lang="en-US" sz="2400" dirty="0" smtClean="0"/>
              <a:t>2</a:t>
            </a:r>
            <a:r>
              <a:rPr lang="en-US" sz="2400" dirty="0" smtClean="0"/>
              <a:t> </a:t>
            </a:r>
            <a:r>
              <a:rPr lang="en-US" sz="2400" dirty="0"/>
              <a:t>additional </a:t>
            </a:r>
            <a:r>
              <a:rPr lang="en-US" sz="2400" dirty="0" smtClean="0"/>
              <a:t>classrooms </a:t>
            </a:r>
            <a:r>
              <a:rPr lang="en-US" sz="2400" dirty="0" smtClean="0"/>
              <a:t>at </a:t>
            </a:r>
            <a:r>
              <a:rPr lang="en-US" sz="2400" dirty="0"/>
              <a:t>Montrose (</a:t>
            </a:r>
            <a:r>
              <a:rPr lang="en-US" sz="2400" dirty="0" smtClean="0"/>
              <a:t>depending </a:t>
            </a:r>
            <a:r>
              <a:rPr lang="en-US" sz="2400" dirty="0"/>
              <a:t>on enrollment)</a:t>
            </a:r>
          </a:p>
          <a:p>
            <a:pPr marL="285709" indent="-285709">
              <a:buFont typeface="Arial" panose="020B0604020202020204" pitchFamily="34" charset="0"/>
              <a:buChar char="•"/>
            </a:pPr>
            <a:r>
              <a:rPr lang="en-US" sz="2400" dirty="0"/>
              <a:t>1</a:t>
            </a:r>
            <a:r>
              <a:rPr lang="en-US" sz="2400" dirty="0" smtClean="0"/>
              <a:t> </a:t>
            </a:r>
            <a:r>
              <a:rPr lang="en-US" sz="2400" dirty="0"/>
              <a:t>additional </a:t>
            </a:r>
            <a:r>
              <a:rPr lang="en-US" sz="2400" dirty="0" smtClean="0"/>
              <a:t>elementary teacher.</a:t>
            </a:r>
            <a:endParaRPr lang="en-US" sz="2400" dirty="0"/>
          </a:p>
          <a:p>
            <a:pPr marL="285709" indent="-285709">
              <a:buFont typeface="Arial" panose="020B0604020202020204" pitchFamily="34" charset="0"/>
              <a:buChar char="•"/>
            </a:pPr>
            <a:r>
              <a:rPr lang="en-US" sz="2400" dirty="0"/>
              <a:t>2</a:t>
            </a:r>
            <a:r>
              <a:rPr lang="en-US" sz="2400" dirty="0" smtClean="0"/>
              <a:t> </a:t>
            </a:r>
            <a:r>
              <a:rPr lang="en-US" sz="2400" dirty="0"/>
              <a:t>additional teachers at </a:t>
            </a:r>
            <a:r>
              <a:rPr lang="en-US" sz="2400" dirty="0" smtClean="0"/>
              <a:t>CHS.</a:t>
            </a:r>
          </a:p>
          <a:p>
            <a:pPr marL="285709" indent="-285709">
              <a:buFont typeface="Arial" panose="020B0604020202020204" pitchFamily="34" charset="0"/>
              <a:buChar char="•"/>
            </a:pPr>
            <a:r>
              <a:rPr lang="en-US" sz="2400" dirty="0"/>
              <a:t>1</a:t>
            </a:r>
            <a:r>
              <a:rPr lang="en-US" sz="2400" dirty="0" smtClean="0"/>
              <a:t> </a:t>
            </a:r>
            <a:r>
              <a:rPr lang="en-US" sz="2400" dirty="0"/>
              <a:t>additional CST </a:t>
            </a:r>
            <a:r>
              <a:rPr lang="en-US" sz="2400" dirty="0" smtClean="0"/>
              <a:t>psychologist to </a:t>
            </a:r>
            <a:r>
              <a:rPr lang="en-US" sz="2400" dirty="0"/>
              <a:t>provide </a:t>
            </a:r>
            <a:r>
              <a:rPr lang="en-US" sz="2400" dirty="0" err="1" smtClean="0"/>
              <a:t>iSTEP</a:t>
            </a:r>
            <a:r>
              <a:rPr lang="en-US" sz="2400" dirty="0" smtClean="0"/>
              <a:t> at </a:t>
            </a:r>
            <a:r>
              <a:rPr lang="en-US" sz="2400" dirty="0"/>
              <a:t>SOMS.</a:t>
            </a:r>
          </a:p>
          <a:p>
            <a:pPr marL="285709" indent="-285709">
              <a:buFont typeface="Arial" panose="020B0604020202020204" pitchFamily="34" charset="0"/>
              <a:buChar char="•"/>
            </a:pPr>
            <a:r>
              <a:rPr lang="en-US" sz="2400" dirty="0"/>
              <a:t>1</a:t>
            </a:r>
            <a:r>
              <a:rPr lang="en-US" sz="2400" dirty="0" smtClean="0"/>
              <a:t> </a:t>
            </a:r>
            <a:r>
              <a:rPr lang="en-US" sz="2400" dirty="0"/>
              <a:t>additional LDTC to  </a:t>
            </a:r>
            <a:r>
              <a:rPr lang="en-US" sz="2400" dirty="0" smtClean="0"/>
              <a:t>complete the additional educational evaluations at the current referral rate. </a:t>
            </a:r>
          </a:p>
          <a:p>
            <a:pPr marL="285709" indent="-285709">
              <a:buFont typeface="Arial" panose="020B0604020202020204" pitchFamily="34" charset="0"/>
              <a:buChar char="•"/>
            </a:pPr>
            <a:r>
              <a:rPr lang="en-US" sz="2400" dirty="0"/>
              <a:t>1</a:t>
            </a:r>
            <a:r>
              <a:rPr lang="en-US" sz="2400" dirty="0" smtClean="0"/>
              <a:t> </a:t>
            </a:r>
            <a:r>
              <a:rPr lang="en-US" sz="2400" dirty="0"/>
              <a:t>additional school social worker to support </a:t>
            </a:r>
            <a:r>
              <a:rPr lang="en-US" sz="2400" dirty="0" smtClean="0"/>
              <a:t>therapy program </a:t>
            </a:r>
            <a:r>
              <a:rPr lang="en-US" sz="2400" dirty="0"/>
              <a:t>options  at the elementary level.</a:t>
            </a:r>
          </a:p>
          <a:p>
            <a:endParaRPr lang="en-US" sz="1400" dirty="0"/>
          </a:p>
          <a:p>
            <a:r>
              <a:rPr lang="en-US" sz="2400" b="1" dirty="0" smtClean="0"/>
              <a:t>Total </a:t>
            </a:r>
            <a:r>
              <a:rPr lang="en-US" sz="2400" b="1" dirty="0" smtClean="0"/>
              <a:t>of </a:t>
            </a:r>
            <a:r>
              <a:rPr lang="en-US" sz="2400" b="1" dirty="0"/>
              <a:t>8</a:t>
            </a:r>
            <a:r>
              <a:rPr lang="en-US" sz="2400" b="1" dirty="0" smtClean="0"/>
              <a:t> </a:t>
            </a:r>
            <a:r>
              <a:rPr lang="en-US" sz="2400" b="1" dirty="0"/>
              <a:t>additional </a:t>
            </a:r>
            <a:r>
              <a:rPr lang="en-US" sz="2400" b="1" dirty="0" smtClean="0"/>
              <a:t>special educational staff.</a:t>
            </a:r>
            <a:endParaRPr lang="en-US" sz="2400" b="1" dirty="0"/>
          </a:p>
          <a:p>
            <a:endParaRPr lang="en-US" sz="1600" dirty="0" smtClean="0"/>
          </a:p>
        </p:txBody>
      </p:sp>
      <p:sp>
        <p:nvSpPr>
          <p:cNvPr id="3" name="Title 1"/>
          <p:cNvSpPr txBox="1">
            <a:spLocks/>
          </p:cNvSpPr>
          <p:nvPr/>
        </p:nvSpPr>
        <p:spPr>
          <a:xfrm>
            <a:off x="263236" y="228600"/>
            <a:ext cx="7924800" cy="916428"/>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600" b="1" dirty="0"/>
              <a:t>Possible </a:t>
            </a:r>
            <a:r>
              <a:rPr lang="en-US" sz="3600" b="1" dirty="0" smtClean="0"/>
              <a:t>Budget  Impact </a:t>
            </a:r>
            <a:r>
              <a:rPr lang="en-US" sz="3600" b="1" dirty="0"/>
              <a:t>for </a:t>
            </a:r>
            <a:r>
              <a:rPr lang="en-US" sz="3600" b="1" dirty="0" smtClean="0"/>
              <a:t>2016-2017</a:t>
            </a:r>
            <a:endParaRPr lang="en-US" sz="3600" b="1" dirty="0"/>
          </a:p>
        </p:txBody>
      </p:sp>
    </p:spTree>
    <p:extLst>
      <p:ext uri="{BB962C8B-B14F-4D97-AF65-F5344CB8AC3E}">
        <p14:creationId xmlns:p14="http://schemas.microsoft.com/office/powerpoint/2010/main" val="1078534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7620000" cy="1143000"/>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b="1" dirty="0" smtClean="0"/>
              <a:t>Appendix</a:t>
            </a:r>
            <a:endParaRPr lang="en-US" dirty="0"/>
          </a:p>
        </p:txBody>
      </p:sp>
    </p:spTree>
    <p:extLst>
      <p:ext uri="{BB962C8B-B14F-4D97-AF65-F5344CB8AC3E}">
        <p14:creationId xmlns:p14="http://schemas.microsoft.com/office/powerpoint/2010/main" val="244065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NJ Task Force on Improving Special Education</a:t>
            </a:r>
            <a:endParaRPr lang="en-US" dirty="0"/>
          </a:p>
        </p:txBody>
      </p:sp>
      <p:sp>
        <p:nvSpPr>
          <p:cNvPr id="3" name="Content Placeholder 2"/>
          <p:cNvSpPr>
            <a:spLocks noGrp="1"/>
          </p:cNvSpPr>
          <p:nvPr>
            <p:ph idx="1"/>
          </p:nvPr>
        </p:nvSpPr>
        <p:spPr>
          <a:xfrm>
            <a:off x="304800" y="1600201"/>
            <a:ext cx="7772400" cy="4800600"/>
          </a:xfrm>
        </p:spPr>
        <p:txBody>
          <a:bodyPr>
            <a:normAutofit fontScale="92500" lnSpcReduction="10000"/>
          </a:bodyPr>
          <a:lstStyle/>
          <a:p>
            <a:pPr marL="0" indent="0">
              <a:spcBef>
                <a:spcPts val="0"/>
              </a:spcBef>
              <a:buNone/>
            </a:pPr>
            <a:r>
              <a:rPr lang="en-US" dirty="0" smtClean="0">
                <a:latin typeface="Calibri" panose="020F0502020204030204" pitchFamily="34" charset="0"/>
                <a:ea typeface="Times New Roman"/>
              </a:rPr>
              <a:t>The </a:t>
            </a:r>
            <a:r>
              <a:rPr lang="en-US" i="1" dirty="0">
                <a:latin typeface="Calibri" panose="020F0502020204030204" pitchFamily="34" charset="0"/>
                <a:ea typeface="Times New Roman"/>
              </a:rPr>
              <a:t>New Jersey Task Force on Improving Special Education for Public School </a:t>
            </a:r>
            <a:r>
              <a:rPr lang="en-US" i="1" dirty="0" smtClean="0">
                <a:latin typeface="Calibri" panose="020F0502020204030204" pitchFamily="34" charset="0"/>
                <a:ea typeface="Times New Roman"/>
              </a:rPr>
              <a:t>Students</a:t>
            </a:r>
            <a:r>
              <a:rPr lang="en-US" i="1" dirty="0">
                <a:latin typeface="Calibri" panose="020F0502020204030204" pitchFamily="34" charset="0"/>
                <a:ea typeface="Times New Roman"/>
              </a:rPr>
              <a:t> </a:t>
            </a:r>
            <a:r>
              <a:rPr lang="en-US" dirty="0" smtClean="0">
                <a:latin typeface="Calibri" panose="020F0502020204030204" pitchFamily="34" charset="0"/>
                <a:ea typeface="Times New Roman"/>
              </a:rPr>
              <a:t>issued a report in August 2015 after studying  “</a:t>
            </a:r>
            <a:r>
              <a:rPr lang="en-US" dirty="0" smtClean="0">
                <a:solidFill>
                  <a:srgbClr val="000000"/>
                </a:solidFill>
                <a:latin typeface="Calibri" panose="020F0502020204030204" pitchFamily="34" charset="0"/>
                <a:ea typeface="Calibri"/>
              </a:rPr>
              <a:t>issues associated </a:t>
            </a:r>
            <a:r>
              <a:rPr lang="en-US" dirty="0">
                <a:solidFill>
                  <a:srgbClr val="000000"/>
                </a:solidFill>
                <a:latin typeface="Calibri" panose="020F0502020204030204" pitchFamily="34" charset="0"/>
                <a:ea typeface="Calibri"/>
              </a:rPr>
              <a:t>with improving the funding, delivery and effectiveness of special education programs and services for public school </a:t>
            </a:r>
            <a:r>
              <a:rPr lang="en-US" dirty="0" smtClean="0">
                <a:solidFill>
                  <a:srgbClr val="000000"/>
                </a:solidFill>
                <a:latin typeface="Calibri" panose="020F0502020204030204" pitchFamily="34" charset="0"/>
                <a:ea typeface="Calibri"/>
              </a:rPr>
              <a:t>students:” </a:t>
            </a:r>
          </a:p>
          <a:p>
            <a:pPr marL="342900" indent="-342900">
              <a:spcBef>
                <a:spcPts val="0"/>
              </a:spcBef>
            </a:pPr>
            <a:r>
              <a:rPr lang="en-US" dirty="0"/>
              <a:t>E</a:t>
            </a:r>
            <a:r>
              <a:rPr lang="en-US" dirty="0"/>
              <a:t>valuation </a:t>
            </a:r>
            <a:r>
              <a:rPr lang="en-US" dirty="0"/>
              <a:t>of practices for classifying and educating students who are eligible for special education programs and services; </a:t>
            </a:r>
          </a:p>
          <a:p>
            <a:pPr marL="342900" indent="-342900">
              <a:spcBef>
                <a:spcPts val="0"/>
              </a:spcBef>
            </a:pPr>
            <a:r>
              <a:rPr lang="en-US" dirty="0"/>
              <a:t>D</a:t>
            </a:r>
            <a:r>
              <a:rPr lang="en-US" dirty="0"/>
              <a:t>evelopment </a:t>
            </a:r>
            <a:r>
              <a:rPr lang="en-US" dirty="0"/>
              <a:t>of best practices for education professionals working with special education </a:t>
            </a:r>
            <a:r>
              <a:rPr lang="en-US" dirty="0"/>
              <a:t>students</a:t>
            </a:r>
            <a:r>
              <a:rPr lang="en-US" dirty="0"/>
              <a:t>;</a:t>
            </a:r>
          </a:p>
          <a:p>
            <a:pPr marL="342900" indent="-342900">
              <a:spcBef>
                <a:spcPts val="0"/>
              </a:spcBef>
            </a:pPr>
            <a:r>
              <a:rPr lang="en-US" dirty="0"/>
              <a:t>Strategies </a:t>
            </a:r>
            <a:r>
              <a:rPr lang="en-US" dirty="0"/>
              <a:t>to reduce the costs associated with the placement of eligible students in out-of-district public schools or private schools, including the development of in-district special education programs and services; and </a:t>
            </a:r>
          </a:p>
          <a:p>
            <a:pPr marL="342900" indent="-342900">
              <a:spcBef>
                <a:spcPts val="0"/>
              </a:spcBef>
            </a:pPr>
            <a:r>
              <a:rPr lang="en-US" dirty="0"/>
              <a:t>D</a:t>
            </a:r>
            <a:r>
              <a:rPr lang="en-US" dirty="0"/>
              <a:t>evelopment </a:t>
            </a:r>
            <a:r>
              <a:rPr lang="en-US" dirty="0"/>
              <a:t>of standards and appropriate oversight to ensure that programs and services address the needs of students, focus on student achievement, and assess the effectiveness of programs and services. </a:t>
            </a:r>
          </a:p>
        </p:txBody>
      </p:sp>
    </p:spTree>
    <p:extLst>
      <p:ext uri="{BB962C8B-B14F-4D97-AF65-F5344CB8AC3E}">
        <p14:creationId xmlns:p14="http://schemas.microsoft.com/office/powerpoint/2010/main" val="353476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Recurring </a:t>
            </a:r>
            <a:r>
              <a:rPr lang="en-US" sz="4000" b="1" dirty="0"/>
              <a:t>Themes in NJ Special Education</a:t>
            </a:r>
            <a:r>
              <a:rPr lang="en-US" sz="4000" dirty="0"/>
              <a:t>	</a:t>
            </a:r>
          </a:p>
        </p:txBody>
      </p:sp>
      <p:sp>
        <p:nvSpPr>
          <p:cNvPr id="3" name="Content Placeholder 2"/>
          <p:cNvSpPr>
            <a:spLocks noGrp="1"/>
          </p:cNvSpPr>
          <p:nvPr>
            <p:ph idx="1"/>
          </p:nvPr>
        </p:nvSpPr>
        <p:spPr/>
        <p:txBody>
          <a:bodyPr/>
          <a:lstStyle/>
          <a:p>
            <a:pPr marL="114284" indent="0">
              <a:buNone/>
            </a:pPr>
            <a:r>
              <a:rPr lang="en-US" dirty="0"/>
              <a:t>Complexity</a:t>
            </a:r>
          </a:p>
          <a:p>
            <a:pPr lvl="0"/>
            <a:r>
              <a:rPr lang="en-US" dirty="0"/>
              <a:t>Due to </a:t>
            </a:r>
            <a:r>
              <a:rPr lang="en-US" dirty="0" smtClean="0"/>
              <a:t>the </a:t>
            </a:r>
            <a:r>
              <a:rPr lang="en-US" dirty="0"/>
              <a:t>range of placements from the general education classroom to </a:t>
            </a:r>
            <a:r>
              <a:rPr lang="en-US" dirty="0" smtClean="0"/>
              <a:t>out- </a:t>
            </a:r>
            <a:r>
              <a:rPr lang="en-US" dirty="0"/>
              <a:t>of- district in public or private schools for students’ eligible for special education and related services, add to the complexity of special education.</a:t>
            </a:r>
          </a:p>
          <a:p>
            <a:pPr marL="114284" indent="0">
              <a:buNone/>
            </a:pPr>
            <a:r>
              <a:rPr lang="en-US" dirty="0"/>
              <a:t> </a:t>
            </a:r>
          </a:p>
          <a:p>
            <a:pPr lvl="0"/>
            <a:r>
              <a:rPr lang="en-US" dirty="0" smtClean="0"/>
              <a:t>SOMSD </a:t>
            </a:r>
            <a:r>
              <a:rPr lang="en-US" dirty="0"/>
              <a:t>is gathering data on OOD placements. We must ensure that OOD students, who are eligibility for special education services, are appropriately placed in schools that are NJ certificated schools for students with disabilities. </a:t>
            </a:r>
          </a:p>
          <a:p>
            <a:pPr marL="114284" indent="0">
              <a:buNone/>
            </a:pPr>
            <a:endParaRPr lang="en-US" dirty="0"/>
          </a:p>
        </p:txBody>
      </p:sp>
    </p:spTree>
    <p:extLst>
      <p:ext uri="{BB962C8B-B14F-4D97-AF65-F5344CB8AC3E}">
        <p14:creationId xmlns:p14="http://schemas.microsoft.com/office/powerpoint/2010/main" val="2768577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828799"/>
            <a:ext cx="7620000" cy="4572001"/>
          </a:xfrm>
        </p:spPr>
        <p:txBody>
          <a:bodyPr>
            <a:normAutofit/>
          </a:bodyPr>
          <a:lstStyle/>
          <a:p>
            <a:pPr marL="114284" indent="0">
              <a:buNone/>
            </a:pPr>
            <a:r>
              <a:rPr lang="en-US" sz="2800" dirty="0" smtClean="0"/>
              <a:t>I. </a:t>
            </a:r>
            <a:r>
              <a:rPr lang="en-US" sz="2800" dirty="0"/>
              <a:t>The State of Special Education in </a:t>
            </a:r>
            <a:r>
              <a:rPr lang="en-US" sz="2800" dirty="0" smtClean="0"/>
              <a:t>SOMSD</a:t>
            </a:r>
            <a:endParaRPr lang="en-US" sz="2800" dirty="0"/>
          </a:p>
          <a:p>
            <a:pPr marL="114284" indent="0">
              <a:buNone/>
            </a:pPr>
            <a:endParaRPr lang="en-US" sz="2800" dirty="0"/>
          </a:p>
          <a:p>
            <a:pPr marL="114284" indent="0">
              <a:buNone/>
            </a:pPr>
            <a:r>
              <a:rPr lang="en-US" sz="2800" dirty="0" smtClean="0"/>
              <a:t>II. Recommendations</a:t>
            </a:r>
            <a:r>
              <a:rPr lang="en-US" sz="2800" dirty="0"/>
              <a:t>/  Best </a:t>
            </a:r>
            <a:r>
              <a:rPr lang="en-US" sz="2800" dirty="0" smtClean="0"/>
              <a:t>Practices</a:t>
            </a:r>
            <a:r>
              <a:rPr lang="en-US" sz="2800" dirty="0"/>
              <a:t> </a:t>
            </a:r>
            <a:endParaRPr lang="en-US" sz="2800" dirty="0" smtClean="0"/>
          </a:p>
          <a:p>
            <a:pPr marL="114284" indent="0">
              <a:buNone/>
            </a:pPr>
            <a:endParaRPr lang="en-US" sz="2800" dirty="0" smtClean="0"/>
          </a:p>
          <a:p>
            <a:pPr marL="114284" indent="0">
              <a:buNone/>
            </a:pPr>
            <a:r>
              <a:rPr lang="en-US" sz="2800" dirty="0" smtClean="0"/>
              <a:t>III.  Budgetary  Implications</a:t>
            </a:r>
          </a:p>
          <a:p>
            <a:pPr marL="628634" indent="-514350">
              <a:buAutoNum type="romanUcPeriod" startAt="5"/>
            </a:pPr>
            <a:endParaRPr lang="en-US" sz="2800" dirty="0"/>
          </a:p>
          <a:p>
            <a:pPr marL="1662113" indent="-1549400">
              <a:buNone/>
            </a:pPr>
            <a:r>
              <a:rPr lang="en-US" sz="2800" dirty="0" smtClean="0"/>
              <a:t>Appendix: </a:t>
            </a:r>
            <a:r>
              <a:rPr lang="en-US" sz="2800" dirty="0"/>
              <a:t>Recurring Themes in NJ Special Education	</a:t>
            </a:r>
          </a:p>
        </p:txBody>
      </p:sp>
    </p:spTree>
    <p:extLst>
      <p:ext uri="{BB962C8B-B14F-4D97-AF65-F5344CB8AC3E}">
        <p14:creationId xmlns:p14="http://schemas.microsoft.com/office/powerpoint/2010/main" val="2102554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752600"/>
            <a:ext cx="8001000" cy="5201410"/>
          </a:xfrm>
          <a:prstGeom prst="rect">
            <a:avLst/>
          </a:prstGeom>
          <a:noFill/>
        </p:spPr>
        <p:txBody>
          <a:bodyPr wrap="square" lIns="91427" tIns="45713" rIns="91427" bIns="45713" rtlCol="0">
            <a:spAutoFit/>
          </a:bodyPr>
          <a:lstStyle/>
          <a:p>
            <a:pPr marL="342900" indent="-342900">
              <a:buFont typeface="Arial" panose="020B0604020202020204" pitchFamily="34" charset="0"/>
              <a:buChar char="•"/>
            </a:pPr>
            <a:r>
              <a:rPr lang="en-US" sz="2400" dirty="0" smtClean="0"/>
              <a:t>SOMSD </a:t>
            </a:r>
            <a:r>
              <a:rPr lang="en-US" sz="2400" dirty="0"/>
              <a:t>is in year four of providing support for all students who are identified as needing remediation due to a reading disability. This was a collaborative effort on the part of general education and special education.  Funding for materials and teaching staff was also provided through the department of special education and the department of curriculum and instruction.</a:t>
            </a:r>
          </a:p>
          <a:p>
            <a:pPr marL="285709" indent="-285709">
              <a:buFont typeface="Arial" panose="020B0604020202020204" pitchFamily="34" charset="0"/>
              <a:buChar char="•"/>
            </a:pPr>
            <a:r>
              <a:rPr lang="en-US" sz="2400" dirty="0"/>
              <a:t>Recent on line training was provided in each of the elementary buildings for teacher; learning disabilities teacher consultants (LDTCs) and speech therapists viewed the training together for open discussion and understanding of the identification of Reading Disabilities, specifically Dyslexia, and best practices for support services. </a:t>
            </a:r>
          </a:p>
          <a:p>
            <a:endParaRPr lang="en-US" sz="2000" dirty="0"/>
          </a:p>
        </p:txBody>
      </p:sp>
      <p:sp>
        <p:nvSpPr>
          <p:cNvPr id="3" name="Title 1"/>
          <p:cNvSpPr txBox="1">
            <a:spLocks/>
          </p:cNvSpPr>
          <p:nvPr/>
        </p:nvSpPr>
        <p:spPr>
          <a:xfrm>
            <a:off x="457200" y="274638"/>
            <a:ext cx="7620000" cy="1143000"/>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600" b="1" dirty="0" smtClean="0"/>
              <a:t>Early Identification and Remediation of Reading Disabilities</a:t>
            </a:r>
            <a:endParaRPr lang="en-US" sz="3600" dirty="0"/>
          </a:p>
        </p:txBody>
      </p:sp>
    </p:spTree>
    <p:extLst>
      <p:ext uri="{BB962C8B-B14F-4D97-AF65-F5344CB8AC3E}">
        <p14:creationId xmlns:p14="http://schemas.microsoft.com/office/powerpoint/2010/main" val="3507022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7543800" cy="4062636"/>
          </a:xfrm>
          <a:prstGeom prst="rect">
            <a:avLst/>
          </a:prstGeom>
          <a:noFill/>
        </p:spPr>
        <p:txBody>
          <a:bodyPr wrap="square" lIns="91427" tIns="45713" rIns="91427" bIns="45713" rtlCol="0">
            <a:spAutoFit/>
          </a:bodyPr>
          <a:lstStyle/>
          <a:p>
            <a:pPr marL="285750" indent="-285750">
              <a:buFont typeface="Arial" panose="020B0604020202020204" pitchFamily="34" charset="0"/>
              <a:buChar char="•"/>
            </a:pPr>
            <a:r>
              <a:rPr lang="en-US" sz="2400" dirty="0" smtClean="0"/>
              <a:t>SOMSD </a:t>
            </a:r>
            <a:r>
              <a:rPr lang="en-US" sz="2400" dirty="0"/>
              <a:t>recognizes the importance of interactions with in general education programs.  It is the intent of the district to continue training on the ‘mindset’ of all educators (Administrators, Teachers, CST, Therapists, Paraprofessionals, Custodians, Lunch and Bus Monitors, etc.) in inclusive environments based on the ‘individual’ student needs.</a:t>
            </a:r>
          </a:p>
          <a:p>
            <a:pPr marL="285709" indent="-285709">
              <a:buFont typeface="Arial" panose="020B0604020202020204" pitchFamily="34" charset="0"/>
              <a:buChar char="•"/>
            </a:pPr>
            <a:r>
              <a:rPr lang="en-US" sz="2400" dirty="0"/>
              <a:t>The LRE is the least restrictive environment based on the individual students. (Clarification on this subject will be addressed later in recommendations)</a:t>
            </a:r>
          </a:p>
          <a:p>
            <a:endParaRPr lang="en-US" dirty="0"/>
          </a:p>
        </p:txBody>
      </p:sp>
      <p:sp>
        <p:nvSpPr>
          <p:cNvPr id="3" name="Title 1"/>
          <p:cNvSpPr txBox="1">
            <a:spLocks/>
          </p:cNvSpPr>
          <p:nvPr/>
        </p:nvSpPr>
        <p:spPr>
          <a:xfrm>
            <a:off x="457200" y="274638"/>
            <a:ext cx="7620000" cy="1143000"/>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b="1" dirty="0" smtClean="0"/>
              <a:t>Least Restrictive Environment</a:t>
            </a:r>
            <a:endParaRPr lang="en-US" sz="4000" dirty="0"/>
          </a:p>
        </p:txBody>
      </p:sp>
    </p:spTree>
    <p:extLst>
      <p:ext uri="{BB962C8B-B14F-4D97-AF65-F5344CB8AC3E}">
        <p14:creationId xmlns:p14="http://schemas.microsoft.com/office/powerpoint/2010/main" val="17908242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43001"/>
            <a:ext cx="7772400" cy="5262965"/>
          </a:xfrm>
          <a:prstGeom prst="rect">
            <a:avLst/>
          </a:prstGeom>
          <a:noFill/>
        </p:spPr>
        <p:txBody>
          <a:bodyPr wrap="square" lIns="91427" tIns="45713" rIns="91427" bIns="45713" rtlCol="0">
            <a:spAutoFit/>
          </a:bodyPr>
          <a:lstStyle/>
          <a:p>
            <a:pPr marL="285750" indent="-285750">
              <a:buFont typeface="Arial" panose="020B0604020202020204" pitchFamily="34" charset="0"/>
              <a:buChar char="•"/>
            </a:pPr>
            <a:r>
              <a:rPr lang="en-US" sz="2400" b="1" dirty="0" smtClean="0"/>
              <a:t>Special </a:t>
            </a:r>
            <a:r>
              <a:rPr lang="en-US" sz="2400" b="1" dirty="0"/>
              <a:t>Education is not a place</a:t>
            </a:r>
            <a:r>
              <a:rPr lang="en-US" sz="2400" dirty="0"/>
              <a:t>.  The Task Force recognized that there are distinct silos between general education and special education that contribute to the thinking of special education as a “place” where students go rather than an effective system of supports that help students succeed. Many of the changes recommended by the NJ Task Force require general education initiatives. </a:t>
            </a:r>
          </a:p>
          <a:p>
            <a:pPr marL="285709" indent="-285709">
              <a:buFont typeface="Arial" panose="020B0604020202020204" pitchFamily="34" charset="0"/>
              <a:buChar char="•"/>
            </a:pPr>
            <a:r>
              <a:rPr lang="en-US" sz="2400" dirty="0" smtClean="0"/>
              <a:t>SO</a:t>
            </a:r>
            <a:r>
              <a:rPr lang="en-US" sz="2400" dirty="0" smtClean="0"/>
              <a:t>MSD </a:t>
            </a:r>
            <a:r>
              <a:rPr lang="en-US" sz="2400" dirty="0"/>
              <a:t>has several options for student support at the district level and in OOD placements.  The Department of Special Education Services is working with administration, teachers, CST, and parents to identify more comprehensive, multi-tiered supports at the building and district level.  (Clarification on this subject will be addressed later in recommendations)</a:t>
            </a:r>
          </a:p>
        </p:txBody>
      </p:sp>
      <p:sp>
        <p:nvSpPr>
          <p:cNvPr id="3" name="Title 1"/>
          <p:cNvSpPr txBox="1">
            <a:spLocks/>
          </p:cNvSpPr>
          <p:nvPr/>
        </p:nvSpPr>
        <p:spPr>
          <a:xfrm>
            <a:off x="457200" y="274638"/>
            <a:ext cx="7620000" cy="1143000"/>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b="1" dirty="0" smtClean="0"/>
              <a:t>Multi-Tiered System of Supports</a:t>
            </a:r>
            <a:r>
              <a:rPr lang="en-US" sz="4000" dirty="0" smtClean="0"/>
              <a:t>	</a:t>
            </a:r>
            <a:endParaRPr lang="en-US" sz="4000" dirty="0"/>
          </a:p>
        </p:txBody>
      </p:sp>
    </p:spTree>
    <p:extLst>
      <p:ext uri="{BB962C8B-B14F-4D97-AF65-F5344CB8AC3E}">
        <p14:creationId xmlns:p14="http://schemas.microsoft.com/office/powerpoint/2010/main" val="35398977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52600"/>
            <a:ext cx="7543800" cy="1569646"/>
          </a:xfrm>
          <a:prstGeom prst="rect">
            <a:avLst/>
          </a:prstGeom>
          <a:noFill/>
        </p:spPr>
        <p:txBody>
          <a:bodyPr wrap="square" lIns="91427" tIns="45713" rIns="91427" bIns="45713" rtlCol="0">
            <a:spAutoFit/>
          </a:bodyPr>
          <a:lstStyle/>
          <a:p>
            <a:pPr marL="285750" indent="-285750">
              <a:buFont typeface="Arial" panose="020B0604020202020204" pitchFamily="34" charset="0"/>
              <a:buChar char="•"/>
            </a:pPr>
            <a:r>
              <a:rPr lang="en-US" sz="2400" dirty="0" smtClean="0"/>
              <a:t>The </a:t>
            </a:r>
            <a:r>
              <a:rPr lang="en-US" sz="2400" dirty="0"/>
              <a:t>Task Force and </a:t>
            </a:r>
            <a:r>
              <a:rPr lang="en-US" sz="2400" dirty="0" smtClean="0"/>
              <a:t>SOMSD recognize </a:t>
            </a:r>
            <a:r>
              <a:rPr lang="en-US" sz="2400" dirty="0"/>
              <a:t>that children benefit most when the educational system forms a partnership with parents, students, teachers, related service professionals, and school administrators.</a:t>
            </a:r>
          </a:p>
        </p:txBody>
      </p:sp>
      <p:sp>
        <p:nvSpPr>
          <p:cNvPr id="3" name="Title 1"/>
          <p:cNvSpPr txBox="1">
            <a:spLocks/>
          </p:cNvSpPr>
          <p:nvPr/>
        </p:nvSpPr>
        <p:spPr>
          <a:xfrm>
            <a:off x="457200" y="274638"/>
            <a:ext cx="7620000" cy="1143000"/>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b="1" dirty="0" smtClean="0"/>
              <a:t>Partnerships</a:t>
            </a:r>
            <a:r>
              <a:rPr lang="en-US" sz="4000" dirty="0" smtClean="0"/>
              <a:t>	</a:t>
            </a:r>
            <a:endParaRPr lang="en-US" sz="4000" dirty="0"/>
          </a:p>
        </p:txBody>
      </p:sp>
    </p:spTree>
    <p:extLst>
      <p:ext uri="{BB962C8B-B14F-4D97-AF65-F5344CB8AC3E}">
        <p14:creationId xmlns:p14="http://schemas.microsoft.com/office/powerpoint/2010/main" val="392851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1143000"/>
          </a:xfrm>
        </p:spPr>
        <p:txBody>
          <a:bodyPr/>
          <a:lstStyle/>
          <a:p>
            <a:pPr marL="457200" indent="-457200"/>
            <a:r>
              <a:rPr lang="en-US" b="1" dirty="0" smtClean="0"/>
              <a:t>I. </a:t>
            </a:r>
            <a:r>
              <a:rPr lang="en-US" b="1" dirty="0"/>
              <a:t>The State of Special Education in SOMSD</a:t>
            </a:r>
            <a:endParaRPr lang="en-US" dirty="0"/>
          </a:p>
        </p:txBody>
      </p:sp>
    </p:spTree>
    <p:extLst>
      <p:ext uri="{BB962C8B-B14F-4D97-AF65-F5344CB8AC3E}">
        <p14:creationId xmlns:p14="http://schemas.microsoft.com/office/powerpoint/2010/main" val="3162870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SOMSD’s Vision for Special Services</a:t>
            </a:r>
            <a:endParaRPr lang="en-US" sz="4000" dirty="0"/>
          </a:p>
        </p:txBody>
      </p:sp>
      <p:sp>
        <p:nvSpPr>
          <p:cNvPr id="4" name="Content Placeholder 3"/>
          <p:cNvSpPr>
            <a:spLocks noGrp="1"/>
          </p:cNvSpPr>
          <p:nvPr>
            <p:ph sz="half" idx="2"/>
          </p:nvPr>
        </p:nvSpPr>
        <p:spPr>
          <a:xfrm>
            <a:off x="457200" y="1536193"/>
            <a:ext cx="7620000" cy="4590288"/>
          </a:xfrm>
        </p:spPr>
        <p:txBody>
          <a:bodyPr>
            <a:noAutofit/>
          </a:bodyPr>
          <a:lstStyle/>
          <a:p>
            <a:pPr marL="0" indent="0">
              <a:spcBef>
                <a:spcPts val="0"/>
              </a:spcBef>
              <a:buNone/>
            </a:pPr>
            <a:r>
              <a:rPr lang="en-US" sz="2400" dirty="0" smtClean="0">
                <a:latin typeface="Calibri" panose="020F0502020204030204" pitchFamily="34" charset="0"/>
                <a:ea typeface="Times New Roman"/>
              </a:rPr>
              <a:t>SOMSD’s </a:t>
            </a:r>
            <a:r>
              <a:rPr lang="en-US" sz="2400" dirty="0">
                <a:latin typeface="Calibri" panose="020F0502020204030204" pitchFamily="34" charset="0"/>
                <a:ea typeface="Times New Roman"/>
              </a:rPr>
              <a:t>Department of Special Education </a:t>
            </a:r>
            <a:r>
              <a:rPr lang="en-US" sz="2400" dirty="0" smtClean="0">
                <a:latin typeface="Calibri" panose="020F0502020204030204" pitchFamily="34" charset="0"/>
                <a:ea typeface="Times New Roman"/>
              </a:rPr>
              <a:t>Services seeks </a:t>
            </a:r>
            <a:r>
              <a:rPr lang="en-US" sz="2400" dirty="0">
                <a:latin typeface="Calibri" panose="020F0502020204030204" pitchFamily="34" charset="0"/>
                <a:ea typeface="Times New Roman"/>
              </a:rPr>
              <a:t>to break down the historical and perceived silos of special education and general education, and to use and employ all available resources </a:t>
            </a:r>
            <a:r>
              <a:rPr lang="en-US" sz="2400" dirty="0" smtClean="0">
                <a:latin typeface="Calibri" panose="020F0502020204030204" pitchFamily="34" charset="0"/>
                <a:ea typeface="Times New Roman"/>
              </a:rPr>
              <a:t>to </a:t>
            </a:r>
            <a:r>
              <a:rPr lang="en-US" sz="2400" dirty="0">
                <a:latin typeface="Calibri" panose="020F0502020204030204" pitchFamily="34" charset="0"/>
                <a:ea typeface="Times New Roman"/>
              </a:rPr>
              <a:t>improve the service delivery and effectiveness of programs for all students. </a:t>
            </a:r>
          </a:p>
          <a:p>
            <a:pPr marL="0" indent="0">
              <a:spcBef>
                <a:spcPts val="0"/>
              </a:spcBef>
              <a:buNone/>
            </a:pPr>
            <a:r>
              <a:rPr lang="en-US" sz="2400" dirty="0">
                <a:latin typeface="Calibri" panose="020F0502020204030204" pitchFamily="34" charset="0"/>
                <a:ea typeface="Times New Roman"/>
              </a:rPr>
              <a:t> </a:t>
            </a:r>
          </a:p>
          <a:p>
            <a:pPr marL="0" indent="0">
              <a:spcBef>
                <a:spcPts val="0"/>
              </a:spcBef>
              <a:buNone/>
            </a:pPr>
            <a:r>
              <a:rPr lang="en-US" sz="2400" dirty="0">
                <a:latin typeface="Calibri" panose="020F0502020204030204" pitchFamily="34" charset="0"/>
                <a:ea typeface="Times New Roman"/>
              </a:rPr>
              <a:t>The goal and vision for all students, and in particular for students with disabilities, is to provide a supportive academic, social, and emotional environment that will provide students the skills needed to sustain an independent adult life to the maximum extent possible.</a:t>
            </a:r>
          </a:p>
          <a:p>
            <a:endParaRPr lang="en-US" sz="2400" dirty="0">
              <a:latin typeface="Calibri" panose="020F0502020204030204" pitchFamily="34" charset="0"/>
            </a:endParaRPr>
          </a:p>
        </p:txBody>
      </p:sp>
    </p:spTree>
    <p:extLst>
      <p:ext uri="{BB962C8B-B14F-4D97-AF65-F5344CB8AC3E}">
        <p14:creationId xmlns:p14="http://schemas.microsoft.com/office/powerpoint/2010/main" val="4235460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191066"/>
            <a:ext cx="7772400" cy="5262965"/>
          </a:xfrm>
          <a:prstGeom prst="rect">
            <a:avLst/>
          </a:prstGeom>
          <a:noFill/>
        </p:spPr>
        <p:txBody>
          <a:bodyPr wrap="square" lIns="91427" tIns="45713" rIns="91427" bIns="45713" rtlCol="0">
            <a:spAutoFit/>
          </a:bodyPr>
          <a:lstStyle/>
          <a:p>
            <a:r>
              <a:rPr lang="en-US" sz="2400" dirty="0" smtClean="0"/>
              <a:t>Referrals have </a:t>
            </a:r>
            <a:r>
              <a:rPr lang="en-US" sz="2400" dirty="0"/>
              <a:t>increased significantly </a:t>
            </a:r>
            <a:r>
              <a:rPr lang="en-US" sz="2400" dirty="0" smtClean="0"/>
              <a:t>during 2015-2016:</a:t>
            </a:r>
            <a:endParaRPr lang="en-US" sz="2400" dirty="0"/>
          </a:p>
          <a:p>
            <a:endParaRPr lang="en-US" sz="2400" dirty="0" smtClean="0"/>
          </a:p>
          <a:p>
            <a:endParaRPr lang="en-US" sz="2400" dirty="0" smtClean="0"/>
          </a:p>
          <a:p>
            <a:endParaRPr lang="en-US" sz="2400" dirty="0" smtClean="0"/>
          </a:p>
          <a:p>
            <a:endParaRPr lang="en-US" sz="2400" dirty="0" smtClean="0"/>
          </a:p>
          <a:p>
            <a:endParaRPr lang="en-US" sz="2400" dirty="0"/>
          </a:p>
          <a:p>
            <a:pPr marL="285709" indent="-285709">
              <a:buFont typeface="Arial" panose="020B0604020202020204" pitchFamily="34" charset="0"/>
              <a:buChar char="•"/>
            </a:pPr>
            <a:r>
              <a:rPr lang="en-US" sz="2400" dirty="0" smtClean="0"/>
              <a:t>At the current rate, 400 </a:t>
            </a:r>
            <a:r>
              <a:rPr lang="en-US" sz="2400" dirty="0"/>
              <a:t>students </a:t>
            </a:r>
            <a:r>
              <a:rPr lang="en-US" sz="2400" dirty="0" smtClean="0"/>
              <a:t>may be referred </a:t>
            </a:r>
            <a:r>
              <a:rPr lang="en-US" sz="2400" dirty="0"/>
              <a:t>for a </a:t>
            </a:r>
            <a:r>
              <a:rPr lang="en-US" sz="2400" dirty="0" smtClean="0"/>
              <a:t>Child Study Team (CST) </a:t>
            </a:r>
            <a:r>
              <a:rPr lang="en-US" sz="2400" dirty="0"/>
              <a:t>evaluation by June </a:t>
            </a:r>
            <a:r>
              <a:rPr lang="en-US" sz="2400" dirty="0" smtClean="0"/>
              <a:t>2016. </a:t>
            </a:r>
            <a:endParaRPr lang="en-US" sz="2400" dirty="0"/>
          </a:p>
          <a:p>
            <a:pPr marL="285709" indent="-285709">
              <a:buFont typeface="Arial" panose="020B0604020202020204" pitchFamily="34" charset="0"/>
              <a:buChar char="•"/>
            </a:pPr>
            <a:r>
              <a:rPr lang="en-US" sz="2400" dirty="0" smtClean="0"/>
              <a:t>Trends for 2</a:t>
            </a:r>
            <a:r>
              <a:rPr lang="en-US" sz="2400" baseline="30000" dirty="0" smtClean="0"/>
              <a:t>nd</a:t>
            </a:r>
            <a:r>
              <a:rPr lang="en-US" sz="2400" dirty="0" smtClean="0"/>
              <a:t> Half of Year: </a:t>
            </a:r>
          </a:p>
          <a:p>
            <a:pPr marL="742843" lvl="1" indent="-285709">
              <a:buFont typeface="Arial" panose="020B0604020202020204" pitchFamily="34" charset="0"/>
              <a:buChar char="•"/>
            </a:pPr>
            <a:r>
              <a:rPr lang="en-US" sz="2400" dirty="0"/>
              <a:t>H</a:t>
            </a:r>
            <a:r>
              <a:rPr lang="en-US" sz="2400" dirty="0" smtClean="0"/>
              <a:t>igh </a:t>
            </a:r>
            <a:r>
              <a:rPr lang="en-US" sz="2400" dirty="0"/>
              <a:t>rates of referrals in the </a:t>
            </a:r>
            <a:r>
              <a:rPr lang="en-US" sz="2400" dirty="0" smtClean="0"/>
              <a:t>spring</a:t>
            </a:r>
            <a:r>
              <a:rPr lang="en-US" sz="2400" dirty="0"/>
              <a:t>.</a:t>
            </a:r>
            <a:endParaRPr lang="en-US" sz="2400" dirty="0" smtClean="0"/>
          </a:p>
          <a:p>
            <a:pPr marL="742843" lvl="1" indent="-285709">
              <a:buFont typeface="Arial" panose="020B0604020202020204" pitchFamily="34" charset="0"/>
              <a:buChar char="•"/>
            </a:pPr>
            <a:r>
              <a:rPr lang="en-US" sz="2400" dirty="0"/>
              <a:t>R</a:t>
            </a:r>
            <a:r>
              <a:rPr lang="en-US" sz="2400" dirty="0" smtClean="0"/>
              <a:t>olling </a:t>
            </a:r>
            <a:r>
              <a:rPr lang="en-US" sz="2400" dirty="0"/>
              <a:t>enrollment for Pre K </a:t>
            </a:r>
            <a:r>
              <a:rPr lang="en-US" sz="2400" dirty="0" smtClean="0"/>
              <a:t>students.</a:t>
            </a:r>
            <a:endParaRPr lang="en-US" sz="2400" dirty="0"/>
          </a:p>
          <a:p>
            <a:pPr marL="285709" indent="-285709">
              <a:buFont typeface="Arial" panose="020B0604020202020204" pitchFamily="34" charset="0"/>
              <a:buChar char="•"/>
            </a:pPr>
            <a:r>
              <a:rPr lang="en-US" sz="2400" dirty="0" smtClean="0"/>
              <a:t>May need to add additional hours for CST </a:t>
            </a:r>
            <a:r>
              <a:rPr lang="en-US" sz="2400" dirty="0"/>
              <a:t>teams </a:t>
            </a:r>
            <a:r>
              <a:rPr lang="en-US" sz="2400" dirty="0" smtClean="0"/>
              <a:t>during the </a:t>
            </a:r>
            <a:r>
              <a:rPr lang="en-US" sz="2400" dirty="0"/>
              <a:t>summer of </a:t>
            </a:r>
            <a:r>
              <a:rPr lang="en-US" sz="2400" dirty="0" smtClean="0"/>
              <a:t>2016 given large number of referral requests for families moving into the District. </a:t>
            </a:r>
            <a:endParaRPr lang="en-US" sz="2400" dirty="0"/>
          </a:p>
        </p:txBody>
      </p:sp>
      <p:sp>
        <p:nvSpPr>
          <p:cNvPr id="3" name="Title 1"/>
          <p:cNvSpPr txBox="1">
            <a:spLocks/>
          </p:cNvSpPr>
          <p:nvPr/>
        </p:nvSpPr>
        <p:spPr>
          <a:xfrm>
            <a:off x="381000" y="274638"/>
            <a:ext cx="7620000" cy="916428"/>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dirty="0" smtClean="0"/>
              <a:t>Referrals for Evaluation for Services</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2056656239"/>
              </p:ext>
            </p:extLst>
          </p:nvPr>
        </p:nvGraphicFramePr>
        <p:xfrm>
          <a:off x="1143000" y="1905000"/>
          <a:ext cx="6096000" cy="1188720"/>
        </p:xfrm>
        <a:graphic>
          <a:graphicData uri="http://schemas.openxmlformats.org/drawingml/2006/table">
            <a:tbl>
              <a:tblPr firstRow="1" bandRow="1">
                <a:tableStyleId>{5C22544A-7EE6-4342-B048-85BDC9FD1C3A}</a:tableStyleId>
              </a:tblPr>
              <a:tblGrid>
                <a:gridCol w="1447800"/>
                <a:gridCol w="1600200"/>
                <a:gridCol w="1524000"/>
                <a:gridCol w="1524000"/>
              </a:tblGrid>
              <a:tr h="370840">
                <a:tc>
                  <a:txBody>
                    <a:bodyPr/>
                    <a:lstStyle/>
                    <a:p>
                      <a:r>
                        <a:rPr lang="en-US" sz="2000" b="1" dirty="0" smtClean="0">
                          <a:solidFill>
                            <a:schemeClr val="tx1"/>
                          </a:solidFill>
                        </a:rPr>
                        <a:t>As of</a:t>
                      </a:r>
                      <a:endParaRPr lang="en-US" sz="2000" b="1" dirty="0">
                        <a:solidFill>
                          <a:schemeClr val="tx1"/>
                        </a:solidFill>
                      </a:endParaRPr>
                    </a:p>
                  </a:txBody>
                  <a:tcPr/>
                </a:tc>
                <a:tc>
                  <a:txBody>
                    <a:bodyPr/>
                    <a:lstStyle/>
                    <a:p>
                      <a:r>
                        <a:rPr lang="en-US" sz="2000" b="1" dirty="0" smtClean="0">
                          <a:solidFill>
                            <a:schemeClr val="tx1"/>
                          </a:solidFill>
                        </a:rPr>
                        <a:t>2013-2014</a:t>
                      </a:r>
                      <a:endParaRPr lang="en-US" sz="2000" b="1" dirty="0">
                        <a:solidFill>
                          <a:schemeClr val="tx1"/>
                        </a:solidFill>
                      </a:endParaRPr>
                    </a:p>
                  </a:txBody>
                  <a:tcPr/>
                </a:tc>
                <a:tc>
                  <a:txBody>
                    <a:bodyPr/>
                    <a:lstStyle/>
                    <a:p>
                      <a:r>
                        <a:rPr lang="en-US" sz="2000" b="1" dirty="0" smtClean="0">
                          <a:solidFill>
                            <a:schemeClr val="tx1"/>
                          </a:solidFill>
                        </a:rPr>
                        <a:t>2014-2015</a:t>
                      </a:r>
                      <a:endParaRPr lang="en-US" sz="2000" b="1" dirty="0">
                        <a:solidFill>
                          <a:schemeClr val="tx1"/>
                        </a:solidFill>
                      </a:endParaRPr>
                    </a:p>
                  </a:txBody>
                  <a:tcPr/>
                </a:tc>
                <a:tc>
                  <a:txBody>
                    <a:bodyPr/>
                    <a:lstStyle/>
                    <a:p>
                      <a:r>
                        <a:rPr lang="en-US" sz="2000" b="1" dirty="0" smtClean="0">
                          <a:solidFill>
                            <a:schemeClr val="tx1"/>
                          </a:solidFill>
                        </a:rPr>
                        <a:t>2015-2016</a:t>
                      </a:r>
                      <a:endParaRPr lang="en-US" sz="2000" b="1" dirty="0">
                        <a:solidFill>
                          <a:schemeClr val="tx1"/>
                        </a:solidFill>
                      </a:endParaRPr>
                    </a:p>
                  </a:txBody>
                  <a:tcPr/>
                </a:tc>
              </a:tr>
              <a:tr h="370840">
                <a:tc>
                  <a:txBody>
                    <a:bodyPr/>
                    <a:lstStyle/>
                    <a:p>
                      <a:r>
                        <a:rPr lang="en-US" sz="2000" b="1" dirty="0" smtClean="0"/>
                        <a:t>Dec.</a:t>
                      </a:r>
                      <a:r>
                        <a:rPr lang="en-US" sz="2000" b="1" baseline="0" dirty="0" smtClean="0"/>
                        <a:t> 15</a:t>
                      </a:r>
                      <a:endParaRPr lang="en-US" sz="2000" b="1" dirty="0"/>
                    </a:p>
                  </a:txBody>
                  <a:tcPr/>
                </a:tc>
                <a:tc>
                  <a:txBody>
                    <a:bodyPr/>
                    <a:lstStyle/>
                    <a:p>
                      <a:r>
                        <a:rPr lang="en-US" sz="2000" b="1" dirty="0" smtClean="0"/>
                        <a:t>144</a:t>
                      </a:r>
                      <a:endParaRPr lang="en-US" sz="2000" b="1" dirty="0"/>
                    </a:p>
                  </a:txBody>
                  <a:tcPr/>
                </a:tc>
                <a:tc>
                  <a:txBody>
                    <a:bodyPr/>
                    <a:lstStyle/>
                    <a:p>
                      <a:r>
                        <a:rPr lang="en-US" sz="2000" b="1" dirty="0" smtClean="0"/>
                        <a:t>140</a:t>
                      </a:r>
                      <a:endParaRPr lang="en-US" sz="2000" b="1" dirty="0"/>
                    </a:p>
                  </a:txBody>
                  <a:tcPr/>
                </a:tc>
                <a:tc>
                  <a:txBody>
                    <a:bodyPr/>
                    <a:lstStyle/>
                    <a:p>
                      <a:r>
                        <a:rPr lang="en-US" sz="2000" b="1" dirty="0" smtClean="0"/>
                        <a:t>204</a:t>
                      </a:r>
                      <a:endParaRPr lang="en-US" sz="2000" b="1" dirty="0"/>
                    </a:p>
                  </a:txBody>
                  <a:tcPr/>
                </a:tc>
              </a:tr>
              <a:tr h="370840">
                <a:tc>
                  <a:txBody>
                    <a:bodyPr/>
                    <a:lstStyle/>
                    <a:p>
                      <a:r>
                        <a:rPr lang="en-US" sz="2000" b="1" dirty="0" smtClean="0"/>
                        <a:t>End</a:t>
                      </a:r>
                      <a:r>
                        <a:rPr lang="en-US" sz="2000" b="1" baseline="0" dirty="0" smtClean="0"/>
                        <a:t> of Year</a:t>
                      </a:r>
                      <a:endParaRPr lang="en-US" sz="2000" b="1" dirty="0"/>
                    </a:p>
                  </a:txBody>
                  <a:tcPr/>
                </a:tc>
                <a:tc>
                  <a:txBody>
                    <a:bodyPr/>
                    <a:lstStyle/>
                    <a:p>
                      <a:r>
                        <a:rPr lang="en-US" sz="2000" b="1" dirty="0" smtClean="0"/>
                        <a:t>321</a:t>
                      </a:r>
                      <a:endParaRPr lang="en-US" sz="2000" b="1" dirty="0"/>
                    </a:p>
                  </a:txBody>
                  <a:tcPr/>
                </a:tc>
                <a:tc>
                  <a:txBody>
                    <a:bodyPr/>
                    <a:lstStyle/>
                    <a:p>
                      <a:r>
                        <a:rPr lang="en-US" sz="2000" b="1" dirty="0" smtClean="0"/>
                        <a:t>333</a:t>
                      </a:r>
                      <a:endParaRPr lang="en-US" sz="2000" b="1" dirty="0"/>
                    </a:p>
                  </a:txBody>
                  <a:tcPr/>
                </a:tc>
                <a:tc>
                  <a:txBody>
                    <a:bodyPr/>
                    <a:lstStyle/>
                    <a:p>
                      <a:r>
                        <a:rPr lang="en-US" sz="2000" b="1" dirty="0" smtClean="0"/>
                        <a:t>TBD</a:t>
                      </a:r>
                      <a:endParaRPr lang="en-US" sz="2000" b="1" dirty="0"/>
                    </a:p>
                  </a:txBody>
                  <a:tcPr/>
                </a:tc>
              </a:tr>
            </a:tbl>
          </a:graphicData>
        </a:graphic>
      </p:graphicFrame>
    </p:spTree>
    <p:extLst>
      <p:ext uri="{BB962C8B-B14F-4D97-AF65-F5344CB8AC3E}">
        <p14:creationId xmlns:p14="http://schemas.microsoft.com/office/powerpoint/2010/main" val="180153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267200"/>
            <a:ext cx="7315200" cy="2092866"/>
          </a:xfrm>
          <a:prstGeom prst="rect">
            <a:avLst/>
          </a:prstGeom>
          <a:noFill/>
        </p:spPr>
        <p:txBody>
          <a:bodyPr wrap="square" lIns="91427" tIns="45713" rIns="91427" bIns="45713" rtlCol="0">
            <a:spAutoFit/>
          </a:bodyPr>
          <a:lstStyle/>
          <a:p>
            <a:pPr lvl="0"/>
            <a:r>
              <a:rPr lang="en-US" sz="2800" dirty="0" smtClean="0"/>
              <a:t>Case managers (child study team members) </a:t>
            </a:r>
            <a:r>
              <a:rPr lang="en-US" sz="2800" dirty="0"/>
              <a:t>are reviewing OOD placements </a:t>
            </a:r>
            <a:r>
              <a:rPr lang="en-US" sz="2800" dirty="0" smtClean="0"/>
              <a:t>to explore and create in-district, multi-tiered options for student support. </a:t>
            </a:r>
            <a:endParaRPr lang="en-US" sz="2800" dirty="0"/>
          </a:p>
          <a:p>
            <a:r>
              <a:rPr lang="en-US" dirty="0"/>
              <a:t> </a:t>
            </a:r>
          </a:p>
        </p:txBody>
      </p:sp>
      <p:sp>
        <p:nvSpPr>
          <p:cNvPr id="3" name="Title 1"/>
          <p:cNvSpPr txBox="1">
            <a:spLocks/>
          </p:cNvSpPr>
          <p:nvPr/>
        </p:nvSpPr>
        <p:spPr>
          <a:xfrm>
            <a:off x="381000" y="274638"/>
            <a:ext cx="7620000" cy="916428"/>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dirty="0" smtClean="0"/>
              <a:t>Placement  </a:t>
            </a:r>
            <a:r>
              <a:rPr lang="en-US" sz="2000" dirty="0" smtClean="0"/>
              <a:t>[as per the ASSA, October15 count for three years]</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26602009"/>
              </p:ext>
            </p:extLst>
          </p:nvPr>
        </p:nvGraphicFramePr>
        <p:xfrm>
          <a:off x="533400" y="1397000"/>
          <a:ext cx="7467600" cy="2194560"/>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r>
                        <a:rPr lang="en-US" sz="2400" dirty="0" smtClean="0">
                          <a:solidFill>
                            <a:schemeClr val="tx1"/>
                          </a:solidFill>
                        </a:rPr>
                        <a:t>School Year</a:t>
                      </a:r>
                      <a:endParaRPr lang="en-US" sz="2400" dirty="0">
                        <a:solidFill>
                          <a:schemeClr val="tx1"/>
                        </a:solidFill>
                      </a:endParaRPr>
                    </a:p>
                  </a:txBody>
                  <a:tcPr/>
                </a:tc>
                <a:tc>
                  <a:txBody>
                    <a:bodyPr/>
                    <a:lstStyle/>
                    <a:p>
                      <a:r>
                        <a:rPr lang="en-US" sz="2400" dirty="0" smtClean="0">
                          <a:solidFill>
                            <a:schemeClr val="tx1"/>
                          </a:solidFill>
                        </a:rPr>
                        <a:t>In-District</a:t>
                      </a:r>
                      <a:endParaRPr lang="en-US" sz="2400" dirty="0">
                        <a:solidFill>
                          <a:schemeClr val="tx1"/>
                        </a:solidFill>
                      </a:endParaRPr>
                    </a:p>
                  </a:txBody>
                  <a:tcPr/>
                </a:tc>
                <a:tc>
                  <a:txBody>
                    <a:bodyPr/>
                    <a:lstStyle/>
                    <a:p>
                      <a:r>
                        <a:rPr lang="en-US" sz="2400" dirty="0" smtClean="0">
                          <a:solidFill>
                            <a:schemeClr val="tx1"/>
                          </a:solidFill>
                        </a:rPr>
                        <a:t>Out of</a:t>
                      </a:r>
                      <a:r>
                        <a:rPr lang="en-US" sz="2400" baseline="0" dirty="0" smtClean="0">
                          <a:solidFill>
                            <a:schemeClr val="tx1"/>
                          </a:solidFill>
                        </a:rPr>
                        <a:t> District</a:t>
                      </a:r>
                      <a:endParaRPr lang="en-US" sz="2400" dirty="0">
                        <a:solidFill>
                          <a:schemeClr val="tx1"/>
                        </a:solidFill>
                      </a:endParaRPr>
                    </a:p>
                  </a:txBody>
                  <a:tcPr/>
                </a:tc>
                <a:tc>
                  <a:txBody>
                    <a:bodyPr/>
                    <a:lstStyle/>
                    <a:p>
                      <a:r>
                        <a:rPr lang="en-US" sz="2400" dirty="0" smtClean="0">
                          <a:solidFill>
                            <a:schemeClr val="tx1"/>
                          </a:solidFill>
                        </a:rPr>
                        <a:t>Total</a:t>
                      </a:r>
                      <a:endParaRPr lang="en-US" sz="2400" dirty="0">
                        <a:solidFill>
                          <a:schemeClr val="tx1"/>
                        </a:solidFill>
                      </a:endParaRPr>
                    </a:p>
                  </a:txBody>
                  <a:tcPr/>
                </a:tc>
              </a:tr>
              <a:tr h="370840">
                <a:tc>
                  <a:txBody>
                    <a:bodyPr/>
                    <a:lstStyle/>
                    <a:p>
                      <a:r>
                        <a:rPr lang="en-US" sz="2400" dirty="0" smtClean="0"/>
                        <a:t>2015-2016</a:t>
                      </a:r>
                      <a:endParaRPr lang="en-US" sz="2400" dirty="0"/>
                    </a:p>
                  </a:txBody>
                  <a:tcPr/>
                </a:tc>
                <a:tc>
                  <a:txBody>
                    <a:bodyPr/>
                    <a:lstStyle/>
                    <a:p>
                      <a:r>
                        <a:rPr lang="en-US" sz="2400" dirty="0" smtClean="0"/>
                        <a:t>779 (82%)</a:t>
                      </a:r>
                      <a:endParaRPr lang="en-US" sz="2400" dirty="0"/>
                    </a:p>
                  </a:txBody>
                  <a:tcPr/>
                </a:tc>
                <a:tc>
                  <a:txBody>
                    <a:bodyPr/>
                    <a:lstStyle/>
                    <a:p>
                      <a:r>
                        <a:rPr lang="en-US" sz="2400" dirty="0" smtClean="0"/>
                        <a:t>171</a:t>
                      </a:r>
                      <a:endParaRPr lang="en-US" sz="2400" dirty="0"/>
                    </a:p>
                  </a:txBody>
                  <a:tcPr/>
                </a:tc>
                <a:tc>
                  <a:txBody>
                    <a:bodyPr/>
                    <a:lstStyle/>
                    <a:p>
                      <a:r>
                        <a:rPr lang="en-US" sz="2400" dirty="0" smtClean="0"/>
                        <a:t>950</a:t>
                      </a:r>
                      <a:endParaRPr lang="en-US" sz="2400" dirty="0"/>
                    </a:p>
                  </a:txBody>
                  <a:tcPr/>
                </a:tc>
              </a:tr>
              <a:tr h="370840">
                <a:tc>
                  <a:txBody>
                    <a:bodyPr/>
                    <a:lstStyle/>
                    <a:p>
                      <a:r>
                        <a:rPr lang="en-US" sz="2400" dirty="0" smtClean="0"/>
                        <a:t>2014-2015</a:t>
                      </a:r>
                      <a:endParaRPr lang="en-US" sz="2400" dirty="0"/>
                    </a:p>
                  </a:txBody>
                  <a:tcPr/>
                </a:tc>
                <a:tc>
                  <a:txBody>
                    <a:bodyPr/>
                    <a:lstStyle/>
                    <a:p>
                      <a:r>
                        <a:rPr lang="en-US" sz="2400" dirty="0" smtClean="0"/>
                        <a:t>775</a:t>
                      </a:r>
                      <a:r>
                        <a:rPr lang="en-US" sz="2400" baseline="0" dirty="0" smtClean="0"/>
                        <a:t> </a:t>
                      </a:r>
                      <a:r>
                        <a:rPr lang="en-US" sz="2400" baseline="0" dirty="0" smtClean="0"/>
                        <a:t>(83</a:t>
                      </a:r>
                      <a:r>
                        <a:rPr lang="en-US" sz="2400" baseline="0" dirty="0" smtClean="0"/>
                        <a:t>%)</a:t>
                      </a:r>
                      <a:endParaRPr lang="en-US" sz="2400" dirty="0"/>
                    </a:p>
                  </a:txBody>
                  <a:tcPr/>
                </a:tc>
                <a:tc>
                  <a:txBody>
                    <a:bodyPr/>
                    <a:lstStyle/>
                    <a:p>
                      <a:r>
                        <a:rPr lang="en-US" sz="2400" dirty="0" smtClean="0"/>
                        <a:t>159</a:t>
                      </a:r>
                      <a:endParaRPr lang="en-US" sz="2400" dirty="0"/>
                    </a:p>
                  </a:txBody>
                  <a:tcPr/>
                </a:tc>
                <a:tc>
                  <a:txBody>
                    <a:bodyPr/>
                    <a:lstStyle/>
                    <a:p>
                      <a:r>
                        <a:rPr lang="en-US" sz="2400" dirty="0" smtClean="0"/>
                        <a:t>934</a:t>
                      </a:r>
                      <a:endParaRPr lang="en-US" sz="2400" dirty="0"/>
                    </a:p>
                  </a:txBody>
                  <a:tcPr/>
                </a:tc>
              </a:tr>
              <a:tr h="370840">
                <a:tc>
                  <a:txBody>
                    <a:bodyPr/>
                    <a:lstStyle/>
                    <a:p>
                      <a:r>
                        <a:rPr lang="en-US" sz="2400" dirty="0" smtClean="0"/>
                        <a:t>2013-2014</a:t>
                      </a:r>
                      <a:endParaRPr lang="en-US" sz="2400" dirty="0"/>
                    </a:p>
                  </a:txBody>
                  <a:tcPr/>
                </a:tc>
                <a:tc>
                  <a:txBody>
                    <a:bodyPr/>
                    <a:lstStyle/>
                    <a:p>
                      <a:r>
                        <a:rPr lang="en-US" sz="2400" dirty="0" smtClean="0"/>
                        <a:t>772 </a:t>
                      </a:r>
                      <a:r>
                        <a:rPr lang="en-US" sz="2400" dirty="0" smtClean="0"/>
                        <a:t>(84%)</a:t>
                      </a:r>
                      <a:endParaRPr lang="en-US" sz="2400" dirty="0"/>
                    </a:p>
                  </a:txBody>
                  <a:tcPr/>
                </a:tc>
                <a:tc>
                  <a:txBody>
                    <a:bodyPr/>
                    <a:lstStyle/>
                    <a:p>
                      <a:r>
                        <a:rPr lang="en-US" sz="2400" dirty="0" smtClean="0"/>
                        <a:t>142</a:t>
                      </a:r>
                      <a:endParaRPr lang="en-US" sz="2400" dirty="0"/>
                    </a:p>
                  </a:txBody>
                  <a:tcPr/>
                </a:tc>
                <a:tc>
                  <a:txBody>
                    <a:bodyPr/>
                    <a:lstStyle/>
                    <a:p>
                      <a:r>
                        <a:rPr lang="en-US" sz="2400" dirty="0" smtClean="0"/>
                        <a:t>914</a:t>
                      </a:r>
                    </a:p>
                  </a:txBody>
                  <a:tcPr/>
                </a:tc>
              </a:tr>
            </a:tbl>
          </a:graphicData>
        </a:graphic>
      </p:graphicFrame>
    </p:spTree>
    <p:extLst>
      <p:ext uri="{BB962C8B-B14F-4D97-AF65-F5344CB8AC3E}">
        <p14:creationId xmlns:p14="http://schemas.microsoft.com/office/powerpoint/2010/main" val="1729351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0" y="274638"/>
            <a:ext cx="7620000" cy="1249362"/>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dirty="0" smtClean="0"/>
              <a:t>2015-2016 Classification </a:t>
            </a:r>
            <a:r>
              <a:rPr lang="en-US" sz="4000" dirty="0" smtClean="0"/>
              <a:t>Categories </a:t>
            </a:r>
            <a:r>
              <a:rPr lang="en-US" sz="4000" dirty="0" smtClean="0"/>
              <a:t>Out of District Placements</a:t>
            </a:r>
            <a:endParaRPr lang="en-US" sz="4000" dirty="0"/>
          </a:p>
        </p:txBody>
      </p:sp>
      <p:graphicFrame>
        <p:nvGraphicFramePr>
          <p:cNvPr id="6" name="Chart 5"/>
          <p:cNvGraphicFramePr>
            <a:graphicFrameLocks/>
          </p:cNvGraphicFramePr>
          <p:nvPr>
            <p:extLst>
              <p:ext uri="{D42A27DB-BD31-4B8C-83A1-F6EECF244321}">
                <p14:modId xmlns:p14="http://schemas.microsoft.com/office/powerpoint/2010/main" val="3681343289"/>
              </p:ext>
            </p:extLst>
          </p:nvPr>
        </p:nvGraphicFramePr>
        <p:xfrm>
          <a:off x="2133600" y="1336539"/>
          <a:ext cx="6300789" cy="5562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24803110"/>
              </p:ext>
            </p:extLst>
          </p:nvPr>
        </p:nvGraphicFramePr>
        <p:xfrm>
          <a:off x="27709" y="4720705"/>
          <a:ext cx="2514600" cy="2123440"/>
        </p:xfrm>
        <a:graphic>
          <a:graphicData uri="http://schemas.openxmlformats.org/drawingml/2006/table">
            <a:tbl>
              <a:tblPr firstRow="1" bandRow="1">
                <a:tableStyleId>{5C22544A-7EE6-4342-B048-85BDC9FD1C3A}</a:tableStyleId>
              </a:tblPr>
              <a:tblGrid>
                <a:gridCol w="1257300"/>
                <a:gridCol w="1257300"/>
              </a:tblGrid>
              <a:tr h="370840">
                <a:tc>
                  <a:txBody>
                    <a:bodyPr/>
                    <a:lstStyle/>
                    <a:p>
                      <a:r>
                        <a:rPr lang="en-US" dirty="0" smtClean="0">
                          <a:solidFill>
                            <a:schemeClr val="tx1"/>
                          </a:solidFill>
                        </a:rPr>
                        <a:t>Grade Range </a:t>
                      </a:r>
                      <a:endParaRPr lang="en-US" dirty="0">
                        <a:solidFill>
                          <a:schemeClr val="tx1"/>
                        </a:solidFill>
                      </a:endParaRPr>
                    </a:p>
                  </a:txBody>
                  <a:tcPr/>
                </a:tc>
                <a:tc>
                  <a:txBody>
                    <a:bodyPr/>
                    <a:lstStyle/>
                    <a:p>
                      <a:r>
                        <a:rPr lang="en-US" dirty="0" smtClean="0">
                          <a:solidFill>
                            <a:schemeClr val="tx1"/>
                          </a:solidFill>
                        </a:rPr>
                        <a:t>#</a:t>
                      </a:r>
                      <a:endParaRPr lang="en-US" dirty="0">
                        <a:solidFill>
                          <a:schemeClr val="tx1"/>
                        </a:solidFill>
                      </a:endParaRPr>
                    </a:p>
                  </a:txBody>
                  <a:tcPr/>
                </a:tc>
              </a:tr>
              <a:tr h="370840">
                <a:tc>
                  <a:txBody>
                    <a:bodyPr/>
                    <a:lstStyle/>
                    <a:p>
                      <a:r>
                        <a:rPr lang="en-US" dirty="0" smtClean="0"/>
                        <a:t>Pre-K</a:t>
                      </a:r>
                      <a:endParaRPr lang="en-US" dirty="0"/>
                    </a:p>
                  </a:txBody>
                  <a:tcPr/>
                </a:tc>
                <a:tc>
                  <a:txBody>
                    <a:bodyPr/>
                    <a:lstStyle/>
                    <a:p>
                      <a:r>
                        <a:rPr lang="en-US" dirty="0" smtClean="0">
                          <a:solidFill>
                            <a:schemeClr val="tx1"/>
                          </a:solidFill>
                        </a:rPr>
                        <a:t>6</a:t>
                      </a:r>
                      <a:endParaRPr lang="en-US" dirty="0">
                        <a:solidFill>
                          <a:schemeClr val="tx1"/>
                        </a:solidFill>
                      </a:endParaRPr>
                    </a:p>
                  </a:txBody>
                  <a:tcPr/>
                </a:tc>
              </a:tr>
              <a:tr h="370840">
                <a:tc>
                  <a:txBody>
                    <a:bodyPr/>
                    <a:lstStyle/>
                    <a:p>
                      <a:r>
                        <a:rPr lang="en-US" dirty="0" smtClean="0"/>
                        <a:t>K-5</a:t>
                      </a:r>
                      <a:endParaRPr lang="en-US" dirty="0"/>
                    </a:p>
                  </a:txBody>
                  <a:tcPr/>
                </a:tc>
                <a:tc>
                  <a:txBody>
                    <a:bodyPr/>
                    <a:lstStyle/>
                    <a:p>
                      <a:r>
                        <a:rPr lang="en-US" dirty="0" smtClean="0">
                          <a:solidFill>
                            <a:schemeClr val="tx1"/>
                          </a:solidFill>
                        </a:rPr>
                        <a:t>40</a:t>
                      </a:r>
                      <a:endParaRPr lang="en-US" dirty="0">
                        <a:solidFill>
                          <a:schemeClr val="tx1"/>
                        </a:solidFill>
                      </a:endParaRPr>
                    </a:p>
                  </a:txBody>
                  <a:tcPr/>
                </a:tc>
              </a:tr>
              <a:tr h="370840">
                <a:tc>
                  <a:txBody>
                    <a:bodyPr/>
                    <a:lstStyle/>
                    <a:p>
                      <a:r>
                        <a:rPr lang="en-US" dirty="0" smtClean="0"/>
                        <a:t>6-8</a:t>
                      </a:r>
                      <a:endParaRPr lang="en-US" dirty="0"/>
                    </a:p>
                  </a:txBody>
                  <a:tcPr/>
                </a:tc>
                <a:tc>
                  <a:txBody>
                    <a:bodyPr/>
                    <a:lstStyle/>
                    <a:p>
                      <a:r>
                        <a:rPr lang="en-US" dirty="0" smtClean="0">
                          <a:solidFill>
                            <a:schemeClr val="tx1"/>
                          </a:solidFill>
                        </a:rPr>
                        <a:t>47</a:t>
                      </a:r>
                      <a:endParaRPr lang="en-US" dirty="0">
                        <a:solidFill>
                          <a:schemeClr val="tx1"/>
                        </a:solidFill>
                      </a:endParaRPr>
                    </a:p>
                  </a:txBody>
                  <a:tcPr/>
                </a:tc>
              </a:tr>
              <a:tr h="370840">
                <a:tc>
                  <a:txBody>
                    <a:bodyPr/>
                    <a:lstStyle/>
                    <a:p>
                      <a:r>
                        <a:rPr lang="en-US" dirty="0" smtClean="0"/>
                        <a:t>9-12</a:t>
                      </a:r>
                      <a:endParaRPr lang="en-US" dirty="0"/>
                    </a:p>
                  </a:txBody>
                  <a:tcPr/>
                </a:tc>
                <a:tc>
                  <a:txBody>
                    <a:bodyPr/>
                    <a:lstStyle/>
                    <a:p>
                      <a:r>
                        <a:rPr lang="en-US" dirty="0" smtClean="0">
                          <a:solidFill>
                            <a:schemeClr val="tx1"/>
                          </a:solidFill>
                        </a:rPr>
                        <a:t>81</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109832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274638"/>
            <a:ext cx="7924800" cy="916428"/>
          </a:xfrm>
          <a:prstGeom prst="rect">
            <a:avLst/>
          </a:prstGeom>
        </p:spPr>
        <p:txBody>
          <a:bodyPr/>
          <a:lstStyle>
            <a:lvl1pPr algn="l" defTabSz="914268"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4000" dirty="0" smtClean="0"/>
              <a:t>2015-2016 Classification Categories </a:t>
            </a:r>
            <a:r>
              <a:rPr lang="en-US" sz="4000" dirty="0" smtClean="0"/>
              <a:t>In </a:t>
            </a:r>
            <a:r>
              <a:rPr lang="en-US" sz="4000" dirty="0" smtClean="0"/>
              <a:t>District Placements</a:t>
            </a:r>
            <a:endParaRPr lang="en-US" sz="4000" dirty="0"/>
          </a:p>
        </p:txBody>
      </p:sp>
      <p:graphicFrame>
        <p:nvGraphicFramePr>
          <p:cNvPr id="2" name="Table 1"/>
          <p:cNvGraphicFramePr>
            <a:graphicFrameLocks noGrp="1"/>
          </p:cNvGraphicFramePr>
          <p:nvPr>
            <p:extLst>
              <p:ext uri="{D42A27DB-BD31-4B8C-83A1-F6EECF244321}">
                <p14:modId xmlns:p14="http://schemas.microsoft.com/office/powerpoint/2010/main" val="2932888965"/>
              </p:ext>
            </p:extLst>
          </p:nvPr>
        </p:nvGraphicFramePr>
        <p:xfrm>
          <a:off x="27709" y="4720705"/>
          <a:ext cx="2514600" cy="2123440"/>
        </p:xfrm>
        <a:graphic>
          <a:graphicData uri="http://schemas.openxmlformats.org/drawingml/2006/table">
            <a:tbl>
              <a:tblPr firstRow="1" bandRow="1">
                <a:tableStyleId>{5C22544A-7EE6-4342-B048-85BDC9FD1C3A}</a:tableStyleId>
              </a:tblPr>
              <a:tblGrid>
                <a:gridCol w="1257300"/>
                <a:gridCol w="1257300"/>
              </a:tblGrid>
              <a:tr h="370840">
                <a:tc>
                  <a:txBody>
                    <a:bodyPr/>
                    <a:lstStyle/>
                    <a:p>
                      <a:r>
                        <a:rPr lang="en-US" dirty="0" smtClean="0">
                          <a:solidFill>
                            <a:schemeClr val="tx1"/>
                          </a:solidFill>
                        </a:rPr>
                        <a:t>Grade Range </a:t>
                      </a:r>
                      <a:endParaRPr lang="en-US" dirty="0">
                        <a:solidFill>
                          <a:schemeClr val="tx1"/>
                        </a:solidFill>
                      </a:endParaRPr>
                    </a:p>
                  </a:txBody>
                  <a:tcPr/>
                </a:tc>
                <a:tc>
                  <a:txBody>
                    <a:bodyPr/>
                    <a:lstStyle/>
                    <a:p>
                      <a:r>
                        <a:rPr lang="en-US" dirty="0" smtClean="0">
                          <a:solidFill>
                            <a:schemeClr val="tx1"/>
                          </a:solidFill>
                        </a:rPr>
                        <a:t>#</a:t>
                      </a:r>
                      <a:endParaRPr lang="en-US" dirty="0">
                        <a:solidFill>
                          <a:schemeClr val="tx1"/>
                        </a:solidFill>
                      </a:endParaRPr>
                    </a:p>
                  </a:txBody>
                  <a:tcPr/>
                </a:tc>
              </a:tr>
              <a:tr h="370840">
                <a:tc>
                  <a:txBody>
                    <a:bodyPr/>
                    <a:lstStyle/>
                    <a:p>
                      <a:r>
                        <a:rPr lang="en-US" dirty="0" smtClean="0"/>
                        <a:t>Pre-K</a:t>
                      </a:r>
                      <a:endParaRPr lang="en-US" dirty="0"/>
                    </a:p>
                  </a:txBody>
                  <a:tcPr/>
                </a:tc>
                <a:tc>
                  <a:txBody>
                    <a:bodyPr/>
                    <a:lstStyle/>
                    <a:p>
                      <a:r>
                        <a:rPr lang="en-US" dirty="0" smtClean="0"/>
                        <a:t>33</a:t>
                      </a:r>
                      <a:endParaRPr lang="en-US" dirty="0"/>
                    </a:p>
                  </a:txBody>
                  <a:tcPr/>
                </a:tc>
              </a:tr>
              <a:tr h="370840">
                <a:tc>
                  <a:txBody>
                    <a:bodyPr/>
                    <a:lstStyle/>
                    <a:p>
                      <a:r>
                        <a:rPr lang="en-US" dirty="0" smtClean="0"/>
                        <a:t>K-5</a:t>
                      </a:r>
                      <a:endParaRPr lang="en-US" dirty="0"/>
                    </a:p>
                  </a:txBody>
                  <a:tcPr/>
                </a:tc>
                <a:tc>
                  <a:txBody>
                    <a:bodyPr/>
                    <a:lstStyle/>
                    <a:p>
                      <a:r>
                        <a:rPr lang="en-US" dirty="0" smtClean="0"/>
                        <a:t>274</a:t>
                      </a:r>
                      <a:endParaRPr lang="en-US" dirty="0"/>
                    </a:p>
                  </a:txBody>
                  <a:tcPr/>
                </a:tc>
              </a:tr>
              <a:tr h="370840">
                <a:tc>
                  <a:txBody>
                    <a:bodyPr/>
                    <a:lstStyle/>
                    <a:p>
                      <a:r>
                        <a:rPr lang="en-US" dirty="0" smtClean="0"/>
                        <a:t>6-8</a:t>
                      </a:r>
                      <a:endParaRPr lang="en-US" dirty="0"/>
                    </a:p>
                  </a:txBody>
                  <a:tcPr/>
                </a:tc>
                <a:tc>
                  <a:txBody>
                    <a:bodyPr/>
                    <a:lstStyle/>
                    <a:p>
                      <a:r>
                        <a:rPr lang="en-US" dirty="0" smtClean="0"/>
                        <a:t>243</a:t>
                      </a:r>
                      <a:endParaRPr lang="en-US" dirty="0"/>
                    </a:p>
                  </a:txBody>
                  <a:tcPr/>
                </a:tc>
              </a:tr>
              <a:tr h="370840">
                <a:tc>
                  <a:txBody>
                    <a:bodyPr/>
                    <a:lstStyle/>
                    <a:p>
                      <a:r>
                        <a:rPr lang="en-US" dirty="0" smtClean="0"/>
                        <a:t>9-12</a:t>
                      </a:r>
                      <a:endParaRPr lang="en-US" dirty="0"/>
                    </a:p>
                  </a:txBody>
                  <a:tcPr/>
                </a:tc>
                <a:tc>
                  <a:txBody>
                    <a:bodyPr/>
                    <a:lstStyle/>
                    <a:p>
                      <a:r>
                        <a:rPr lang="en-US" dirty="0" smtClean="0"/>
                        <a:t>229</a:t>
                      </a:r>
                      <a:endParaRPr lang="en-US" dirty="0"/>
                    </a:p>
                  </a:txBody>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390323649"/>
              </p:ext>
            </p:extLst>
          </p:nvPr>
        </p:nvGraphicFramePr>
        <p:xfrm>
          <a:off x="1828800" y="1600200"/>
          <a:ext cx="6677025" cy="5638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21463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620000" cy="1143000"/>
          </a:xfrm>
        </p:spPr>
        <p:txBody>
          <a:bodyPr/>
          <a:lstStyle/>
          <a:p>
            <a:pPr marL="747713" indent="-747713"/>
            <a:r>
              <a:rPr lang="en-US" dirty="0" smtClean="0"/>
              <a:t>II.  </a:t>
            </a:r>
            <a:r>
              <a:rPr lang="en-US" b="1" dirty="0"/>
              <a:t>Recommendations/  Best Practices</a:t>
            </a:r>
            <a:endParaRPr lang="en-US" dirty="0"/>
          </a:p>
        </p:txBody>
      </p:sp>
    </p:spTree>
    <p:extLst>
      <p:ext uri="{BB962C8B-B14F-4D97-AF65-F5344CB8AC3E}">
        <p14:creationId xmlns:p14="http://schemas.microsoft.com/office/powerpoint/2010/main" val="9864023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655</TotalTime>
  <Words>1564</Words>
  <Application>Microsoft Office PowerPoint</Application>
  <PresentationFormat>On-screen Show (4:3)</PresentationFormat>
  <Paragraphs>168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Adjacency</vt:lpstr>
      <vt:lpstr>SPECIAL EDUCATION UPDATE   Board of Education Presentation</vt:lpstr>
      <vt:lpstr>Key Points</vt:lpstr>
      <vt:lpstr>I. The State of Special Education in SOMSD</vt:lpstr>
      <vt:lpstr>SOMSD’s Vision for Special Services</vt:lpstr>
      <vt:lpstr>PowerPoint Presentation</vt:lpstr>
      <vt:lpstr>PowerPoint Presentation</vt:lpstr>
      <vt:lpstr>PowerPoint Presentation</vt:lpstr>
      <vt:lpstr>PowerPoint Presentation</vt:lpstr>
      <vt:lpstr>II.  Recommendations/  Best Practices</vt:lpstr>
      <vt:lpstr>PowerPoint Presentation</vt:lpstr>
      <vt:lpstr>PowerPoint Presentation</vt:lpstr>
      <vt:lpstr>PowerPoint Presentation</vt:lpstr>
      <vt:lpstr>PowerPoint Presentation</vt:lpstr>
      <vt:lpstr>PowerPoint Presentation</vt:lpstr>
      <vt:lpstr>III.  Budgetary   Implications</vt:lpstr>
      <vt:lpstr>PowerPoint Presentation</vt:lpstr>
      <vt:lpstr>PowerPoint Presentation</vt:lpstr>
      <vt:lpstr>NJ Task Force on Improving Special Education</vt:lpstr>
      <vt:lpstr>Recurring Themes in NJ Special Education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EDUCATION UPDATE   Board of Education Presentation</dc:title>
  <dc:creator>Caralyn Moore</dc:creator>
  <cp:lastModifiedBy>M</cp:lastModifiedBy>
  <cp:revision>47</cp:revision>
  <cp:lastPrinted>2015-12-21T22:19:23Z</cp:lastPrinted>
  <dcterms:created xsi:type="dcterms:W3CDTF">2015-12-18T21:18:12Z</dcterms:created>
  <dcterms:modified xsi:type="dcterms:W3CDTF">2015-12-22T00:07:58Z</dcterms:modified>
</cp:coreProperties>
</file>