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278" r:id="rId2"/>
    <p:sldId id="282" r:id="rId3"/>
    <p:sldId id="271" r:id="rId4"/>
    <p:sldId id="267" r:id="rId5"/>
    <p:sldId id="279" r:id="rId6"/>
    <p:sldId id="330" r:id="rId7"/>
    <p:sldId id="346" r:id="rId8"/>
    <p:sldId id="266" r:id="rId9"/>
    <p:sldId id="344" r:id="rId10"/>
    <p:sldId id="273" r:id="rId11"/>
    <p:sldId id="274" r:id="rId12"/>
    <p:sldId id="345" r:id="rId13"/>
    <p:sldId id="286" r:id="rId14"/>
    <p:sldId id="307" r:id="rId15"/>
    <p:sldId id="287" r:id="rId16"/>
    <p:sldId id="290" r:id="rId17"/>
    <p:sldId id="291" r:id="rId18"/>
    <p:sldId id="292" r:id="rId19"/>
    <p:sldId id="293" r:id="rId20"/>
    <p:sldId id="294" r:id="rId21"/>
    <p:sldId id="295" r:id="rId22"/>
    <p:sldId id="308" r:id="rId23"/>
    <p:sldId id="296" r:id="rId24"/>
    <p:sldId id="297" r:id="rId25"/>
    <p:sldId id="298" r:id="rId26"/>
    <p:sldId id="299" r:id="rId27"/>
    <p:sldId id="300" r:id="rId28"/>
    <p:sldId id="301" r:id="rId29"/>
    <p:sldId id="302" r:id="rId30"/>
    <p:sldId id="309" r:id="rId31"/>
    <p:sldId id="310" r:id="rId32"/>
    <p:sldId id="313" r:id="rId33"/>
    <p:sldId id="311" r:id="rId34"/>
    <p:sldId id="312" r:id="rId35"/>
    <p:sldId id="314" r:id="rId36"/>
    <p:sldId id="315" r:id="rId37"/>
    <p:sldId id="316" r:id="rId38"/>
    <p:sldId id="317" r:id="rId39"/>
    <p:sldId id="318" r:id="rId40"/>
    <p:sldId id="321" r:id="rId41"/>
    <p:sldId id="319" r:id="rId42"/>
    <p:sldId id="320" r:id="rId43"/>
    <p:sldId id="322" r:id="rId44"/>
    <p:sldId id="325" r:id="rId45"/>
    <p:sldId id="326" r:id="rId46"/>
    <p:sldId id="323" r:id="rId47"/>
    <p:sldId id="324" r:id="rId48"/>
    <p:sldId id="354" r:id="rId49"/>
    <p:sldId id="360" r:id="rId50"/>
    <p:sldId id="361" r:id="rId51"/>
    <p:sldId id="355" r:id="rId52"/>
    <p:sldId id="359" r:id="rId53"/>
    <p:sldId id="356" r:id="rId54"/>
    <p:sldId id="357" r:id="rId55"/>
    <p:sldId id="358" r:id="rId56"/>
    <p:sldId id="327" r:id="rId57"/>
    <p:sldId id="329" r:id="rId58"/>
    <p:sldId id="328" r:id="rId59"/>
    <p:sldId id="347" r:id="rId60"/>
    <p:sldId id="348" r:id="rId61"/>
    <p:sldId id="349" r:id="rId62"/>
    <p:sldId id="350" r:id="rId63"/>
    <p:sldId id="331" r:id="rId64"/>
    <p:sldId id="332" r:id="rId65"/>
    <p:sldId id="333" r:id="rId66"/>
    <p:sldId id="334" r:id="rId67"/>
    <p:sldId id="335" r:id="rId68"/>
    <p:sldId id="336" r:id="rId69"/>
    <p:sldId id="337" r:id="rId70"/>
    <p:sldId id="338" r:id="rId71"/>
    <p:sldId id="341" r:id="rId72"/>
    <p:sldId id="339" r:id="rId73"/>
    <p:sldId id="340" r:id="rId74"/>
    <p:sldId id="351" r:id="rId75"/>
    <p:sldId id="352" r:id="rId76"/>
    <p:sldId id="353" r:id="rId77"/>
    <p:sldId id="283" r:id="rId78"/>
    <p:sldId id="342" r:id="rId79"/>
    <p:sldId id="284" r:id="rId80"/>
    <p:sldId id="303" r:id="rId81"/>
    <p:sldId id="304" r:id="rId82"/>
    <p:sldId id="305" r:id="rId83"/>
    <p:sldId id="306" r:id="rId84"/>
    <p:sldId id="288" r:id="rId85"/>
    <p:sldId id="289" r:id="rId86"/>
    <p:sldId id="343" r:id="rId8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494" autoAdjust="0"/>
  </p:normalViewPr>
  <p:slideViewPr>
    <p:cSldViewPr>
      <p:cViewPr varScale="1">
        <p:scale>
          <a:sx n="54" d="100"/>
          <a:sy n="54" d="100"/>
        </p:scale>
        <p:origin x="-27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AD1103E-8D66-4748-B6C8-00D87CBE65A1}" type="datetimeFigureOut">
              <a:rPr lang="en-US" smtClean="0"/>
              <a:t>11/21/2016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9A0664-891C-4C50-A1E9-599F7ED4C770}" type="slidenum">
              <a:rPr lang="en-US" smtClean="0"/>
              <a:t>‹#›</a:t>
            </a:fld>
            <a:endParaRPr lang="en-US"/>
          </a:p>
        </p:txBody>
      </p:sp>
    </p:spTree>
    <p:extLst>
      <p:ext uri="{BB962C8B-B14F-4D97-AF65-F5344CB8AC3E}">
        <p14:creationId xmlns:p14="http://schemas.microsoft.com/office/powerpoint/2010/main" val="3983987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FB43AD-2067-40B3-9A6D-6A64EC6466C1}" type="datetimeFigureOut">
              <a:rPr lang="en-US" smtClean="0"/>
              <a:t>11/21/2016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836B8D2-9066-4959-B897-EDC70EC6B0CE}" type="slidenum">
              <a:rPr lang="en-US" smtClean="0"/>
              <a:t>‹#›</a:t>
            </a:fld>
            <a:endParaRPr lang="en-US"/>
          </a:p>
        </p:txBody>
      </p:sp>
    </p:spTree>
    <p:extLst>
      <p:ext uri="{BB962C8B-B14F-4D97-AF65-F5344CB8AC3E}">
        <p14:creationId xmlns:p14="http://schemas.microsoft.com/office/powerpoint/2010/main" val="37232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36B8D2-9066-4959-B897-EDC70EC6B0CE}" type="slidenum">
              <a:rPr lang="en-US" smtClean="0"/>
              <a:t>1</a:t>
            </a:fld>
            <a:endParaRPr lang="en-US" dirty="0"/>
          </a:p>
        </p:txBody>
      </p:sp>
    </p:spTree>
    <p:extLst>
      <p:ext uri="{BB962C8B-B14F-4D97-AF65-F5344CB8AC3E}">
        <p14:creationId xmlns:p14="http://schemas.microsoft.com/office/powerpoint/2010/main" val="455090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1.3 Can we consider</a:t>
            </a:r>
            <a:r>
              <a:rPr lang="en-US" baseline="0" dirty="0" smtClean="0"/>
              <a:t> changing this to “Create inquiry-based middle school math lab classrooms”</a:t>
            </a:r>
            <a:endParaRPr lang="en-US" dirty="0"/>
          </a:p>
        </p:txBody>
      </p:sp>
    </p:spTree>
    <p:extLst>
      <p:ext uri="{BB962C8B-B14F-4D97-AF65-F5344CB8AC3E}">
        <p14:creationId xmlns:p14="http://schemas.microsoft.com/office/powerpoint/2010/main" val="281902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1.3</a:t>
            </a:r>
            <a:r>
              <a:rPr lang="en-US" baseline="0" dirty="0" smtClean="0"/>
              <a:t> </a:t>
            </a:r>
            <a:r>
              <a:rPr lang="en-US" dirty="0" smtClean="0"/>
              <a:t>Can we consider</a:t>
            </a:r>
            <a:r>
              <a:rPr lang="en-US" baseline="0" dirty="0" smtClean="0"/>
              <a:t> changing this to “Create inquiry-based middle school math lab classrooms”</a:t>
            </a:r>
            <a:endParaRPr lang="en-US" dirty="0"/>
          </a:p>
        </p:txBody>
      </p:sp>
    </p:spTree>
    <p:extLst>
      <p:ext uri="{BB962C8B-B14F-4D97-AF65-F5344CB8AC3E}">
        <p14:creationId xmlns:p14="http://schemas.microsoft.com/office/powerpoint/2010/main" val="403949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701041" y="4415790"/>
            <a:ext cx="5608319" cy="4183380"/>
          </a:xfrm>
          <a:prstGeom prst="rect">
            <a:avLst/>
          </a:prstGeom>
          <a:noFill/>
          <a:ln>
            <a:noFill/>
          </a:ln>
        </p:spPr>
        <p:txBody>
          <a:bodyPr lIns="93162" tIns="93162" rIns="93162" bIns="93162" anchor="ctr" anchorCtr="0">
            <a:noAutofit/>
          </a:bodyPr>
          <a:lstStyle/>
          <a:p>
            <a:endParaRPr/>
          </a:p>
        </p:txBody>
      </p:sp>
      <p:sp>
        <p:nvSpPr>
          <p:cNvPr id="88" name="Shape 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701041" y="4415790"/>
            <a:ext cx="5608319" cy="4183380"/>
          </a:xfrm>
          <a:prstGeom prst="rect">
            <a:avLst/>
          </a:prstGeom>
          <a:noFill/>
          <a:ln>
            <a:noFill/>
          </a:ln>
        </p:spPr>
        <p:txBody>
          <a:bodyPr lIns="93162" tIns="93162" rIns="93162" bIns="93162" anchor="ctr" anchorCtr="0">
            <a:noAutofit/>
          </a:bodyPr>
          <a:lstStyle/>
          <a:p>
            <a:endParaRPr/>
          </a:p>
        </p:txBody>
      </p:sp>
      <p:sp>
        <p:nvSpPr>
          <p:cNvPr id="126" name="Shape 12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Ramos</a:t>
            </a:r>
            <a:endParaRPr lang="en-US" dirty="0"/>
          </a:p>
        </p:txBody>
      </p:sp>
      <p:sp>
        <p:nvSpPr>
          <p:cNvPr id="4" name="Slide Number Placeholder 3"/>
          <p:cNvSpPr>
            <a:spLocks noGrp="1"/>
          </p:cNvSpPr>
          <p:nvPr>
            <p:ph type="sldNum" sz="quarter" idx="10"/>
          </p:nvPr>
        </p:nvSpPr>
        <p:spPr/>
        <p:txBody>
          <a:bodyPr/>
          <a:lstStyle/>
          <a:p>
            <a:fld id="{4836B8D2-9066-4959-B897-EDC70EC6B0CE}" type="slidenum">
              <a:rPr lang="en-US" smtClean="0"/>
              <a:t>3</a:t>
            </a:fld>
            <a:endParaRPr lang="en-US" dirty="0"/>
          </a:p>
        </p:txBody>
      </p:sp>
    </p:spTree>
    <p:extLst>
      <p:ext uri="{BB962C8B-B14F-4D97-AF65-F5344CB8AC3E}">
        <p14:creationId xmlns:p14="http://schemas.microsoft.com/office/powerpoint/2010/main" val="3212705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701041" y="4415790"/>
            <a:ext cx="5608319" cy="4183380"/>
          </a:xfrm>
          <a:prstGeom prst="rect">
            <a:avLst/>
          </a:prstGeom>
          <a:noFill/>
          <a:ln>
            <a:noFill/>
          </a:ln>
        </p:spPr>
        <p:txBody>
          <a:bodyPr lIns="93162" tIns="93162" rIns="93162" bIns="93162" anchor="ctr" anchorCtr="0">
            <a:noAutofit/>
          </a:bodyPr>
          <a:lstStyle/>
          <a:p>
            <a:endParaRPr/>
          </a:p>
        </p:txBody>
      </p:sp>
      <p:sp>
        <p:nvSpPr>
          <p:cNvPr id="149" name="Shape 1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701041" y="4415790"/>
            <a:ext cx="5608319" cy="4183380"/>
          </a:xfrm>
          <a:prstGeom prst="rect">
            <a:avLst/>
          </a:prstGeom>
          <a:noFill/>
          <a:ln>
            <a:noFill/>
          </a:ln>
        </p:spPr>
        <p:txBody>
          <a:bodyPr lIns="93162" tIns="93162" rIns="93162" bIns="93162" anchor="ctr" anchorCtr="0">
            <a:noAutofit/>
          </a:bodyPr>
          <a:lstStyle/>
          <a:p>
            <a:pPr marL="349415" indent="-349415">
              <a:lnSpc>
                <a:spcPct val="80000"/>
              </a:lnSpc>
              <a:buClr>
                <a:srgbClr val="B9AAE2"/>
              </a:buClr>
              <a:buSzPct val="99615"/>
              <a:buFont typeface="Galdeano"/>
              <a:buChar char="•"/>
            </a:pPr>
            <a:r>
              <a:rPr lang="en-US" sz="2600" b="1">
                <a:solidFill>
                  <a:schemeClr val="dk2"/>
                </a:solidFill>
                <a:latin typeface="Galdeano"/>
                <a:ea typeface="Galdeano"/>
                <a:cs typeface="Galdeano"/>
                <a:sym typeface="Galdeano"/>
              </a:rPr>
              <a:t>Deliverable 1:</a:t>
            </a:r>
            <a:r>
              <a:rPr lang="en-US" sz="2900">
                <a:solidFill>
                  <a:schemeClr val="dk2"/>
                </a:solidFill>
                <a:latin typeface="Galdeano"/>
                <a:ea typeface="Galdeano"/>
                <a:cs typeface="Galdeano"/>
                <a:sym typeface="Galdeano"/>
              </a:rPr>
              <a:t> </a:t>
            </a:r>
            <a:r>
              <a:rPr lang="en-US" sz="2500">
                <a:solidFill>
                  <a:schemeClr val="dk2"/>
                </a:solidFill>
                <a:latin typeface="Galdeano"/>
                <a:ea typeface="Galdeano"/>
                <a:cs typeface="Galdeano"/>
                <a:sym typeface="Galdeano"/>
              </a:rPr>
              <a:t>A framework/system of determining goals and PD plans for  learner centered environment</a:t>
            </a:r>
          </a:p>
          <a:p>
            <a:pPr marL="349415" indent="-349415">
              <a:lnSpc>
                <a:spcPct val="80000"/>
              </a:lnSpc>
              <a:spcBef>
                <a:spcPts val="2446"/>
              </a:spcBef>
              <a:buClr>
                <a:srgbClr val="B9AAE2"/>
              </a:buClr>
              <a:buSzPct val="99615"/>
              <a:buFont typeface="Arial"/>
              <a:buChar char="•"/>
            </a:pPr>
            <a:r>
              <a:rPr lang="en-US" sz="2600" b="1">
                <a:solidFill>
                  <a:schemeClr val="dk2"/>
                </a:solidFill>
                <a:latin typeface="Galdeano"/>
                <a:ea typeface="Galdeano"/>
                <a:cs typeface="Galdeano"/>
                <a:sym typeface="Galdeano"/>
              </a:rPr>
              <a:t>Deliverable 2</a:t>
            </a:r>
            <a:r>
              <a:rPr lang="en-US" sz="2600">
                <a:solidFill>
                  <a:schemeClr val="dk2"/>
                </a:solidFill>
                <a:latin typeface="Galdeano"/>
                <a:ea typeface="Galdeano"/>
                <a:cs typeface="Galdeano"/>
                <a:sym typeface="Galdeano"/>
              </a:rPr>
              <a:t>: </a:t>
            </a:r>
            <a:r>
              <a:rPr lang="en-US" sz="2500">
                <a:solidFill>
                  <a:schemeClr val="dk2"/>
                </a:solidFill>
                <a:latin typeface="Galdeano"/>
                <a:ea typeface="Galdeano"/>
                <a:cs typeface="Galdeano"/>
                <a:sym typeface="Galdeano"/>
              </a:rPr>
              <a:t>Preparing school staff to plan curriculum that puts learner-centered instruction at its center, with district-wide cohesion</a:t>
            </a:r>
          </a:p>
          <a:p>
            <a:pPr marL="349415" indent="-349415">
              <a:lnSpc>
                <a:spcPct val="80000"/>
              </a:lnSpc>
              <a:spcBef>
                <a:spcPts val="2446"/>
              </a:spcBef>
              <a:buClr>
                <a:srgbClr val="B9AAE2"/>
              </a:buClr>
              <a:buSzPct val="99615"/>
              <a:buFont typeface="Arial"/>
              <a:buChar char="•"/>
            </a:pPr>
            <a:r>
              <a:rPr lang="en-US" sz="2600" b="1">
                <a:solidFill>
                  <a:schemeClr val="dk2"/>
                </a:solidFill>
                <a:latin typeface="Galdeano"/>
                <a:ea typeface="Galdeano"/>
                <a:cs typeface="Galdeano"/>
                <a:sym typeface="Galdeano"/>
              </a:rPr>
              <a:t>Deliverable 3</a:t>
            </a:r>
            <a:r>
              <a:rPr lang="en-US" sz="2600">
                <a:solidFill>
                  <a:schemeClr val="dk2"/>
                </a:solidFill>
                <a:latin typeface="Galdeano"/>
                <a:ea typeface="Galdeano"/>
                <a:cs typeface="Galdeano"/>
                <a:sym typeface="Galdeano"/>
              </a:rPr>
              <a:t>:</a:t>
            </a:r>
            <a:r>
              <a:rPr lang="en-US" sz="2900">
                <a:solidFill>
                  <a:schemeClr val="dk2"/>
                </a:solidFill>
                <a:latin typeface="Galdeano"/>
                <a:ea typeface="Galdeano"/>
                <a:cs typeface="Galdeano"/>
                <a:sym typeface="Galdeano"/>
              </a:rPr>
              <a:t> </a:t>
            </a:r>
            <a:r>
              <a:rPr lang="en-US" sz="2500">
                <a:solidFill>
                  <a:schemeClr val="dk2"/>
                </a:solidFill>
                <a:latin typeface="Galdeano"/>
                <a:ea typeface="Galdeano"/>
                <a:cs typeface="Galdeano"/>
                <a:sym typeface="Galdeano"/>
              </a:rPr>
              <a:t>Differentiated professional development for administrators and teachers through various providers to promote a learner-centered focus.</a:t>
            </a:r>
          </a:p>
          <a:p>
            <a:pPr marL="349415" indent="-349415">
              <a:lnSpc>
                <a:spcPct val="80000"/>
              </a:lnSpc>
              <a:spcBef>
                <a:spcPts val="2446"/>
              </a:spcBef>
              <a:buClr>
                <a:srgbClr val="B9AAE2"/>
              </a:buClr>
              <a:buSzPct val="99615"/>
              <a:buFont typeface="Arial"/>
              <a:buChar char="•"/>
            </a:pPr>
            <a:r>
              <a:rPr lang="en-US" sz="2600" b="1">
                <a:solidFill>
                  <a:schemeClr val="dk2"/>
                </a:solidFill>
                <a:latin typeface="Galdeano"/>
                <a:ea typeface="Galdeano"/>
                <a:cs typeface="Galdeano"/>
                <a:sym typeface="Galdeano"/>
              </a:rPr>
              <a:t>Deliverable 4: </a:t>
            </a:r>
            <a:r>
              <a:rPr lang="en-US" sz="2500">
                <a:solidFill>
                  <a:schemeClr val="dk2"/>
                </a:solidFill>
                <a:latin typeface="Galdeano"/>
                <a:ea typeface="Galdeano"/>
                <a:cs typeface="Galdeano"/>
                <a:sym typeface="Galdeano"/>
              </a:rPr>
              <a:t>Implementation of a 360 review process for all South Orange Maplewood School District administrators, teachers and staff</a:t>
            </a:r>
          </a:p>
          <a:p>
            <a:endParaRPr/>
          </a:p>
        </p:txBody>
      </p:sp>
      <p:sp>
        <p:nvSpPr>
          <p:cNvPr id="155" name="Shape 1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701041" y="4415790"/>
            <a:ext cx="5608319" cy="4183380"/>
          </a:xfrm>
          <a:prstGeom prst="rect">
            <a:avLst/>
          </a:prstGeom>
          <a:noFill/>
          <a:ln>
            <a:noFill/>
          </a:ln>
        </p:spPr>
        <p:txBody>
          <a:bodyPr lIns="93162" tIns="93162" rIns="93162" bIns="93162" anchor="ctr" anchorCtr="0">
            <a:noAutofit/>
          </a:bodyPr>
          <a:lstStyle/>
          <a:p>
            <a:endParaRPr/>
          </a:p>
        </p:txBody>
      </p:sp>
      <p:sp>
        <p:nvSpPr>
          <p:cNvPr id="161" name="Shape 16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701041" y="4415790"/>
            <a:ext cx="5608319" cy="4183380"/>
          </a:xfrm>
          <a:prstGeom prst="rect">
            <a:avLst/>
          </a:prstGeom>
          <a:noFill/>
          <a:ln>
            <a:noFill/>
          </a:ln>
        </p:spPr>
        <p:txBody>
          <a:bodyPr lIns="93162" tIns="93162" rIns="93162" bIns="93162" anchor="ctr" anchorCtr="0">
            <a:noAutofit/>
          </a:bodyPr>
          <a:lstStyle/>
          <a:p>
            <a:endParaRPr/>
          </a:p>
        </p:txBody>
      </p:sp>
      <p:sp>
        <p:nvSpPr>
          <p:cNvPr id="217" name="Shape 2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Ramos</a:t>
            </a:r>
            <a:endParaRPr lang="en-US" dirty="0"/>
          </a:p>
        </p:txBody>
      </p:sp>
      <p:sp>
        <p:nvSpPr>
          <p:cNvPr id="4" name="Slide Number Placeholder 3"/>
          <p:cNvSpPr>
            <a:spLocks noGrp="1"/>
          </p:cNvSpPr>
          <p:nvPr>
            <p:ph type="sldNum" sz="quarter" idx="10"/>
          </p:nvPr>
        </p:nvSpPr>
        <p:spPr/>
        <p:txBody>
          <a:bodyPr/>
          <a:lstStyle/>
          <a:p>
            <a:fld id="{4836B8D2-9066-4959-B897-EDC70EC6B0CE}" type="slidenum">
              <a:rPr lang="en-US" smtClean="0"/>
              <a:t>4</a:t>
            </a:fld>
            <a:endParaRPr lang="en-US" dirty="0"/>
          </a:p>
        </p:txBody>
      </p:sp>
    </p:spTree>
    <p:extLst>
      <p:ext uri="{BB962C8B-B14F-4D97-AF65-F5344CB8AC3E}">
        <p14:creationId xmlns:p14="http://schemas.microsoft.com/office/powerpoint/2010/main" val="3375903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36B8D2-9066-4959-B897-EDC70EC6B0CE}" type="slidenum">
              <a:rPr lang="en-US" smtClean="0"/>
              <a:t>62</a:t>
            </a:fld>
            <a:endParaRPr lang="en-US"/>
          </a:p>
        </p:txBody>
      </p:sp>
    </p:spTree>
    <p:extLst>
      <p:ext uri="{BB962C8B-B14F-4D97-AF65-F5344CB8AC3E}">
        <p14:creationId xmlns:p14="http://schemas.microsoft.com/office/powerpoint/2010/main" val="1683077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7CEAA2-5949-49A6-BEA9-4C5E60CBD4A3}" type="slidenum">
              <a:rPr lang="en-US" smtClean="0"/>
              <a:t>63</a:t>
            </a:fld>
            <a:endParaRPr lang="en-US"/>
          </a:p>
        </p:txBody>
      </p:sp>
    </p:spTree>
    <p:extLst>
      <p:ext uri="{BB962C8B-B14F-4D97-AF65-F5344CB8AC3E}">
        <p14:creationId xmlns:p14="http://schemas.microsoft.com/office/powerpoint/2010/main" val="2764202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Ramos</a:t>
            </a:r>
            <a:endParaRPr lang="en-US" dirty="0"/>
          </a:p>
        </p:txBody>
      </p:sp>
      <p:sp>
        <p:nvSpPr>
          <p:cNvPr id="4" name="Slide Number Placeholder 3"/>
          <p:cNvSpPr>
            <a:spLocks noGrp="1"/>
          </p:cNvSpPr>
          <p:nvPr>
            <p:ph type="sldNum" sz="quarter" idx="10"/>
          </p:nvPr>
        </p:nvSpPr>
        <p:spPr/>
        <p:txBody>
          <a:bodyPr/>
          <a:lstStyle/>
          <a:p>
            <a:fld id="{4836B8D2-9066-4959-B897-EDC70EC6B0CE}" type="slidenum">
              <a:rPr lang="en-US" smtClean="0"/>
              <a:t>5</a:t>
            </a:fld>
            <a:endParaRPr lang="en-US" dirty="0"/>
          </a:p>
        </p:txBody>
      </p:sp>
    </p:spTree>
    <p:extLst>
      <p:ext uri="{BB962C8B-B14F-4D97-AF65-F5344CB8AC3E}">
        <p14:creationId xmlns:p14="http://schemas.microsoft.com/office/powerpoint/2010/main" val="3375903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93" name="Shape 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100" name="Shape 1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107" name="Shape 1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128" name="Shape 12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149" name="Shape 1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Clr>
                <a:schemeClr val="dk1"/>
              </a:buClr>
              <a:buSzPct val="25000"/>
            </a:pPr>
            <a:endParaRPr>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76</a:t>
            </a:fld>
            <a:endParaRPr lang="en-US">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a:t>
            </a:r>
            <a:r>
              <a:rPr lang="en-US" baseline="0" dirty="0" smtClean="0"/>
              <a:t> Ramos</a:t>
            </a:r>
            <a:endParaRPr lang="en-US" dirty="0"/>
          </a:p>
        </p:txBody>
      </p:sp>
      <p:sp>
        <p:nvSpPr>
          <p:cNvPr id="4" name="Slide Number Placeholder 3"/>
          <p:cNvSpPr>
            <a:spLocks noGrp="1"/>
          </p:cNvSpPr>
          <p:nvPr>
            <p:ph type="sldNum" sz="quarter" idx="10"/>
          </p:nvPr>
        </p:nvSpPr>
        <p:spPr/>
        <p:txBody>
          <a:bodyPr/>
          <a:lstStyle/>
          <a:p>
            <a:fld id="{4836B8D2-9066-4959-B897-EDC70EC6B0CE}" type="slidenum">
              <a:rPr lang="en-US" smtClean="0"/>
              <a:t>6</a:t>
            </a:fld>
            <a:endParaRPr lang="en-US" dirty="0"/>
          </a:p>
        </p:txBody>
      </p:sp>
    </p:spTree>
    <p:extLst>
      <p:ext uri="{BB962C8B-B14F-4D97-AF65-F5344CB8AC3E}">
        <p14:creationId xmlns:p14="http://schemas.microsoft.com/office/powerpoint/2010/main" val="144858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36B8D2-9066-4959-B897-EDC70EC6B0CE}" type="slidenum">
              <a:rPr lang="en-US" smtClean="0"/>
              <a:t>86</a:t>
            </a:fld>
            <a:endParaRPr lang="en-US"/>
          </a:p>
        </p:txBody>
      </p:sp>
    </p:spTree>
    <p:extLst>
      <p:ext uri="{BB962C8B-B14F-4D97-AF65-F5344CB8AC3E}">
        <p14:creationId xmlns:p14="http://schemas.microsoft.com/office/powerpoint/2010/main" val="97460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Mara Rubin</a:t>
            </a:r>
            <a:endParaRPr lang="en-US" dirty="0"/>
          </a:p>
        </p:txBody>
      </p:sp>
      <p:sp>
        <p:nvSpPr>
          <p:cNvPr id="4" name="Slide Number Placeholder 3"/>
          <p:cNvSpPr>
            <a:spLocks noGrp="1"/>
          </p:cNvSpPr>
          <p:nvPr>
            <p:ph type="sldNum" sz="quarter" idx="10"/>
          </p:nvPr>
        </p:nvSpPr>
        <p:spPr/>
        <p:txBody>
          <a:bodyPr/>
          <a:lstStyle/>
          <a:p>
            <a:fld id="{4836B8D2-9066-4959-B897-EDC70EC6B0CE}" type="slidenum">
              <a:rPr lang="en-US" smtClean="0"/>
              <a:t>7</a:t>
            </a:fld>
            <a:endParaRPr lang="en-US"/>
          </a:p>
        </p:txBody>
      </p:sp>
    </p:spTree>
    <p:extLst>
      <p:ext uri="{BB962C8B-B14F-4D97-AF65-F5344CB8AC3E}">
        <p14:creationId xmlns:p14="http://schemas.microsoft.com/office/powerpoint/2010/main" val="1758049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a:t>
            </a:r>
            <a:r>
              <a:rPr lang="en-US" baseline="0" dirty="0" smtClean="0"/>
              <a:t> Ramos</a:t>
            </a:r>
            <a:endParaRPr lang="en-US" dirty="0"/>
          </a:p>
        </p:txBody>
      </p:sp>
      <p:sp>
        <p:nvSpPr>
          <p:cNvPr id="4" name="Slide Number Placeholder 3"/>
          <p:cNvSpPr>
            <a:spLocks noGrp="1"/>
          </p:cNvSpPr>
          <p:nvPr>
            <p:ph type="sldNum" sz="quarter" idx="10"/>
          </p:nvPr>
        </p:nvSpPr>
        <p:spPr/>
        <p:txBody>
          <a:bodyPr/>
          <a:lstStyle/>
          <a:p>
            <a:fld id="{4836B8D2-9066-4959-B897-EDC70EC6B0CE}" type="slidenum">
              <a:rPr lang="en-US" smtClean="0"/>
              <a:t>8</a:t>
            </a:fld>
            <a:endParaRPr lang="en-US" dirty="0"/>
          </a:p>
        </p:txBody>
      </p:sp>
    </p:spTree>
    <p:extLst>
      <p:ext uri="{BB962C8B-B14F-4D97-AF65-F5344CB8AC3E}">
        <p14:creationId xmlns:p14="http://schemas.microsoft.com/office/powerpoint/2010/main" val="144858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Maudjah Francis</a:t>
            </a:r>
            <a:endParaRPr lang="en-US" dirty="0"/>
          </a:p>
        </p:txBody>
      </p:sp>
      <p:sp>
        <p:nvSpPr>
          <p:cNvPr id="4" name="Slide Number Placeholder 3"/>
          <p:cNvSpPr>
            <a:spLocks noGrp="1"/>
          </p:cNvSpPr>
          <p:nvPr>
            <p:ph type="sldNum" sz="quarter" idx="10"/>
          </p:nvPr>
        </p:nvSpPr>
        <p:spPr/>
        <p:txBody>
          <a:bodyPr/>
          <a:lstStyle/>
          <a:p>
            <a:fld id="{4836B8D2-9066-4959-B897-EDC70EC6B0CE}" type="slidenum">
              <a:rPr lang="en-US" smtClean="0"/>
              <a:t>10</a:t>
            </a:fld>
            <a:endParaRPr lang="en-US" dirty="0"/>
          </a:p>
        </p:txBody>
      </p:sp>
    </p:spTree>
    <p:extLst>
      <p:ext uri="{BB962C8B-B14F-4D97-AF65-F5344CB8AC3E}">
        <p14:creationId xmlns:p14="http://schemas.microsoft.com/office/powerpoint/2010/main" val="432784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Mara Rubin</a:t>
            </a:r>
            <a:endParaRPr lang="en-US" dirty="0"/>
          </a:p>
        </p:txBody>
      </p:sp>
      <p:sp>
        <p:nvSpPr>
          <p:cNvPr id="4" name="Slide Number Placeholder 3"/>
          <p:cNvSpPr>
            <a:spLocks noGrp="1"/>
          </p:cNvSpPr>
          <p:nvPr>
            <p:ph type="sldNum" sz="quarter" idx="10"/>
          </p:nvPr>
        </p:nvSpPr>
        <p:spPr/>
        <p:txBody>
          <a:bodyPr/>
          <a:lstStyle/>
          <a:p>
            <a:fld id="{4836B8D2-9066-4959-B897-EDC70EC6B0CE}" type="slidenum">
              <a:rPr lang="en-US" smtClean="0"/>
              <a:t>11</a:t>
            </a:fld>
            <a:endParaRPr lang="en-US" dirty="0"/>
          </a:p>
        </p:txBody>
      </p:sp>
    </p:spTree>
    <p:extLst>
      <p:ext uri="{BB962C8B-B14F-4D97-AF65-F5344CB8AC3E}">
        <p14:creationId xmlns:p14="http://schemas.microsoft.com/office/powerpoint/2010/main" val="4235545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F320-B83F-4A9F-86CE-9FC31CCB5B20}" type="datetimeFigureOut">
              <a:rPr lang="en-US" smtClean="0"/>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360C9-EFEE-4BB8-903B-443EF8B23951}" type="slidenum">
              <a:rPr lang="en-US" smtClean="0"/>
              <a:t>‹#›</a:t>
            </a:fld>
            <a:endParaRPr lang="en-US" dirty="0"/>
          </a:p>
        </p:txBody>
      </p:sp>
    </p:spTree>
    <p:extLst>
      <p:ext uri="{BB962C8B-B14F-4D97-AF65-F5344CB8AC3E}">
        <p14:creationId xmlns:p14="http://schemas.microsoft.com/office/powerpoint/2010/main" val="233934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F320-B83F-4A9F-86CE-9FC31CCB5B20}" type="datetimeFigureOut">
              <a:rPr lang="en-US" smtClean="0"/>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360C9-EFEE-4BB8-903B-443EF8B23951}" type="slidenum">
              <a:rPr lang="en-US" smtClean="0"/>
              <a:t>‹#›</a:t>
            </a:fld>
            <a:endParaRPr lang="en-US" dirty="0"/>
          </a:p>
        </p:txBody>
      </p:sp>
    </p:spTree>
    <p:extLst>
      <p:ext uri="{BB962C8B-B14F-4D97-AF65-F5344CB8AC3E}">
        <p14:creationId xmlns:p14="http://schemas.microsoft.com/office/powerpoint/2010/main" val="222669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F320-B83F-4A9F-86CE-9FC31CCB5B20}" type="datetimeFigureOut">
              <a:rPr lang="en-US" smtClean="0"/>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360C9-EFEE-4BB8-903B-443EF8B23951}" type="slidenum">
              <a:rPr lang="en-US" smtClean="0"/>
              <a:t>‹#›</a:t>
            </a:fld>
            <a:endParaRPr lang="en-US" dirty="0"/>
          </a:p>
        </p:txBody>
      </p:sp>
    </p:spTree>
    <p:extLst>
      <p:ext uri="{BB962C8B-B14F-4D97-AF65-F5344CB8AC3E}">
        <p14:creationId xmlns:p14="http://schemas.microsoft.com/office/powerpoint/2010/main" val="88320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611104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800311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4">
    <p:bg>
      <p:bgPr>
        <a:solidFill>
          <a:srgbClr val="FFFFFF"/>
        </a:solidFill>
        <a:effectLst/>
      </p:bgPr>
    </p:bg>
    <p:spTree>
      <p:nvGrpSpPr>
        <p:cNvPr id="1" name="Shape 83"/>
        <p:cNvGrpSpPr/>
        <p:nvPr/>
      </p:nvGrpSpPr>
      <p:grpSpPr>
        <a:xfrm>
          <a:off x="0" y="0"/>
          <a:ext cx="0" cy="0"/>
          <a:chOff x="0" y="0"/>
          <a:chExt cx="0" cy="0"/>
        </a:xfrm>
      </p:grpSpPr>
      <p:sp>
        <p:nvSpPr>
          <p:cNvPr id="84" name="Shape 84"/>
          <p:cNvSpPr/>
          <p:nvPr/>
        </p:nvSpPr>
        <p:spPr>
          <a:xfrm>
            <a:off x="0" y="0"/>
            <a:ext cx="9144000" cy="6858000"/>
          </a:xfrm>
          <a:prstGeom prst="rect">
            <a:avLst/>
          </a:prstGeom>
          <a:solidFill>
            <a:srgbClr val="0F9D58"/>
          </a:solidFill>
          <a:ln>
            <a:noFill/>
          </a:ln>
        </p:spPr>
        <p:txBody>
          <a:bodyPr lIns="91425" tIns="91425" rIns="91425" bIns="91425" anchor="ctr" anchorCtr="0">
            <a:noAutofit/>
          </a:bodyPr>
          <a:lstStyle/>
          <a:p>
            <a:pPr lvl="0">
              <a:spcBef>
                <a:spcPts val="0"/>
              </a:spcBef>
              <a:buNone/>
            </a:pPr>
            <a:endParaRPr/>
          </a:p>
        </p:txBody>
      </p:sp>
      <p:sp>
        <p:nvSpPr>
          <p:cNvPr id="85" name="Shape 85"/>
          <p:cNvSpPr/>
          <p:nvPr/>
        </p:nvSpPr>
        <p:spPr>
          <a:xfrm>
            <a:off x="6531574" y="0"/>
            <a:ext cx="864300" cy="328000"/>
          </a:xfrm>
          <a:prstGeom prst="rect">
            <a:avLst/>
          </a:prstGeom>
          <a:solidFill>
            <a:srgbClr val="57BB8A"/>
          </a:solidFill>
          <a:ln>
            <a:noFill/>
          </a:ln>
        </p:spPr>
        <p:txBody>
          <a:bodyPr lIns="91425" tIns="91425" rIns="91425" bIns="91425" anchor="ctr" anchorCtr="0">
            <a:noAutofit/>
          </a:bodyPr>
          <a:lstStyle/>
          <a:p>
            <a:pPr lvl="0">
              <a:spcBef>
                <a:spcPts val="0"/>
              </a:spcBef>
              <a:buNone/>
            </a:pPr>
            <a:endParaRPr/>
          </a:p>
        </p:txBody>
      </p:sp>
      <p:sp>
        <p:nvSpPr>
          <p:cNvPr id="86" name="Shape 86"/>
          <p:cNvSpPr/>
          <p:nvPr/>
        </p:nvSpPr>
        <p:spPr>
          <a:xfrm>
            <a:off x="7395898" y="0"/>
            <a:ext cx="1748100" cy="328000"/>
          </a:xfrm>
          <a:prstGeom prst="rect">
            <a:avLst/>
          </a:prstGeom>
          <a:solidFill>
            <a:srgbClr val="33AC71"/>
          </a:solidFill>
          <a:ln>
            <a:noFill/>
          </a:ln>
        </p:spPr>
        <p:txBody>
          <a:bodyPr lIns="91425" tIns="91425" rIns="91425" bIns="91425" anchor="ctr" anchorCtr="0">
            <a:noAutofit/>
          </a:bodyPr>
          <a:lstStyle/>
          <a:p>
            <a:pPr lvl="0">
              <a:spcBef>
                <a:spcPts val="0"/>
              </a:spcBef>
              <a:buNone/>
            </a:pPr>
            <a:endParaRPr/>
          </a:p>
        </p:txBody>
      </p:sp>
      <p:sp>
        <p:nvSpPr>
          <p:cNvPr id="87" name="Shape 87"/>
          <p:cNvSpPr/>
          <p:nvPr/>
        </p:nvSpPr>
        <p:spPr>
          <a:xfrm flipH="1">
            <a:off x="6096275" y="0"/>
            <a:ext cx="435300" cy="328000"/>
          </a:xfrm>
          <a:prstGeom prst="rect">
            <a:avLst/>
          </a:prstGeom>
          <a:solidFill>
            <a:srgbClr val="87CEAC"/>
          </a:solidFill>
          <a:ln>
            <a:noFill/>
          </a:ln>
        </p:spPr>
        <p:txBody>
          <a:bodyPr lIns="91425" tIns="91425" rIns="91425" bIns="91425" anchor="ctr" anchorCtr="0">
            <a:noAutofit/>
          </a:bodyPr>
          <a:lstStyle/>
          <a:p>
            <a:pPr lvl="0">
              <a:spcBef>
                <a:spcPts val="0"/>
              </a:spcBef>
              <a:buNone/>
            </a:pPr>
            <a:endParaRPr/>
          </a:p>
        </p:txBody>
      </p:sp>
      <p:sp>
        <p:nvSpPr>
          <p:cNvPr id="88" name="Shape 88"/>
          <p:cNvSpPr/>
          <p:nvPr/>
        </p:nvSpPr>
        <p:spPr>
          <a:xfrm>
            <a:off x="1" y="0"/>
            <a:ext cx="6096299" cy="6858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89" name="Shape 89"/>
          <p:cNvSpPr txBox="1">
            <a:spLocks noGrp="1"/>
          </p:cNvSpPr>
          <p:nvPr>
            <p:ph type="title"/>
          </p:nvPr>
        </p:nvSpPr>
        <p:spPr>
          <a:xfrm>
            <a:off x="6281725" y="906167"/>
            <a:ext cx="2683200" cy="1390000"/>
          </a:xfrm>
          <a:prstGeom prst="rect">
            <a:avLst/>
          </a:prstGeom>
          <a:noFill/>
        </p:spPr>
        <p:txBody>
          <a:bodyPr lIns="91425" tIns="91425" rIns="91425" bIns="91425" anchor="b" anchorCtr="0"/>
          <a:lstStyle>
            <a:lvl1pPr lvl="0" algn="l" rtl="0">
              <a:lnSpc>
                <a:spcPct val="100000"/>
              </a:lnSpc>
              <a:spcBef>
                <a:spcPts val="0"/>
              </a:spcBef>
              <a:spcAft>
                <a:spcPts val="0"/>
              </a:spcAft>
              <a:buNone/>
              <a:defRPr sz="2400" b="1">
                <a:solidFill>
                  <a:srgbClr val="FFFFFF"/>
                </a:solidFill>
              </a:defRPr>
            </a:lvl1pPr>
            <a:lvl2pPr lvl="1" algn="l" rtl="0">
              <a:lnSpc>
                <a:spcPct val="100000"/>
              </a:lnSpc>
              <a:spcBef>
                <a:spcPts val="0"/>
              </a:spcBef>
              <a:spcAft>
                <a:spcPts val="0"/>
              </a:spcAft>
              <a:buNone/>
              <a:defRPr sz="2400" b="1">
                <a:solidFill>
                  <a:srgbClr val="FFFFFF"/>
                </a:solidFill>
              </a:defRPr>
            </a:lvl2pPr>
            <a:lvl3pPr lvl="2" algn="l" rtl="0">
              <a:lnSpc>
                <a:spcPct val="100000"/>
              </a:lnSpc>
              <a:spcBef>
                <a:spcPts val="0"/>
              </a:spcBef>
              <a:spcAft>
                <a:spcPts val="0"/>
              </a:spcAft>
              <a:buNone/>
              <a:defRPr sz="2400" b="1">
                <a:solidFill>
                  <a:srgbClr val="FFFFFF"/>
                </a:solidFill>
              </a:defRPr>
            </a:lvl3pPr>
            <a:lvl4pPr lvl="3" algn="l" rtl="0">
              <a:lnSpc>
                <a:spcPct val="100000"/>
              </a:lnSpc>
              <a:spcBef>
                <a:spcPts val="0"/>
              </a:spcBef>
              <a:spcAft>
                <a:spcPts val="0"/>
              </a:spcAft>
              <a:buNone/>
              <a:defRPr sz="2400" b="1">
                <a:solidFill>
                  <a:srgbClr val="FFFFFF"/>
                </a:solidFill>
              </a:defRPr>
            </a:lvl4pPr>
            <a:lvl5pPr lvl="4" algn="l" rtl="0">
              <a:lnSpc>
                <a:spcPct val="100000"/>
              </a:lnSpc>
              <a:spcBef>
                <a:spcPts val="0"/>
              </a:spcBef>
              <a:spcAft>
                <a:spcPts val="0"/>
              </a:spcAft>
              <a:buNone/>
              <a:defRPr sz="2400" b="1">
                <a:solidFill>
                  <a:srgbClr val="FFFFFF"/>
                </a:solidFill>
              </a:defRPr>
            </a:lvl5pPr>
            <a:lvl6pPr lvl="5" algn="l" rtl="0">
              <a:lnSpc>
                <a:spcPct val="100000"/>
              </a:lnSpc>
              <a:spcBef>
                <a:spcPts val="0"/>
              </a:spcBef>
              <a:spcAft>
                <a:spcPts val="0"/>
              </a:spcAft>
              <a:buNone/>
              <a:defRPr sz="2400" b="1">
                <a:solidFill>
                  <a:srgbClr val="FFFFFF"/>
                </a:solidFill>
              </a:defRPr>
            </a:lvl6pPr>
            <a:lvl7pPr lvl="6" algn="l" rtl="0">
              <a:lnSpc>
                <a:spcPct val="100000"/>
              </a:lnSpc>
              <a:spcBef>
                <a:spcPts val="0"/>
              </a:spcBef>
              <a:spcAft>
                <a:spcPts val="0"/>
              </a:spcAft>
              <a:buNone/>
              <a:defRPr sz="2400" b="1">
                <a:solidFill>
                  <a:srgbClr val="FFFFFF"/>
                </a:solidFill>
              </a:defRPr>
            </a:lvl7pPr>
            <a:lvl8pPr lvl="7" algn="l" rtl="0">
              <a:lnSpc>
                <a:spcPct val="100000"/>
              </a:lnSpc>
              <a:spcBef>
                <a:spcPts val="0"/>
              </a:spcBef>
              <a:spcAft>
                <a:spcPts val="0"/>
              </a:spcAft>
              <a:buNone/>
              <a:defRPr sz="2400" b="1">
                <a:solidFill>
                  <a:srgbClr val="FFFFFF"/>
                </a:solidFill>
              </a:defRPr>
            </a:lvl8pPr>
            <a:lvl9pPr lvl="8" algn="l" rtl="0">
              <a:lnSpc>
                <a:spcPct val="100000"/>
              </a:lnSpc>
              <a:spcBef>
                <a:spcPts val="0"/>
              </a:spcBef>
              <a:spcAft>
                <a:spcPts val="0"/>
              </a:spcAft>
              <a:buNone/>
              <a:defRPr sz="2400" b="1">
                <a:solidFill>
                  <a:srgbClr val="FFFFFF"/>
                </a:solidFill>
              </a:defRPr>
            </a:lvl9pPr>
          </a:lstStyle>
          <a:p>
            <a:endParaRPr/>
          </a:p>
        </p:txBody>
      </p:sp>
      <p:sp>
        <p:nvSpPr>
          <p:cNvPr id="90" name="Shape 90"/>
          <p:cNvSpPr txBox="1">
            <a:spLocks noGrp="1"/>
          </p:cNvSpPr>
          <p:nvPr>
            <p:ph type="body" idx="1"/>
          </p:nvPr>
        </p:nvSpPr>
        <p:spPr>
          <a:xfrm>
            <a:off x="6281725" y="2397733"/>
            <a:ext cx="2683200" cy="3386800"/>
          </a:xfrm>
          <a:prstGeom prst="rect">
            <a:avLst/>
          </a:prstGeom>
          <a:noFill/>
        </p:spPr>
        <p:txBody>
          <a:bodyPr lIns="91425" tIns="91425" rIns="91425" bIns="91425" anchor="t" anchorCtr="0"/>
          <a:lstStyle>
            <a:lvl1pPr lvl="0" algn="l" rtl="0">
              <a:lnSpc>
                <a:spcPct val="115000"/>
              </a:lnSpc>
              <a:spcBef>
                <a:spcPts val="0"/>
              </a:spcBef>
              <a:spcAft>
                <a:spcPts val="1600"/>
              </a:spcAft>
              <a:buClr>
                <a:srgbClr val="FFFFFF"/>
              </a:buClr>
              <a:buSzPct val="100000"/>
              <a:defRPr sz="1600">
                <a:solidFill>
                  <a:srgbClr val="FFFFFF"/>
                </a:solidFill>
              </a:defRPr>
            </a:lvl1pPr>
            <a:lvl2pPr lvl="1" algn="l" rtl="0">
              <a:lnSpc>
                <a:spcPct val="115000"/>
              </a:lnSpc>
              <a:spcBef>
                <a:spcPts val="0"/>
              </a:spcBef>
              <a:spcAft>
                <a:spcPts val="1600"/>
              </a:spcAft>
              <a:buClr>
                <a:srgbClr val="FFFFFF"/>
              </a:buClr>
              <a:defRPr sz="1400">
                <a:solidFill>
                  <a:srgbClr val="FFFFFF"/>
                </a:solidFill>
              </a:defRPr>
            </a:lvl2pPr>
            <a:lvl3pPr lvl="2" algn="l" rtl="0">
              <a:lnSpc>
                <a:spcPct val="115000"/>
              </a:lnSpc>
              <a:spcBef>
                <a:spcPts val="0"/>
              </a:spcBef>
              <a:spcAft>
                <a:spcPts val="1600"/>
              </a:spcAft>
              <a:buClr>
                <a:srgbClr val="FFFFFF"/>
              </a:buClr>
              <a:defRPr sz="1400">
                <a:solidFill>
                  <a:srgbClr val="FFFFFF"/>
                </a:solidFill>
              </a:defRPr>
            </a:lvl3pPr>
            <a:lvl4pPr lvl="3" algn="l" rtl="0">
              <a:lnSpc>
                <a:spcPct val="115000"/>
              </a:lnSpc>
              <a:spcBef>
                <a:spcPts val="0"/>
              </a:spcBef>
              <a:spcAft>
                <a:spcPts val="1600"/>
              </a:spcAft>
              <a:buClr>
                <a:srgbClr val="FFFFFF"/>
              </a:buClr>
              <a:defRPr sz="1400">
                <a:solidFill>
                  <a:srgbClr val="FFFFFF"/>
                </a:solidFill>
              </a:defRPr>
            </a:lvl4pPr>
            <a:lvl5pPr lvl="4" algn="l" rtl="0">
              <a:lnSpc>
                <a:spcPct val="115000"/>
              </a:lnSpc>
              <a:spcBef>
                <a:spcPts val="0"/>
              </a:spcBef>
              <a:spcAft>
                <a:spcPts val="1600"/>
              </a:spcAft>
              <a:buClr>
                <a:srgbClr val="FFFFFF"/>
              </a:buClr>
              <a:defRPr sz="1400">
                <a:solidFill>
                  <a:srgbClr val="FFFFFF"/>
                </a:solidFill>
              </a:defRPr>
            </a:lvl5pPr>
            <a:lvl6pPr lvl="5" algn="l" rtl="0">
              <a:lnSpc>
                <a:spcPct val="115000"/>
              </a:lnSpc>
              <a:spcBef>
                <a:spcPts val="0"/>
              </a:spcBef>
              <a:spcAft>
                <a:spcPts val="1600"/>
              </a:spcAft>
              <a:buClr>
                <a:srgbClr val="FFFFFF"/>
              </a:buClr>
              <a:defRPr sz="1400">
                <a:solidFill>
                  <a:srgbClr val="FFFFFF"/>
                </a:solidFill>
              </a:defRPr>
            </a:lvl6pPr>
            <a:lvl7pPr lvl="6" algn="l" rtl="0">
              <a:lnSpc>
                <a:spcPct val="115000"/>
              </a:lnSpc>
              <a:spcBef>
                <a:spcPts val="0"/>
              </a:spcBef>
              <a:spcAft>
                <a:spcPts val="1600"/>
              </a:spcAft>
              <a:buClr>
                <a:srgbClr val="FFFFFF"/>
              </a:buClr>
              <a:defRPr sz="1400">
                <a:solidFill>
                  <a:srgbClr val="FFFFFF"/>
                </a:solidFill>
              </a:defRPr>
            </a:lvl7pPr>
            <a:lvl8pPr lvl="7" algn="l" rtl="0">
              <a:lnSpc>
                <a:spcPct val="115000"/>
              </a:lnSpc>
              <a:spcBef>
                <a:spcPts val="0"/>
              </a:spcBef>
              <a:spcAft>
                <a:spcPts val="1600"/>
              </a:spcAft>
              <a:buClr>
                <a:srgbClr val="FFFFFF"/>
              </a:buClr>
              <a:defRPr sz="1400">
                <a:solidFill>
                  <a:srgbClr val="FFFFFF"/>
                </a:solidFill>
              </a:defRPr>
            </a:lvl8pPr>
            <a:lvl9pPr lvl="8" algn="l" rtl="0">
              <a:lnSpc>
                <a:spcPct val="115000"/>
              </a:lnSpc>
              <a:spcBef>
                <a:spcPts val="0"/>
              </a:spcBef>
              <a:spcAft>
                <a:spcPts val="1600"/>
              </a:spcAft>
              <a:buClr>
                <a:srgbClr val="FFFFFF"/>
              </a:buClr>
              <a:defRPr sz="1400">
                <a:solidFill>
                  <a:srgbClr val="FFFFFF"/>
                </a:solidFill>
              </a:defRPr>
            </a:lvl9pPr>
          </a:lstStyle>
          <a:p>
            <a:endParaRPr/>
          </a:p>
        </p:txBody>
      </p:sp>
      <p:sp>
        <p:nvSpPr>
          <p:cNvPr id="91" name="Shape 91"/>
          <p:cNvSpPr txBox="1">
            <a:spLocks noGrp="1"/>
          </p:cNvSpPr>
          <p:nvPr>
            <p:ph type="sldNum" idx="12"/>
          </p:nvPr>
        </p:nvSpPr>
        <p:spPr>
          <a:xfrm>
            <a:off x="8472457" y="6217621"/>
            <a:ext cx="548700" cy="524800"/>
          </a:xfrm>
          <a:prstGeom prst="rect">
            <a:avLst/>
          </a:prstGeom>
          <a:noFill/>
        </p:spPr>
        <p:txBody>
          <a:bodyPr lIns="91425" tIns="91425" rIns="91425" bIns="91425" anchor="ctr" anchorCtr="0">
            <a:noAutofit/>
          </a:bodyPr>
          <a:lstStyle/>
          <a:p>
            <a:pPr lvl="0" algn="r" rtl="0">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extLst>
      <p:ext uri="{BB962C8B-B14F-4D97-AF65-F5344CB8AC3E}">
        <p14:creationId xmlns:p14="http://schemas.microsoft.com/office/powerpoint/2010/main" val="3333495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5">
    <p:bg>
      <p:bgPr>
        <a:solidFill>
          <a:srgbClr val="FFFFFF"/>
        </a:solidFill>
        <a:effectLst/>
      </p:bgPr>
    </p:bg>
    <p:spTree>
      <p:nvGrpSpPr>
        <p:cNvPr id="1" name="Shape 78"/>
        <p:cNvGrpSpPr/>
        <p:nvPr/>
      </p:nvGrpSpPr>
      <p:grpSpPr>
        <a:xfrm>
          <a:off x="0" y="0"/>
          <a:ext cx="0" cy="0"/>
          <a:chOff x="0" y="0"/>
          <a:chExt cx="0" cy="0"/>
        </a:xfrm>
      </p:grpSpPr>
      <p:sp>
        <p:nvSpPr>
          <p:cNvPr id="79" name="Shape 79"/>
          <p:cNvSpPr/>
          <p:nvPr/>
        </p:nvSpPr>
        <p:spPr>
          <a:xfrm>
            <a:off x="0" y="0"/>
            <a:ext cx="9144000" cy="68580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80" name="Shape 80"/>
          <p:cNvSpPr txBox="1">
            <a:spLocks noGrp="1"/>
          </p:cNvSpPr>
          <p:nvPr>
            <p:ph type="title"/>
          </p:nvPr>
        </p:nvSpPr>
        <p:spPr>
          <a:xfrm>
            <a:off x="311700" y="3387267"/>
            <a:ext cx="3119700" cy="2715200"/>
          </a:xfrm>
          <a:prstGeom prst="rect">
            <a:avLst/>
          </a:prstGeom>
          <a:noFill/>
        </p:spPr>
        <p:txBody>
          <a:bodyPr lIns="91425" tIns="91425" rIns="91425" bIns="91425" anchor="t" anchorCtr="0"/>
          <a:lstStyle>
            <a:lvl1pPr lvl="0" algn="l">
              <a:lnSpc>
                <a:spcPct val="100000"/>
              </a:lnSpc>
              <a:spcBef>
                <a:spcPts val="0"/>
              </a:spcBef>
              <a:spcAft>
                <a:spcPts val="0"/>
              </a:spcAft>
              <a:buClr>
                <a:schemeClr val="dk1"/>
              </a:buClr>
              <a:buSzPct val="100000"/>
              <a:buNone/>
              <a:defRPr sz="2800">
                <a:solidFill>
                  <a:schemeClr val="dk1"/>
                </a:solidFill>
              </a:defRPr>
            </a:lvl1pPr>
            <a:lvl2pPr lvl="1" algn="l">
              <a:lnSpc>
                <a:spcPct val="100000"/>
              </a:lnSpc>
              <a:spcBef>
                <a:spcPts val="0"/>
              </a:spcBef>
              <a:spcAft>
                <a:spcPts val="0"/>
              </a:spcAft>
              <a:buClr>
                <a:schemeClr val="dk1"/>
              </a:buClr>
              <a:buSzPct val="100000"/>
              <a:buNone/>
              <a:defRPr sz="2800">
                <a:solidFill>
                  <a:schemeClr val="dk1"/>
                </a:solidFill>
              </a:defRPr>
            </a:lvl2pPr>
            <a:lvl3pPr lvl="2" algn="l">
              <a:lnSpc>
                <a:spcPct val="100000"/>
              </a:lnSpc>
              <a:spcBef>
                <a:spcPts val="0"/>
              </a:spcBef>
              <a:spcAft>
                <a:spcPts val="0"/>
              </a:spcAft>
              <a:buClr>
                <a:schemeClr val="dk1"/>
              </a:buClr>
              <a:buSzPct val="100000"/>
              <a:buNone/>
              <a:defRPr sz="2800">
                <a:solidFill>
                  <a:schemeClr val="dk1"/>
                </a:solidFill>
              </a:defRPr>
            </a:lvl3pPr>
            <a:lvl4pPr lvl="3" algn="l">
              <a:lnSpc>
                <a:spcPct val="100000"/>
              </a:lnSpc>
              <a:spcBef>
                <a:spcPts val="0"/>
              </a:spcBef>
              <a:spcAft>
                <a:spcPts val="0"/>
              </a:spcAft>
              <a:buClr>
                <a:schemeClr val="dk1"/>
              </a:buClr>
              <a:buSzPct val="100000"/>
              <a:buNone/>
              <a:defRPr sz="2800">
                <a:solidFill>
                  <a:schemeClr val="dk1"/>
                </a:solidFill>
              </a:defRPr>
            </a:lvl4pPr>
            <a:lvl5pPr lvl="4" algn="l">
              <a:lnSpc>
                <a:spcPct val="100000"/>
              </a:lnSpc>
              <a:spcBef>
                <a:spcPts val="0"/>
              </a:spcBef>
              <a:spcAft>
                <a:spcPts val="0"/>
              </a:spcAft>
              <a:buClr>
                <a:schemeClr val="dk1"/>
              </a:buClr>
              <a:buSzPct val="100000"/>
              <a:buNone/>
              <a:defRPr sz="2800">
                <a:solidFill>
                  <a:schemeClr val="dk1"/>
                </a:solidFill>
              </a:defRPr>
            </a:lvl5pPr>
            <a:lvl6pPr lvl="5" algn="l">
              <a:lnSpc>
                <a:spcPct val="100000"/>
              </a:lnSpc>
              <a:spcBef>
                <a:spcPts val="0"/>
              </a:spcBef>
              <a:spcAft>
                <a:spcPts val="0"/>
              </a:spcAft>
              <a:buClr>
                <a:schemeClr val="dk1"/>
              </a:buClr>
              <a:buSzPct val="100000"/>
              <a:buNone/>
              <a:defRPr sz="2800">
                <a:solidFill>
                  <a:schemeClr val="dk1"/>
                </a:solidFill>
              </a:defRPr>
            </a:lvl6pPr>
            <a:lvl7pPr lvl="6" algn="l">
              <a:lnSpc>
                <a:spcPct val="100000"/>
              </a:lnSpc>
              <a:spcBef>
                <a:spcPts val="0"/>
              </a:spcBef>
              <a:spcAft>
                <a:spcPts val="0"/>
              </a:spcAft>
              <a:buClr>
                <a:schemeClr val="dk1"/>
              </a:buClr>
              <a:buSzPct val="100000"/>
              <a:buNone/>
              <a:defRPr sz="2800">
                <a:solidFill>
                  <a:schemeClr val="dk1"/>
                </a:solidFill>
              </a:defRPr>
            </a:lvl7pPr>
            <a:lvl8pPr lvl="7" algn="l">
              <a:lnSpc>
                <a:spcPct val="100000"/>
              </a:lnSpc>
              <a:spcBef>
                <a:spcPts val="0"/>
              </a:spcBef>
              <a:spcAft>
                <a:spcPts val="0"/>
              </a:spcAft>
              <a:buClr>
                <a:schemeClr val="dk1"/>
              </a:buClr>
              <a:buSzPct val="100000"/>
              <a:buNone/>
              <a:defRPr sz="2800">
                <a:solidFill>
                  <a:schemeClr val="dk1"/>
                </a:solidFill>
              </a:defRPr>
            </a:lvl8pPr>
            <a:lvl9pPr lvl="8" algn="l">
              <a:lnSpc>
                <a:spcPct val="100000"/>
              </a:lnSpc>
              <a:spcBef>
                <a:spcPts val="0"/>
              </a:spcBef>
              <a:spcAft>
                <a:spcPts val="0"/>
              </a:spcAft>
              <a:buClr>
                <a:schemeClr val="dk1"/>
              </a:buClr>
              <a:buSzPct val="100000"/>
              <a:buNone/>
              <a:defRPr sz="2800">
                <a:solidFill>
                  <a:schemeClr val="dk1"/>
                </a:solidFill>
              </a:defRPr>
            </a:lvl9pPr>
          </a:lstStyle>
          <a:p>
            <a:endParaRPr/>
          </a:p>
        </p:txBody>
      </p:sp>
      <p:sp>
        <p:nvSpPr>
          <p:cNvPr id="81" name="Shape 81"/>
          <p:cNvSpPr txBox="1">
            <a:spLocks noGrp="1"/>
          </p:cNvSpPr>
          <p:nvPr>
            <p:ph type="body" idx="1"/>
          </p:nvPr>
        </p:nvSpPr>
        <p:spPr>
          <a:xfrm>
            <a:off x="3529200" y="3387267"/>
            <a:ext cx="5295300" cy="2715200"/>
          </a:xfrm>
          <a:prstGeom prst="rect">
            <a:avLst/>
          </a:prstGeom>
          <a:noFill/>
        </p:spPr>
        <p:txBody>
          <a:bodyPr lIns="91425" tIns="91425" rIns="91425" bIns="91425" anchor="t" anchorCtr="0"/>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a:endParaRPr/>
          </a:p>
        </p:txBody>
      </p:sp>
      <p:sp>
        <p:nvSpPr>
          <p:cNvPr id="82" name="Shape 82"/>
          <p:cNvSpPr txBox="1">
            <a:spLocks noGrp="1"/>
          </p:cNvSpPr>
          <p:nvPr>
            <p:ph type="sldNum" idx="12"/>
          </p:nvPr>
        </p:nvSpPr>
        <p:spPr>
          <a:xfrm>
            <a:off x="8472457" y="6217621"/>
            <a:ext cx="548700" cy="5248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166154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3">
    <p:bg>
      <p:bgPr>
        <a:solidFill>
          <a:srgbClr val="FFFFFF"/>
        </a:solidFill>
        <a:effectLst/>
      </p:bgPr>
    </p:bg>
    <p:spTree>
      <p:nvGrpSpPr>
        <p:cNvPr id="1" name="Shape 68"/>
        <p:cNvGrpSpPr/>
        <p:nvPr/>
      </p:nvGrpSpPr>
      <p:grpSpPr>
        <a:xfrm>
          <a:off x="0" y="0"/>
          <a:ext cx="0" cy="0"/>
          <a:chOff x="0" y="0"/>
          <a:chExt cx="0" cy="0"/>
        </a:xfrm>
      </p:grpSpPr>
      <p:sp>
        <p:nvSpPr>
          <p:cNvPr id="69" name="Shape 69"/>
          <p:cNvSpPr/>
          <p:nvPr/>
        </p:nvSpPr>
        <p:spPr>
          <a:xfrm>
            <a:off x="0" y="0"/>
            <a:ext cx="9144000" cy="6858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0" name="Shape 70"/>
          <p:cNvSpPr/>
          <p:nvPr/>
        </p:nvSpPr>
        <p:spPr>
          <a:xfrm>
            <a:off x="1" y="0"/>
            <a:ext cx="6096299" cy="6858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grpSp>
        <p:nvGrpSpPr>
          <p:cNvPr id="71" name="Shape 71"/>
          <p:cNvGrpSpPr/>
          <p:nvPr/>
        </p:nvGrpSpPr>
        <p:grpSpPr>
          <a:xfrm>
            <a:off x="6096350" y="1"/>
            <a:ext cx="3047700" cy="575199"/>
            <a:chOff x="6096400" y="0"/>
            <a:chExt cx="3047700" cy="431399"/>
          </a:xfrm>
        </p:grpSpPr>
        <p:sp>
          <p:nvSpPr>
            <p:cNvPr id="72" name="Shape 72"/>
            <p:cNvSpPr/>
            <p:nvPr/>
          </p:nvSpPr>
          <p:spPr>
            <a:xfrm>
              <a:off x="6096400" y="0"/>
              <a:ext cx="3047700" cy="215700"/>
            </a:xfrm>
            <a:prstGeom prst="rect">
              <a:avLst/>
            </a:prstGeom>
            <a:solidFill>
              <a:srgbClr val="6AA84F"/>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a:off x="6096400" y="215699"/>
              <a:ext cx="3047700" cy="215700"/>
            </a:xfrm>
            <a:prstGeom prst="rect">
              <a:avLst/>
            </a:prstGeom>
            <a:solidFill>
              <a:srgbClr val="FFF2CC"/>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a:off x="6096400" y="215702"/>
              <a:ext cx="3047700" cy="55800"/>
            </a:xfrm>
            <a:prstGeom prst="rect">
              <a:avLst/>
            </a:prstGeom>
            <a:solidFill>
              <a:srgbClr val="38761D"/>
            </a:solidFill>
            <a:ln>
              <a:noFill/>
            </a:ln>
          </p:spPr>
          <p:txBody>
            <a:bodyPr lIns="91425" tIns="91425" rIns="91425" bIns="91425" anchor="ctr" anchorCtr="0">
              <a:noAutofit/>
            </a:bodyPr>
            <a:lstStyle/>
            <a:p>
              <a:pPr lvl="0">
                <a:spcBef>
                  <a:spcPts val="0"/>
                </a:spcBef>
                <a:buNone/>
              </a:pPr>
              <a:endParaRPr/>
            </a:p>
          </p:txBody>
        </p:sp>
      </p:grpSp>
      <p:sp>
        <p:nvSpPr>
          <p:cNvPr id="75" name="Shape 75"/>
          <p:cNvSpPr txBox="1">
            <a:spLocks noGrp="1"/>
          </p:cNvSpPr>
          <p:nvPr>
            <p:ph type="title"/>
          </p:nvPr>
        </p:nvSpPr>
        <p:spPr>
          <a:xfrm>
            <a:off x="6293125" y="738733"/>
            <a:ext cx="2665500" cy="1826800"/>
          </a:xfrm>
          <a:prstGeom prst="rect">
            <a:avLst/>
          </a:prstGeom>
          <a:noFill/>
        </p:spPr>
        <p:txBody>
          <a:bodyPr lIns="91425" tIns="91425" rIns="91425" bIns="91425" anchor="b" anchorCtr="0"/>
          <a:lstStyle>
            <a:lvl1pPr lvl="0" algn="l">
              <a:lnSpc>
                <a:spcPct val="100000"/>
              </a:lnSpc>
              <a:spcBef>
                <a:spcPts val="0"/>
              </a:spcBef>
              <a:spcAft>
                <a:spcPts val="0"/>
              </a:spcAft>
              <a:buNone/>
              <a:defRPr sz="2400" b="1">
                <a:solidFill>
                  <a:srgbClr val="212121"/>
                </a:solidFill>
              </a:defRPr>
            </a:lvl1pPr>
            <a:lvl2pPr lvl="1" algn="l">
              <a:lnSpc>
                <a:spcPct val="100000"/>
              </a:lnSpc>
              <a:spcBef>
                <a:spcPts val="0"/>
              </a:spcBef>
              <a:spcAft>
                <a:spcPts val="0"/>
              </a:spcAft>
              <a:buNone/>
              <a:defRPr sz="2400" b="1">
                <a:solidFill>
                  <a:srgbClr val="212121"/>
                </a:solidFill>
              </a:defRPr>
            </a:lvl2pPr>
            <a:lvl3pPr lvl="2" algn="l">
              <a:lnSpc>
                <a:spcPct val="100000"/>
              </a:lnSpc>
              <a:spcBef>
                <a:spcPts val="0"/>
              </a:spcBef>
              <a:spcAft>
                <a:spcPts val="0"/>
              </a:spcAft>
              <a:buNone/>
              <a:defRPr sz="2400" b="1">
                <a:solidFill>
                  <a:srgbClr val="212121"/>
                </a:solidFill>
              </a:defRPr>
            </a:lvl3pPr>
            <a:lvl4pPr lvl="3" algn="l">
              <a:lnSpc>
                <a:spcPct val="100000"/>
              </a:lnSpc>
              <a:spcBef>
                <a:spcPts val="0"/>
              </a:spcBef>
              <a:spcAft>
                <a:spcPts val="0"/>
              </a:spcAft>
              <a:buNone/>
              <a:defRPr sz="2400" b="1">
                <a:solidFill>
                  <a:srgbClr val="212121"/>
                </a:solidFill>
              </a:defRPr>
            </a:lvl4pPr>
            <a:lvl5pPr lvl="4" algn="l">
              <a:lnSpc>
                <a:spcPct val="100000"/>
              </a:lnSpc>
              <a:spcBef>
                <a:spcPts val="0"/>
              </a:spcBef>
              <a:spcAft>
                <a:spcPts val="0"/>
              </a:spcAft>
              <a:buNone/>
              <a:defRPr sz="2400" b="1">
                <a:solidFill>
                  <a:srgbClr val="212121"/>
                </a:solidFill>
              </a:defRPr>
            </a:lvl5pPr>
            <a:lvl6pPr lvl="5" algn="l">
              <a:lnSpc>
                <a:spcPct val="100000"/>
              </a:lnSpc>
              <a:spcBef>
                <a:spcPts val="0"/>
              </a:spcBef>
              <a:spcAft>
                <a:spcPts val="0"/>
              </a:spcAft>
              <a:buNone/>
              <a:defRPr sz="2400" b="1">
                <a:solidFill>
                  <a:srgbClr val="212121"/>
                </a:solidFill>
              </a:defRPr>
            </a:lvl6pPr>
            <a:lvl7pPr lvl="6" algn="l">
              <a:lnSpc>
                <a:spcPct val="100000"/>
              </a:lnSpc>
              <a:spcBef>
                <a:spcPts val="0"/>
              </a:spcBef>
              <a:spcAft>
                <a:spcPts val="0"/>
              </a:spcAft>
              <a:buNone/>
              <a:defRPr sz="2400" b="1">
                <a:solidFill>
                  <a:srgbClr val="212121"/>
                </a:solidFill>
              </a:defRPr>
            </a:lvl7pPr>
            <a:lvl8pPr lvl="7" algn="l">
              <a:lnSpc>
                <a:spcPct val="100000"/>
              </a:lnSpc>
              <a:spcBef>
                <a:spcPts val="0"/>
              </a:spcBef>
              <a:spcAft>
                <a:spcPts val="0"/>
              </a:spcAft>
              <a:buNone/>
              <a:defRPr sz="2400" b="1">
                <a:solidFill>
                  <a:srgbClr val="212121"/>
                </a:solidFill>
              </a:defRPr>
            </a:lvl8pPr>
            <a:lvl9pPr lvl="8" algn="l">
              <a:lnSpc>
                <a:spcPct val="100000"/>
              </a:lnSpc>
              <a:spcBef>
                <a:spcPts val="0"/>
              </a:spcBef>
              <a:spcAft>
                <a:spcPts val="0"/>
              </a:spcAft>
              <a:buNone/>
              <a:defRPr sz="2400" b="1">
                <a:solidFill>
                  <a:srgbClr val="212121"/>
                </a:solidFill>
              </a:defRPr>
            </a:lvl9pPr>
          </a:lstStyle>
          <a:p>
            <a:endParaRPr/>
          </a:p>
        </p:txBody>
      </p:sp>
      <p:sp>
        <p:nvSpPr>
          <p:cNvPr id="76" name="Shape 76"/>
          <p:cNvSpPr txBox="1">
            <a:spLocks noGrp="1"/>
          </p:cNvSpPr>
          <p:nvPr>
            <p:ph type="body" idx="1"/>
          </p:nvPr>
        </p:nvSpPr>
        <p:spPr>
          <a:xfrm>
            <a:off x="6293125" y="2667133"/>
            <a:ext cx="2665500" cy="3386800"/>
          </a:xfrm>
          <a:prstGeom prst="rect">
            <a:avLst/>
          </a:prstGeom>
          <a:noFill/>
        </p:spPr>
        <p:txBody>
          <a:bodyPr lIns="91425" tIns="91425" rIns="91425" bIns="91425" anchor="t" anchorCtr="0"/>
          <a:lstStyle>
            <a:lvl1pPr lvl="0" algn="l">
              <a:lnSpc>
                <a:spcPct val="115000"/>
              </a:lnSpc>
              <a:spcBef>
                <a:spcPts val="0"/>
              </a:spcBef>
              <a:spcAft>
                <a:spcPts val="1600"/>
              </a:spcAft>
              <a:buClr>
                <a:srgbClr val="616161"/>
              </a:buClr>
              <a:buSzPct val="100000"/>
              <a:defRPr sz="1400">
                <a:solidFill>
                  <a:srgbClr val="616161"/>
                </a:solidFill>
              </a:defRPr>
            </a:lvl1pPr>
            <a:lvl2pPr lvl="1" algn="l">
              <a:lnSpc>
                <a:spcPct val="115000"/>
              </a:lnSpc>
              <a:spcBef>
                <a:spcPts val="0"/>
              </a:spcBef>
              <a:spcAft>
                <a:spcPts val="1600"/>
              </a:spcAft>
              <a:buClr>
                <a:srgbClr val="616161"/>
              </a:buClr>
              <a:buSzPct val="100000"/>
              <a:defRPr sz="1200">
                <a:solidFill>
                  <a:srgbClr val="616161"/>
                </a:solidFill>
              </a:defRPr>
            </a:lvl2pPr>
            <a:lvl3pPr lvl="2" algn="l">
              <a:lnSpc>
                <a:spcPct val="115000"/>
              </a:lnSpc>
              <a:spcBef>
                <a:spcPts val="0"/>
              </a:spcBef>
              <a:spcAft>
                <a:spcPts val="1600"/>
              </a:spcAft>
              <a:buClr>
                <a:srgbClr val="616161"/>
              </a:buClr>
              <a:buSzPct val="100000"/>
              <a:defRPr sz="1200">
                <a:solidFill>
                  <a:srgbClr val="616161"/>
                </a:solidFill>
              </a:defRPr>
            </a:lvl3pPr>
            <a:lvl4pPr lvl="3" algn="l">
              <a:lnSpc>
                <a:spcPct val="115000"/>
              </a:lnSpc>
              <a:spcBef>
                <a:spcPts val="0"/>
              </a:spcBef>
              <a:spcAft>
                <a:spcPts val="1600"/>
              </a:spcAft>
              <a:buClr>
                <a:srgbClr val="616161"/>
              </a:buClr>
              <a:buSzPct val="100000"/>
              <a:defRPr sz="1200">
                <a:solidFill>
                  <a:srgbClr val="616161"/>
                </a:solidFill>
              </a:defRPr>
            </a:lvl4pPr>
            <a:lvl5pPr lvl="4" algn="l">
              <a:lnSpc>
                <a:spcPct val="115000"/>
              </a:lnSpc>
              <a:spcBef>
                <a:spcPts val="0"/>
              </a:spcBef>
              <a:spcAft>
                <a:spcPts val="1600"/>
              </a:spcAft>
              <a:buClr>
                <a:srgbClr val="616161"/>
              </a:buClr>
              <a:buSzPct val="100000"/>
              <a:defRPr sz="1200">
                <a:solidFill>
                  <a:srgbClr val="616161"/>
                </a:solidFill>
              </a:defRPr>
            </a:lvl5pPr>
            <a:lvl6pPr lvl="5" algn="l">
              <a:lnSpc>
                <a:spcPct val="115000"/>
              </a:lnSpc>
              <a:spcBef>
                <a:spcPts val="0"/>
              </a:spcBef>
              <a:spcAft>
                <a:spcPts val="1600"/>
              </a:spcAft>
              <a:buClr>
                <a:srgbClr val="616161"/>
              </a:buClr>
              <a:buSzPct val="100000"/>
              <a:defRPr sz="1200">
                <a:solidFill>
                  <a:srgbClr val="616161"/>
                </a:solidFill>
              </a:defRPr>
            </a:lvl6pPr>
            <a:lvl7pPr lvl="6" algn="l">
              <a:lnSpc>
                <a:spcPct val="115000"/>
              </a:lnSpc>
              <a:spcBef>
                <a:spcPts val="0"/>
              </a:spcBef>
              <a:spcAft>
                <a:spcPts val="1600"/>
              </a:spcAft>
              <a:buClr>
                <a:srgbClr val="616161"/>
              </a:buClr>
              <a:buSzPct val="100000"/>
              <a:defRPr sz="1200">
                <a:solidFill>
                  <a:srgbClr val="616161"/>
                </a:solidFill>
              </a:defRPr>
            </a:lvl7pPr>
            <a:lvl8pPr lvl="7" algn="l">
              <a:lnSpc>
                <a:spcPct val="115000"/>
              </a:lnSpc>
              <a:spcBef>
                <a:spcPts val="0"/>
              </a:spcBef>
              <a:spcAft>
                <a:spcPts val="1600"/>
              </a:spcAft>
              <a:buClr>
                <a:srgbClr val="616161"/>
              </a:buClr>
              <a:buSzPct val="100000"/>
              <a:defRPr sz="1200">
                <a:solidFill>
                  <a:srgbClr val="616161"/>
                </a:solidFill>
              </a:defRPr>
            </a:lvl8pPr>
            <a:lvl9pPr lvl="8" algn="l">
              <a:lnSpc>
                <a:spcPct val="115000"/>
              </a:lnSpc>
              <a:spcBef>
                <a:spcPts val="0"/>
              </a:spcBef>
              <a:spcAft>
                <a:spcPts val="1600"/>
              </a:spcAft>
              <a:buClr>
                <a:srgbClr val="616161"/>
              </a:buClr>
              <a:buSzPct val="100000"/>
              <a:defRPr sz="1200">
                <a:solidFill>
                  <a:srgbClr val="616161"/>
                </a:solidFill>
              </a:defRPr>
            </a:lvl9pPr>
          </a:lstStyle>
          <a:p>
            <a:endParaRPr/>
          </a:p>
        </p:txBody>
      </p:sp>
      <p:sp>
        <p:nvSpPr>
          <p:cNvPr id="77" name="Shape 77"/>
          <p:cNvSpPr txBox="1">
            <a:spLocks noGrp="1"/>
          </p:cNvSpPr>
          <p:nvPr>
            <p:ph type="sldNum" idx="12"/>
          </p:nvPr>
        </p:nvSpPr>
        <p:spPr>
          <a:xfrm>
            <a:off x="8472457" y="6217621"/>
            <a:ext cx="548700" cy="5248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t>‹#›</a:t>
            </a:fld>
            <a:endParaRPr lang="en" sz="1000">
              <a:solidFill>
                <a:srgbClr val="616161"/>
              </a:solidFill>
            </a:endParaRPr>
          </a:p>
        </p:txBody>
      </p:sp>
    </p:spTree>
    <p:extLst>
      <p:ext uri="{BB962C8B-B14F-4D97-AF65-F5344CB8AC3E}">
        <p14:creationId xmlns:p14="http://schemas.microsoft.com/office/powerpoint/2010/main" val="1070263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1">
    <p:bg>
      <p:bgPr>
        <a:solidFill>
          <a:srgbClr val="FFFFFF"/>
        </a:solidFill>
        <a:effectLst/>
      </p:bgPr>
    </p:bg>
    <p:spTree>
      <p:nvGrpSpPr>
        <p:cNvPr id="1" name="Shape 55"/>
        <p:cNvGrpSpPr/>
        <p:nvPr/>
      </p:nvGrpSpPr>
      <p:grpSpPr>
        <a:xfrm>
          <a:off x="0" y="0"/>
          <a:ext cx="0" cy="0"/>
          <a:chOff x="0" y="0"/>
          <a:chExt cx="0" cy="0"/>
        </a:xfrm>
      </p:grpSpPr>
      <p:sp>
        <p:nvSpPr>
          <p:cNvPr id="56" name="Shape 56"/>
          <p:cNvSpPr/>
          <p:nvPr/>
        </p:nvSpPr>
        <p:spPr>
          <a:xfrm>
            <a:off x="0" y="0"/>
            <a:ext cx="9144000" cy="68580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57" name="Shape 57"/>
          <p:cNvSpPr/>
          <p:nvPr/>
        </p:nvSpPr>
        <p:spPr>
          <a:xfrm>
            <a:off x="4574400" y="0"/>
            <a:ext cx="4569600" cy="6858000"/>
          </a:xfrm>
          <a:prstGeom prst="rect">
            <a:avLst/>
          </a:prstGeom>
          <a:solidFill>
            <a:srgbClr val="EEEEEE"/>
          </a:solidFill>
          <a:ln>
            <a:noFill/>
          </a:ln>
        </p:spPr>
        <p:txBody>
          <a:bodyPr lIns="91425" tIns="91425" rIns="91425" bIns="91425" anchor="ctr" anchorCtr="0">
            <a:noAutofit/>
          </a:bodyPr>
          <a:lstStyle/>
          <a:p>
            <a:pPr lvl="0">
              <a:spcBef>
                <a:spcPts val="0"/>
              </a:spcBef>
              <a:buNone/>
            </a:pPr>
            <a:endParaRPr/>
          </a:p>
        </p:txBody>
      </p:sp>
      <p:sp>
        <p:nvSpPr>
          <p:cNvPr id="58" name="Shape 58"/>
          <p:cNvSpPr/>
          <p:nvPr/>
        </p:nvSpPr>
        <p:spPr>
          <a:xfrm>
            <a:off x="4844699" y="1387600"/>
            <a:ext cx="4031700" cy="4082800"/>
          </a:xfrm>
          <a:prstGeom prst="rect">
            <a:avLst/>
          </a:prstGeom>
          <a:solidFill>
            <a:schemeClr val="dk1"/>
          </a:solidFill>
          <a:ln w="9525" cap="flat" cmpd="sng">
            <a:solidFill>
              <a:srgbClr val="BDBDBD"/>
            </a:solidFill>
            <a:prstDash val="solid"/>
            <a:miter/>
            <a:headEnd type="none" w="med" len="med"/>
            <a:tailEnd type="none" w="med" len="med"/>
          </a:ln>
          <a:effectLst>
            <a:outerShdw blurRad="50799" dist="38100" dir="5400000" algn="t" rotWithShape="0">
              <a:srgbClr val="000000">
                <a:alpha val="29800"/>
              </a:srgbClr>
            </a:outerShdw>
          </a:effectLst>
        </p:spPr>
        <p:txBody>
          <a:bodyPr lIns="91425" tIns="45700" rIns="91425" bIns="45700" anchor="ctr" anchorCtr="0">
            <a:noAutofit/>
          </a:bodyPr>
          <a:lstStyle/>
          <a:p>
            <a:pPr lvl="0">
              <a:spcBef>
                <a:spcPts val="0"/>
              </a:spcBef>
              <a:buNone/>
            </a:pPr>
            <a:endParaRPr/>
          </a:p>
        </p:txBody>
      </p:sp>
      <p:sp>
        <p:nvSpPr>
          <p:cNvPr id="59" name="Shape 59"/>
          <p:cNvSpPr txBox="1">
            <a:spLocks noGrp="1"/>
          </p:cNvSpPr>
          <p:nvPr>
            <p:ph type="title"/>
          </p:nvPr>
        </p:nvSpPr>
        <p:spPr>
          <a:xfrm>
            <a:off x="291875" y="542533"/>
            <a:ext cx="3978000" cy="1851600"/>
          </a:xfrm>
          <a:prstGeom prst="rect">
            <a:avLst/>
          </a:prstGeom>
          <a:noFill/>
        </p:spPr>
        <p:txBody>
          <a:bodyPr lIns="91425" tIns="91425" rIns="91425" bIns="91425" anchor="b" anchorCtr="0"/>
          <a:lstStyle>
            <a:lvl1pPr lvl="0" algn="l">
              <a:lnSpc>
                <a:spcPct val="100000"/>
              </a:lnSpc>
              <a:spcBef>
                <a:spcPts val="0"/>
              </a:spcBef>
              <a:spcAft>
                <a:spcPts val="0"/>
              </a:spcAft>
              <a:buClr>
                <a:schemeClr val="dk1"/>
              </a:buClr>
              <a:buSzPct val="100000"/>
              <a:buNone/>
              <a:defRPr sz="3000" b="1">
                <a:solidFill>
                  <a:schemeClr val="dk1"/>
                </a:solidFill>
              </a:defRPr>
            </a:lvl1pPr>
            <a:lvl2pPr lvl="1" algn="l">
              <a:lnSpc>
                <a:spcPct val="100000"/>
              </a:lnSpc>
              <a:spcBef>
                <a:spcPts val="0"/>
              </a:spcBef>
              <a:spcAft>
                <a:spcPts val="0"/>
              </a:spcAft>
              <a:buClr>
                <a:schemeClr val="dk1"/>
              </a:buClr>
              <a:buSzPct val="100000"/>
              <a:buNone/>
              <a:defRPr sz="3000" b="1">
                <a:solidFill>
                  <a:schemeClr val="dk1"/>
                </a:solidFill>
              </a:defRPr>
            </a:lvl2pPr>
            <a:lvl3pPr lvl="2" algn="l">
              <a:lnSpc>
                <a:spcPct val="100000"/>
              </a:lnSpc>
              <a:spcBef>
                <a:spcPts val="0"/>
              </a:spcBef>
              <a:spcAft>
                <a:spcPts val="0"/>
              </a:spcAft>
              <a:buClr>
                <a:schemeClr val="dk1"/>
              </a:buClr>
              <a:buSzPct val="100000"/>
              <a:buNone/>
              <a:defRPr sz="3000" b="1">
                <a:solidFill>
                  <a:schemeClr val="dk1"/>
                </a:solidFill>
              </a:defRPr>
            </a:lvl3pPr>
            <a:lvl4pPr lvl="3" algn="l">
              <a:lnSpc>
                <a:spcPct val="100000"/>
              </a:lnSpc>
              <a:spcBef>
                <a:spcPts val="0"/>
              </a:spcBef>
              <a:spcAft>
                <a:spcPts val="0"/>
              </a:spcAft>
              <a:buClr>
                <a:schemeClr val="dk1"/>
              </a:buClr>
              <a:buSzPct val="100000"/>
              <a:buNone/>
              <a:defRPr sz="3000" b="1">
                <a:solidFill>
                  <a:schemeClr val="dk1"/>
                </a:solidFill>
              </a:defRPr>
            </a:lvl4pPr>
            <a:lvl5pPr lvl="4" algn="l">
              <a:lnSpc>
                <a:spcPct val="100000"/>
              </a:lnSpc>
              <a:spcBef>
                <a:spcPts val="0"/>
              </a:spcBef>
              <a:spcAft>
                <a:spcPts val="0"/>
              </a:spcAft>
              <a:buClr>
                <a:schemeClr val="dk1"/>
              </a:buClr>
              <a:buSzPct val="100000"/>
              <a:buNone/>
              <a:defRPr sz="3000" b="1">
                <a:solidFill>
                  <a:schemeClr val="dk1"/>
                </a:solidFill>
              </a:defRPr>
            </a:lvl5pPr>
            <a:lvl6pPr lvl="5" algn="l">
              <a:lnSpc>
                <a:spcPct val="100000"/>
              </a:lnSpc>
              <a:spcBef>
                <a:spcPts val="0"/>
              </a:spcBef>
              <a:spcAft>
                <a:spcPts val="0"/>
              </a:spcAft>
              <a:buClr>
                <a:schemeClr val="dk1"/>
              </a:buClr>
              <a:buSzPct val="100000"/>
              <a:buNone/>
              <a:defRPr sz="3000" b="1">
                <a:solidFill>
                  <a:schemeClr val="dk1"/>
                </a:solidFill>
              </a:defRPr>
            </a:lvl6pPr>
            <a:lvl7pPr lvl="6" algn="l">
              <a:lnSpc>
                <a:spcPct val="100000"/>
              </a:lnSpc>
              <a:spcBef>
                <a:spcPts val="0"/>
              </a:spcBef>
              <a:spcAft>
                <a:spcPts val="0"/>
              </a:spcAft>
              <a:buClr>
                <a:schemeClr val="dk1"/>
              </a:buClr>
              <a:buSzPct val="100000"/>
              <a:buNone/>
              <a:defRPr sz="3000" b="1">
                <a:solidFill>
                  <a:schemeClr val="dk1"/>
                </a:solidFill>
              </a:defRPr>
            </a:lvl7pPr>
            <a:lvl8pPr lvl="7" algn="l">
              <a:lnSpc>
                <a:spcPct val="100000"/>
              </a:lnSpc>
              <a:spcBef>
                <a:spcPts val="0"/>
              </a:spcBef>
              <a:spcAft>
                <a:spcPts val="0"/>
              </a:spcAft>
              <a:buClr>
                <a:schemeClr val="dk1"/>
              </a:buClr>
              <a:buSzPct val="100000"/>
              <a:buNone/>
              <a:defRPr sz="3000" b="1">
                <a:solidFill>
                  <a:schemeClr val="dk1"/>
                </a:solidFill>
              </a:defRPr>
            </a:lvl8pPr>
            <a:lvl9pPr lvl="8" algn="l">
              <a:lnSpc>
                <a:spcPct val="100000"/>
              </a:lnSpc>
              <a:spcBef>
                <a:spcPts val="0"/>
              </a:spcBef>
              <a:spcAft>
                <a:spcPts val="0"/>
              </a:spcAft>
              <a:buClr>
                <a:schemeClr val="dk1"/>
              </a:buClr>
              <a:buSzPct val="100000"/>
              <a:buNone/>
              <a:defRPr sz="3000" b="1">
                <a:solidFill>
                  <a:schemeClr val="dk1"/>
                </a:solidFill>
              </a:defRPr>
            </a:lvl9pPr>
          </a:lstStyle>
          <a:p>
            <a:endParaRPr/>
          </a:p>
        </p:txBody>
      </p:sp>
      <p:sp>
        <p:nvSpPr>
          <p:cNvPr id="60" name="Shape 60"/>
          <p:cNvSpPr txBox="1">
            <a:spLocks noGrp="1"/>
          </p:cNvSpPr>
          <p:nvPr>
            <p:ph type="body" idx="1"/>
          </p:nvPr>
        </p:nvSpPr>
        <p:spPr>
          <a:xfrm>
            <a:off x="291950" y="2473267"/>
            <a:ext cx="3978000" cy="3436000"/>
          </a:xfrm>
          <a:prstGeom prst="rect">
            <a:avLst/>
          </a:prstGeom>
          <a:noFill/>
        </p:spPr>
        <p:txBody>
          <a:bodyPr lIns="91425" tIns="91425" rIns="91425" bIns="91425" anchor="t" anchorCtr="0"/>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a:endParaRPr/>
          </a:p>
        </p:txBody>
      </p:sp>
      <p:sp>
        <p:nvSpPr>
          <p:cNvPr id="61" name="Shape 61"/>
          <p:cNvSpPr txBox="1">
            <a:spLocks noGrp="1"/>
          </p:cNvSpPr>
          <p:nvPr>
            <p:ph type="sldNum" idx="12"/>
          </p:nvPr>
        </p:nvSpPr>
        <p:spPr>
          <a:xfrm>
            <a:off x="8472457" y="6217621"/>
            <a:ext cx="548700" cy="5248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734451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p:bg>
      <p:bgPr>
        <a:solidFill>
          <a:srgbClr val="FFFFFF"/>
        </a:solidFill>
        <a:effectLst/>
      </p:bgPr>
    </p:bg>
    <p:spTree>
      <p:nvGrpSpPr>
        <p:cNvPr id="1" name="Shape 50"/>
        <p:cNvGrpSpPr/>
        <p:nvPr/>
      </p:nvGrpSpPr>
      <p:grpSpPr>
        <a:xfrm>
          <a:off x="0" y="0"/>
          <a:ext cx="0" cy="0"/>
          <a:chOff x="0" y="0"/>
          <a:chExt cx="0" cy="0"/>
        </a:xfrm>
      </p:grpSpPr>
      <p:sp>
        <p:nvSpPr>
          <p:cNvPr id="51" name="Shape 51"/>
          <p:cNvSpPr/>
          <p:nvPr/>
        </p:nvSpPr>
        <p:spPr>
          <a:xfrm>
            <a:off x="0" y="0"/>
            <a:ext cx="9144000" cy="68580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52" name="Shape 52"/>
          <p:cNvSpPr txBox="1">
            <a:spLocks noGrp="1"/>
          </p:cNvSpPr>
          <p:nvPr>
            <p:ph type="title"/>
          </p:nvPr>
        </p:nvSpPr>
        <p:spPr>
          <a:xfrm>
            <a:off x="291875" y="542533"/>
            <a:ext cx="3039600" cy="1851600"/>
          </a:xfrm>
          <a:prstGeom prst="rect">
            <a:avLst/>
          </a:prstGeom>
          <a:noFill/>
        </p:spPr>
        <p:txBody>
          <a:bodyPr lIns="91425" tIns="91425" rIns="91425" bIns="91425" anchor="b" anchorCtr="0"/>
          <a:lstStyle>
            <a:lvl1pPr lvl="0" algn="l">
              <a:lnSpc>
                <a:spcPct val="100000"/>
              </a:lnSpc>
              <a:spcBef>
                <a:spcPts val="0"/>
              </a:spcBef>
              <a:spcAft>
                <a:spcPts val="0"/>
              </a:spcAft>
              <a:buClr>
                <a:schemeClr val="dk1"/>
              </a:buClr>
              <a:buSzPct val="100000"/>
              <a:buNone/>
              <a:defRPr sz="3000" b="1">
                <a:solidFill>
                  <a:schemeClr val="dk1"/>
                </a:solidFill>
              </a:defRPr>
            </a:lvl1pPr>
            <a:lvl2pPr lvl="1" algn="l">
              <a:lnSpc>
                <a:spcPct val="100000"/>
              </a:lnSpc>
              <a:spcBef>
                <a:spcPts val="0"/>
              </a:spcBef>
              <a:spcAft>
                <a:spcPts val="0"/>
              </a:spcAft>
              <a:buClr>
                <a:schemeClr val="dk1"/>
              </a:buClr>
              <a:buSzPct val="100000"/>
              <a:buNone/>
              <a:defRPr sz="3000" b="1">
                <a:solidFill>
                  <a:schemeClr val="dk1"/>
                </a:solidFill>
              </a:defRPr>
            </a:lvl2pPr>
            <a:lvl3pPr lvl="2" algn="l">
              <a:lnSpc>
                <a:spcPct val="100000"/>
              </a:lnSpc>
              <a:spcBef>
                <a:spcPts val="0"/>
              </a:spcBef>
              <a:spcAft>
                <a:spcPts val="0"/>
              </a:spcAft>
              <a:buClr>
                <a:schemeClr val="dk1"/>
              </a:buClr>
              <a:buSzPct val="100000"/>
              <a:buNone/>
              <a:defRPr sz="3000" b="1">
                <a:solidFill>
                  <a:schemeClr val="dk1"/>
                </a:solidFill>
              </a:defRPr>
            </a:lvl3pPr>
            <a:lvl4pPr lvl="3" algn="l">
              <a:lnSpc>
                <a:spcPct val="100000"/>
              </a:lnSpc>
              <a:spcBef>
                <a:spcPts val="0"/>
              </a:spcBef>
              <a:spcAft>
                <a:spcPts val="0"/>
              </a:spcAft>
              <a:buClr>
                <a:schemeClr val="dk1"/>
              </a:buClr>
              <a:buSzPct val="100000"/>
              <a:buNone/>
              <a:defRPr sz="3000" b="1">
                <a:solidFill>
                  <a:schemeClr val="dk1"/>
                </a:solidFill>
              </a:defRPr>
            </a:lvl4pPr>
            <a:lvl5pPr lvl="4" algn="l">
              <a:lnSpc>
                <a:spcPct val="100000"/>
              </a:lnSpc>
              <a:spcBef>
                <a:spcPts val="0"/>
              </a:spcBef>
              <a:spcAft>
                <a:spcPts val="0"/>
              </a:spcAft>
              <a:buClr>
                <a:schemeClr val="dk1"/>
              </a:buClr>
              <a:buSzPct val="100000"/>
              <a:buNone/>
              <a:defRPr sz="3000" b="1">
                <a:solidFill>
                  <a:schemeClr val="dk1"/>
                </a:solidFill>
              </a:defRPr>
            </a:lvl5pPr>
            <a:lvl6pPr lvl="5" algn="l">
              <a:lnSpc>
                <a:spcPct val="100000"/>
              </a:lnSpc>
              <a:spcBef>
                <a:spcPts val="0"/>
              </a:spcBef>
              <a:spcAft>
                <a:spcPts val="0"/>
              </a:spcAft>
              <a:buClr>
                <a:schemeClr val="dk1"/>
              </a:buClr>
              <a:buSzPct val="100000"/>
              <a:buNone/>
              <a:defRPr sz="3000" b="1">
                <a:solidFill>
                  <a:schemeClr val="dk1"/>
                </a:solidFill>
              </a:defRPr>
            </a:lvl6pPr>
            <a:lvl7pPr lvl="6" algn="l">
              <a:lnSpc>
                <a:spcPct val="100000"/>
              </a:lnSpc>
              <a:spcBef>
                <a:spcPts val="0"/>
              </a:spcBef>
              <a:spcAft>
                <a:spcPts val="0"/>
              </a:spcAft>
              <a:buClr>
                <a:schemeClr val="dk1"/>
              </a:buClr>
              <a:buSzPct val="100000"/>
              <a:buNone/>
              <a:defRPr sz="3000" b="1">
                <a:solidFill>
                  <a:schemeClr val="dk1"/>
                </a:solidFill>
              </a:defRPr>
            </a:lvl7pPr>
            <a:lvl8pPr lvl="7" algn="l">
              <a:lnSpc>
                <a:spcPct val="100000"/>
              </a:lnSpc>
              <a:spcBef>
                <a:spcPts val="0"/>
              </a:spcBef>
              <a:spcAft>
                <a:spcPts val="0"/>
              </a:spcAft>
              <a:buClr>
                <a:schemeClr val="dk1"/>
              </a:buClr>
              <a:buSzPct val="100000"/>
              <a:buNone/>
              <a:defRPr sz="3000" b="1">
                <a:solidFill>
                  <a:schemeClr val="dk1"/>
                </a:solidFill>
              </a:defRPr>
            </a:lvl8pPr>
            <a:lvl9pPr lvl="8" algn="l">
              <a:lnSpc>
                <a:spcPct val="100000"/>
              </a:lnSpc>
              <a:spcBef>
                <a:spcPts val="0"/>
              </a:spcBef>
              <a:spcAft>
                <a:spcPts val="0"/>
              </a:spcAft>
              <a:buClr>
                <a:schemeClr val="dk1"/>
              </a:buClr>
              <a:buSzPct val="100000"/>
              <a:buNone/>
              <a:defRPr sz="3000" b="1">
                <a:solidFill>
                  <a:schemeClr val="dk1"/>
                </a:solidFill>
              </a:defRPr>
            </a:lvl9pPr>
          </a:lstStyle>
          <a:p>
            <a:endParaRPr/>
          </a:p>
        </p:txBody>
      </p:sp>
      <p:sp>
        <p:nvSpPr>
          <p:cNvPr id="53" name="Shape 53"/>
          <p:cNvSpPr txBox="1">
            <a:spLocks noGrp="1"/>
          </p:cNvSpPr>
          <p:nvPr>
            <p:ph type="body" idx="1"/>
          </p:nvPr>
        </p:nvSpPr>
        <p:spPr>
          <a:xfrm>
            <a:off x="291938" y="2738289"/>
            <a:ext cx="3039600" cy="3170800"/>
          </a:xfrm>
          <a:prstGeom prst="rect">
            <a:avLst/>
          </a:prstGeom>
          <a:noFill/>
        </p:spPr>
        <p:txBody>
          <a:bodyPr lIns="91425" tIns="91425" rIns="91425" bIns="91425" anchor="t" anchorCtr="0"/>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a:endParaRPr/>
          </a:p>
        </p:txBody>
      </p:sp>
      <p:sp>
        <p:nvSpPr>
          <p:cNvPr id="54" name="Shape 54"/>
          <p:cNvSpPr txBox="1">
            <a:spLocks noGrp="1"/>
          </p:cNvSpPr>
          <p:nvPr>
            <p:ph type="sldNum" idx="12"/>
          </p:nvPr>
        </p:nvSpPr>
        <p:spPr>
          <a:xfrm>
            <a:off x="8472457" y="6217621"/>
            <a:ext cx="548700" cy="5248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1360347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F320-B83F-4A9F-86CE-9FC31CCB5B20}" type="datetimeFigureOut">
              <a:rPr lang="en-US" smtClean="0"/>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360C9-EFEE-4BB8-903B-443EF8B23951}" type="slidenum">
              <a:rPr lang="en-US" smtClean="0"/>
              <a:t>‹#›</a:t>
            </a:fld>
            <a:endParaRPr lang="en-US" dirty="0"/>
          </a:p>
        </p:txBody>
      </p:sp>
    </p:spTree>
    <p:extLst>
      <p:ext uri="{BB962C8B-B14F-4D97-AF65-F5344CB8AC3E}">
        <p14:creationId xmlns:p14="http://schemas.microsoft.com/office/powerpoint/2010/main" val="171136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F320-B83F-4A9F-86CE-9FC31CCB5B20}" type="datetimeFigureOut">
              <a:rPr lang="en-US" smtClean="0"/>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360C9-EFEE-4BB8-903B-443EF8B23951}" type="slidenum">
              <a:rPr lang="en-US" smtClean="0"/>
              <a:t>‹#›</a:t>
            </a:fld>
            <a:endParaRPr lang="en-US" dirty="0"/>
          </a:p>
        </p:txBody>
      </p:sp>
    </p:spTree>
    <p:extLst>
      <p:ext uri="{BB962C8B-B14F-4D97-AF65-F5344CB8AC3E}">
        <p14:creationId xmlns:p14="http://schemas.microsoft.com/office/powerpoint/2010/main" val="2899685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F320-B83F-4A9F-86CE-9FC31CCB5B20}" type="datetimeFigureOut">
              <a:rPr lang="en-US" smtClean="0"/>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360C9-EFEE-4BB8-903B-443EF8B23951}" type="slidenum">
              <a:rPr lang="en-US" smtClean="0"/>
              <a:t>‹#›</a:t>
            </a:fld>
            <a:endParaRPr lang="en-US" dirty="0"/>
          </a:p>
        </p:txBody>
      </p:sp>
    </p:spTree>
    <p:extLst>
      <p:ext uri="{BB962C8B-B14F-4D97-AF65-F5344CB8AC3E}">
        <p14:creationId xmlns:p14="http://schemas.microsoft.com/office/powerpoint/2010/main" val="2940352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F320-B83F-4A9F-86CE-9FC31CCB5B20}" type="datetimeFigureOut">
              <a:rPr lang="en-US" smtClean="0"/>
              <a:t>11/21/2016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B360C9-EFEE-4BB8-903B-443EF8B23951}" type="slidenum">
              <a:rPr lang="en-US" smtClean="0"/>
              <a:t>‹#›</a:t>
            </a:fld>
            <a:endParaRPr lang="en-US" dirty="0"/>
          </a:p>
        </p:txBody>
      </p:sp>
    </p:spTree>
    <p:extLst>
      <p:ext uri="{BB962C8B-B14F-4D97-AF65-F5344CB8AC3E}">
        <p14:creationId xmlns:p14="http://schemas.microsoft.com/office/powerpoint/2010/main" val="595335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F320-B83F-4A9F-86CE-9FC31CCB5B20}" type="datetimeFigureOut">
              <a:rPr lang="en-US" smtClean="0"/>
              <a:t>11/21/2016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B360C9-EFEE-4BB8-903B-443EF8B23951}" type="slidenum">
              <a:rPr lang="en-US" smtClean="0"/>
              <a:t>‹#›</a:t>
            </a:fld>
            <a:endParaRPr lang="en-US" dirty="0"/>
          </a:p>
        </p:txBody>
      </p:sp>
    </p:spTree>
    <p:extLst>
      <p:ext uri="{BB962C8B-B14F-4D97-AF65-F5344CB8AC3E}">
        <p14:creationId xmlns:p14="http://schemas.microsoft.com/office/powerpoint/2010/main" val="4285585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F320-B83F-4A9F-86CE-9FC31CCB5B20}" type="datetimeFigureOut">
              <a:rPr lang="en-US" smtClean="0"/>
              <a:t>11/21/2016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B360C9-EFEE-4BB8-903B-443EF8B23951}" type="slidenum">
              <a:rPr lang="en-US" smtClean="0"/>
              <a:t>‹#›</a:t>
            </a:fld>
            <a:endParaRPr lang="en-US" dirty="0"/>
          </a:p>
        </p:txBody>
      </p:sp>
    </p:spTree>
    <p:extLst>
      <p:ext uri="{BB962C8B-B14F-4D97-AF65-F5344CB8AC3E}">
        <p14:creationId xmlns:p14="http://schemas.microsoft.com/office/powerpoint/2010/main" val="287877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F320-B83F-4A9F-86CE-9FC31CCB5B20}" type="datetimeFigureOut">
              <a:rPr lang="en-US" smtClean="0"/>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360C9-EFEE-4BB8-903B-443EF8B23951}" type="slidenum">
              <a:rPr lang="en-US" smtClean="0"/>
              <a:t>‹#›</a:t>
            </a:fld>
            <a:endParaRPr lang="en-US" dirty="0"/>
          </a:p>
        </p:txBody>
      </p:sp>
    </p:spTree>
    <p:extLst>
      <p:ext uri="{BB962C8B-B14F-4D97-AF65-F5344CB8AC3E}">
        <p14:creationId xmlns:p14="http://schemas.microsoft.com/office/powerpoint/2010/main" val="162737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F320-B83F-4A9F-86CE-9FC31CCB5B20}" type="datetimeFigureOut">
              <a:rPr lang="en-US" smtClean="0"/>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360C9-EFEE-4BB8-903B-443EF8B23951}" type="slidenum">
              <a:rPr lang="en-US" smtClean="0"/>
              <a:t>‹#›</a:t>
            </a:fld>
            <a:endParaRPr lang="en-US" dirty="0"/>
          </a:p>
        </p:txBody>
      </p:sp>
    </p:spTree>
    <p:extLst>
      <p:ext uri="{BB962C8B-B14F-4D97-AF65-F5344CB8AC3E}">
        <p14:creationId xmlns:p14="http://schemas.microsoft.com/office/powerpoint/2010/main" val="2823374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9F320-B83F-4A9F-86CE-9FC31CCB5B20}" type="datetimeFigureOut">
              <a:rPr lang="en-US" smtClean="0"/>
              <a:t>11/21/2016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360C9-EFEE-4BB8-903B-443EF8B23951}" type="slidenum">
              <a:rPr lang="en-US" smtClean="0"/>
              <a:t>‹#›</a:t>
            </a:fld>
            <a:endParaRPr lang="en-US" dirty="0"/>
          </a:p>
        </p:txBody>
      </p:sp>
    </p:spTree>
    <p:extLst>
      <p:ext uri="{BB962C8B-B14F-4D97-AF65-F5344CB8AC3E}">
        <p14:creationId xmlns:p14="http://schemas.microsoft.com/office/powerpoint/2010/main" val="2688372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docs.google.com/document/d/1DxEz6-CR8rFNVLCd8cO-jhfpIHzHWO0sG1LgWtA2ZiY/edit?usp=sharing" TargetMode="Externa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7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7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7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tinyurl.com/SOMSDStrategic"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3">
            <a:clrChange>
              <a:clrFrom>
                <a:srgbClr val="2A2829"/>
              </a:clrFrom>
              <a:clrTo>
                <a:srgbClr val="2A2829">
                  <a:alpha val="0"/>
                </a:srgbClr>
              </a:clrTo>
            </a:clrChange>
            <a:lum bright="70000" contrast="-70000"/>
            <a:extLst>
              <a:ext uri="{28A0092B-C50C-407E-A947-70E740481C1C}">
                <a14:useLocalDpi xmlns:a14="http://schemas.microsoft.com/office/drawing/2010/main" val="0"/>
              </a:ext>
            </a:extLst>
          </a:blip>
          <a:stretch>
            <a:fillRect/>
          </a:stretch>
        </p:blipFill>
        <p:spPr>
          <a:xfrm>
            <a:off x="-429651" y="-462915"/>
            <a:ext cx="10073640" cy="7783830"/>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5" name="Title 1"/>
          <p:cNvSpPr txBox="1">
            <a:spLocks/>
          </p:cNvSpPr>
          <p:nvPr/>
        </p:nvSpPr>
        <p:spPr>
          <a:xfrm>
            <a:off x="685800" y="28956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t>SOMSD Strategic Plan</a:t>
            </a:r>
            <a:endParaRPr lang="en-US" sz="5400" b="1" dirty="0"/>
          </a:p>
        </p:txBody>
      </p:sp>
      <p:sp>
        <p:nvSpPr>
          <p:cNvPr id="7" name="TextBox 6"/>
          <p:cNvSpPr txBox="1"/>
          <p:nvPr/>
        </p:nvSpPr>
        <p:spPr>
          <a:xfrm>
            <a:off x="-489204" y="5024541"/>
            <a:ext cx="10098024" cy="1200329"/>
          </a:xfrm>
          <a:prstGeom prst="rect">
            <a:avLst/>
          </a:prstGeom>
          <a:noFill/>
        </p:spPr>
        <p:txBody>
          <a:bodyPr wrap="square" rtlCol="0">
            <a:spAutoFit/>
          </a:bodyPr>
          <a:lstStyle/>
          <a:p>
            <a:pPr algn="ctr"/>
            <a:r>
              <a:rPr lang="en-US" sz="3600" b="1" dirty="0" smtClean="0"/>
              <a:t>Overview for Board of Education</a:t>
            </a:r>
          </a:p>
          <a:p>
            <a:pPr algn="ctr"/>
            <a:r>
              <a:rPr lang="en-US" sz="3600" b="1" dirty="0" smtClean="0"/>
              <a:t>November 21, 2016</a:t>
            </a:r>
          </a:p>
        </p:txBody>
      </p:sp>
      <p:pic>
        <p:nvPicPr>
          <p:cNvPr id="8" name="Picture 7"/>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2096" y="228600"/>
            <a:ext cx="3249503" cy="2050774"/>
          </a:xfrm>
          <a:prstGeom prst="rect">
            <a:avLst/>
          </a:prstGeom>
        </p:spPr>
      </p:pic>
    </p:spTree>
    <p:extLst>
      <p:ext uri="{BB962C8B-B14F-4D97-AF65-F5344CB8AC3E}">
        <p14:creationId xmlns:p14="http://schemas.microsoft.com/office/powerpoint/2010/main" val="2327090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304800"/>
            <a:ext cx="7772400" cy="762000"/>
          </a:xfrm>
        </p:spPr>
        <p:txBody>
          <a:bodyPr>
            <a:normAutofit/>
          </a:bodyPr>
          <a:lstStyle/>
          <a:p>
            <a:r>
              <a:rPr lang="en-US" sz="4000" b="1" dirty="0" smtClean="0"/>
              <a:t>What are Action Plans?</a:t>
            </a:r>
            <a:endParaRPr lang="en-US" sz="4000" b="1" dirty="0"/>
          </a:p>
        </p:txBody>
      </p:sp>
      <p:sp>
        <p:nvSpPr>
          <p:cNvPr id="4" name="Rectangle 3"/>
          <p:cNvSpPr/>
          <p:nvPr/>
        </p:nvSpPr>
        <p:spPr>
          <a:xfrm>
            <a:off x="533400" y="1676400"/>
            <a:ext cx="8001000" cy="2954655"/>
          </a:xfrm>
          <a:prstGeom prst="rect">
            <a:avLst/>
          </a:prstGeom>
        </p:spPr>
        <p:txBody>
          <a:bodyPr wrap="square">
            <a:spAutoFit/>
          </a:bodyPr>
          <a:lstStyle/>
          <a:p>
            <a:pPr>
              <a:spcAft>
                <a:spcPts val="1800"/>
              </a:spcAft>
            </a:pPr>
            <a:r>
              <a:rPr lang="en-US" sz="2600" i="1" dirty="0" smtClean="0"/>
              <a:t>Action </a:t>
            </a:r>
            <a:r>
              <a:rPr lang="en-US" sz="2600" i="1" dirty="0"/>
              <a:t>Plans describe the work to be done to accomplish each of the strategies of the Strategic Direction. </a:t>
            </a:r>
            <a:endParaRPr lang="en-US" sz="2600" i="1" dirty="0" smtClean="0"/>
          </a:p>
          <a:p>
            <a:pPr>
              <a:spcAft>
                <a:spcPts val="1800"/>
              </a:spcAft>
            </a:pPr>
            <a:r>
              <a:rPr lang="en-US" sz="2600" i="1" dirty="0" smtClean="0"/>
              <a:t>The </a:t>
            </a:r>
            <a:r>
              <a:rPr lang="en-US" sz="2600" i="1" dirty="0"/>
              <a:t>complete set of Action Plans addresses each of the Strategic Direction components, taken collectively. </a:t>
            </a:r>
            <a:endParaRPr lang="en-US" sz="2600" i="1" dirty="0" smtClean="0"/>
          </a:p>
          <a:p>
            <a:pPr>
              <a:spcAft>
                <a:spcPts val="1800"/>
              </a:spcAft>
            </a:pPr>
            <a:r>
              <a:rPr lang="en-US" sz="2600" i="1" dirty="0" smtClean="0"/>
              <a:t>The </a:t>
            </a:r>
            <a:r>
              <a:rPr lang="en-US" sz="2600" i="1" dirty="0"/>
              <a:t>work described in the action plans will be accomplished over the next three to five years. </a:t>
            </a:r>
          </a:p>
        </p:txBody>
      </p:sp>
    </p:spTree>
    <p:extLst>
      <p:ext uri="{BB962C8B-B14F-4D97-AF65-F5344CB8AC3E}">
        <p14:creationId xmlns:p14="http://schemas.microsoft.com/office/powerpoint/2010/main" val="289372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762000"/>
          </a:xfrm>
        </p:spPr>
        <p:txBody>
          <a:bodyPr>
            <a:normAutofit/>
          </a:bodyPr>
          <a:lstStyle/>
          <a:p>
            <a:r>
              <a:rPr lang="en-US" sz="4000" b="1" dirty="0" smtClean="0"/>
              <a:t>What is a Deliverable?</a:t>
            </a:r>
            <a:endParaRPr lang="en-US" sz="4000" b="1" dirty="0"/>
          </a:p>
        </p:txBody>
      </p:sp>
      <p:sp>
        <p:nvSpPr>
          <p:cNvPr id="4" name="Rectangle 3"/>
          <p:cNvSpPr/>
          <p:nvPr/>
        </p:nvSpPr>
        <p:spPr>
          <a:xfrm>
            <a:off x="609600" y="1066800"/>
            <a:ext cx="8001000" cy="5663089"/>
          </a:xfrm>
          <a:prstGeom prst="rect">
            <a:avLst/>
          </a:prstGeom>
        </p:spPr>
        <p:txBody>
          <a:bodyPr wrap="square">
            <a:spAutoFit/>
          </a:bodyPr>
          <a:lstStyle/>
          <a:p>
            <a:pPr>
              <a:spcAft>
                <a:spcPts val="1200"/>
              </a:spcAft>
            </a:pPr>
            <a:r>
              <a:rPr lang="en-US" sz="2600" i="1" dirty="0" smtClean="0"/>
              <a:t>A </a:t>
            </a:r>
            <a:r>
              <a:rPr lang="en-US" sz="2600" i="1" dirty="0"/>
              <a:t>deliverable is something that must be done to accomplish a strategy.</a:t>
            </a:r>
          </a:p>
          <a:p>
            <a:pPr lvl="0">
              <a:spcAft>
                <a:spcPts val="1200"/>
              </a:spcAft>
            </a:pPr>
            <a:r>
              <a:rPr lang="en-US" sz="2600" i="1" dirty="0"/>
              <a:t>A deliverable is a product or service that must be done to accomplish a strategy.</a:t>
            </a:r>
          </a:p>
          <a:p>
            <a:pPr lvl="0">
              <a:spcAft>
                <a:spcPts val="1200"/>
              </a:spcAft>
            </a:pPr>
            <a:r>
              <a:rPr lang="en-US" sz="2600" i="1" dirty="0"/>
              <a:t>It represents one of many smaller, more focused pieces of work, that once achieved will help to accomplish each strategy.</a:t>
            </a:r>
          </a:p>
          <a:p>
            <a:pPr lvl="0">
              <a:spcAft>
                <a:spcPts val="1200"/>
              </a:spcAft>
            </a:pPr>
            <a:r>
              <a:rPr lang="en-US" sz="2600" i="1" dirty="0"/>
              <a:t>It represents smaller, more focused pieces of work that generally can be accomplished within a year and sometimes within a period shorter than a year.</a:t>
            </a:r>
          </a:p>
          <a:p>
            <a:pPr lvl="0">
              <a:spcAft>
                <a:spcPts val="1200"/>
              </a:spcAft>
            </a:pPr>
            <a:r>
              <a:rPr lang="en-US" sz="2600" i="1" dirty="0"/>
              <a:t>It is measurable or can be demonstrated or </a:t>
            </a:r>
            <a:r>
              <a:rPr lang="en-US" sz="2600" i="1" dirty="0" smtClean="0"/>
              <a:t>observed.</a:t>
            </a:r>
            <a:r>
              <a:rPr lang="en-US" sz="2600" b="1" i="1" dirty="0" smtClean="0"/>
              <a:t> </a:t>
            </a:r>
            <a:endParaRPr lang="en-US" sz="2600" i="1" dirty="0"/>
          </a:p>
          <a:p>
            <a:pPr lvl="0">
              <a:spcAft>
                <a:spcPts val="1200"/>
              </a:spcAft>
            </a:pPr>
            <a:r>
              <a:rPr lang="en-US" sz="2600" i="1" dirty="0"/>
              <a:t>A deliverable represents </a:t>
            </a:r>
            <a:r>
              <a:rPr lang="en-US" sz="2600" dirty="0"/>
              <a:t>a “to </a:t>
            </a:r>
            <a:r>
              <a:rPr lang="en-US" sz="2600" dirty="0" smtClean="0"/>
              <a:t>do.”</a:t>
            </a:r>
            <a:endParaRPr lang="en-US" sz="2600" dirty="0"/>
          </a:p>
        </p:txBody>
      </p:sp>
    </p:spTree>
    <p:extLst>
      <p:ext uri="{BB962C8B-B14F-4D97-AF65-F5344CB8AC3E}">
        <p14:creationId xmlns:p14="http://schemas.microsoft.com/office/powerpoint/2010/main" val="2837716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3992563"/>
          </a:xfrm>
        </p:spPr>
        <p:txBody>
          <a:bodyPr/>
          <a:lstStyle/>
          <a:p>
            <a:pPr marL="0" indent="0" algn="ctr">
              <a:lnSpc>
                <a:spcPct val="150000"/>
              </a:lnSpc>
              <a:spcBef>
                <a:spcPts val="0"/>
              </a:spcBef>
              <a:buNone/>
            </a:pPr>
            <a:r>
              <a:rPr lang="en-US" sz="5400" b="1" dirty="0" smtClean="0"/>
              <a:t>Deliverables Created by SOMSD</a:t>
            </a:r>
          </a:p>
          <a:p>
            <a:pPr marL="0" indent="0" algn="ctr">
              <a:lnSpc>
                <a:spcPct val="150000"/>
              </a:lnSpc>
              <a:spcBef>
                <a:spcPts val="0"/>
              </a:spcBef>
              <a:buNone/>
            </a:pPr>
            <a:r>
              <a:rPr lang="en-US" sz="5400" b="1" dirty="0" smtClean="0"/>
              <a:t>Action Planning Teams</a:t>
            </a:r>
            <a:endParaRPr lang="en-US" sz="5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0961" y="0"/>
            <a:ext cx="2293039" cy="1524000"/>
          </a:xfrm>
          <a:prstGeom prst="rect">
            <a:avLst/>
          </a:prstGeom>
        </p:spPr>
      </p:pic>
    </p:spTree>
    <p:extLst>
      <p:ext uri="{BB962C8B-B14F-4D97-AF65-F5344CB8AC3E}">
        <p14:creationId xmlns:p14="http://schemas.microsoft.com/office/powerpoint/2010/main" val="2004938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0" y="612600"/>
            <a:ext cx="8520600" cy="1216200"/>
          </a:xfrm>
          <a:prstGeom prst="rect">
            <a:avLst/>
          </a:prstGeom>
        </p:spPr>
        <p:txBody>
          <a:bodyPr lIns="91425" tIns="91425" rIns="91425" bIns="91425" anchor="b" anchorCtr="0">
            <a:noAutofit/>
          </a:bodyPr>
          <a:lstStyle/>
          <a:p>
            <a:pPr marL="2120900" lvl="0" indent="-2120900" algn="l">
              <a:spcBef>
                <a:spcPts val="0"/>
              </a:spcBef>
            </a:pPr>
            <a:r>
              <a:rPr lang="en" sz="3600" b="1" dirty="0"/>
              <a:t>Strategy </a:t>
            </a:r>
            <a:r>
              <a:rPr lang="en" sz="3600" b="1" dirty="0" smtClean="0"/>
              <a:t>1: </a:t>
            </a:r>
            <a:r>
              <a:rPr lang="en" sz="3600" b="1" dirty="0"/>
              <a:t>Curriculum, Instruction and </a:t>
            </a:r>
            <a:r>
              <a:rPr lang="en-US" sz="3600" b="1" dirty="0"/>
              <a:t/>
            </a:r>
            <a:br>
              <a:rPr lang="en-US" sz="3600" b="1" dirty="0"/>
            </a:br>
            <a:r>
              <a:rPr lang="en" sz="3600" b="1" dirty="0"/>
              <a:t>Assessment </a:t>
            </a:r>
          </a:p>
        </p:txBody>
      </p:sp>
      <p:sp>
        <p:nvSpPr>
          <p:cNvPr id="55" name="Shape 55"/>
          <p:cNvSpPr txBox="1">
            <a:spLocks noGrp="1"/>
          </p:cNvSpPr>
          <p:nvPr>
            <p:ph type="subTitle" idx="1"/>
          </p:nvPr>
        </p:nvSpPr>
        <p:spPr>
          <a:xfrm>
            <a:off x="311700" y="2133600"/>
            <a:ext cx="8520600" cy="3835232"/>
          </a:xfrm>
          <a:prstGeom prst="rect">
            <a:avLst/>
          </a:prstGeom>
        </p:spPr>
        <p:txBody>
          <a:bodyPr lIns="91425" tIns="91425" rIns="91425" bIns="91425" anchor="t" anchorCtr="0">
            <a:noAutofit/>
          </a:bodyPr>
          <a:lstStyle/>
          <a:p>
            <a:pPr lvl="0" algn="l" rtl="0">
              <a:spcBef>
                <a:spcPts val="0"/>
              </a:spcBef>
              <a:spcAft>
                <a:spcPts val="0"/>
              </a:spcAft>
              <a:buNone/>
            </a:pPr>
            <a:r>
              <a:rPr lang="en" sz="3000" i="1" dirty="0">
                <a:solidFill>
                  <a:schemeClr val="dk1"/>
                </a:solidFill>
              </a:rPr>
              <a:t>We </a:t>
            </a:r>
            <a:r>
              <a:rPr lang="en" sz="3000" i="1" dirty="0" smtClean="0">
                <a:solidFill>
                  <a:schemeClr val="dk1"/>
                </a:solidFill>
              </a:rPr>
              <a:t>will redesign curriculum, instruction and assessment to support learner-centered environments (e.g. reimagining seat time, multiple pathways, competency standards).</a:t>
            </a:r>
            <a:endParaRPr lang="en" sz="3000" dirty="0"/>
          </a:p>
        </p:txBody>
      </p:sp>
    </p:spTree>
    <p:extLst>
      <p:ext uri="{BB962C8B-B14F-4D97-AF65-F5344CB8AC3E}">
        <p14:creationId xmlns:p14="http://schemas.microsoft.com/office/powerpoint/2010/main" val="3842397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51859815"/>
              </p:ext>
            </p:extLst>
          </p:nvPr>
        </p:nvGraphicFramePr>
        <p:xfrm>
          <a:off x="190500" y="797877"/>
          <a:ext cx="8801100" cy="6014774"/>
        </p:xfrm>
        <a:graphic>
          <a:graphicData uri="http://schemas.openxmlformats.org/drawingml/2006/table">
            <a:tbl>
              <a:tblPr firstRow="1">
                <a:tableStyleId>{5C22544A-7EE6-4342-B048-85BDC9FD1C3A}</a:tableStyleId>
              </a:tblPr>
              <a:tblGrid>
                <a:gridCol w="2868216"/>
                <a:gridCol w="5932884"/>
              </a:tblGrid>
              <a:tr h="519040">
                <a:tc>
                  <a:txBody>
                    <a:bodyPr/>
                    <a:lstStyle/>
                    <a:p>
                      <a:pPr algn="l" fontAlgn="ctr"/>
                      <a:r>
                        <a:rPr lang="en-US" sz="1800" u="none" strike="noStrike" dirty="0" smtClean="0">
                          <a:effectLst/>
                        </a:rPr>
                        <a:t>Member</a:t>
                      </a:r>
                      <a:endParaRPr lang="en-US" sz="1800" b="0" i="0" u="none" strike="noStrike" dirty="0">
                        <a:solidFill>
                          <a:srgbClr val="000000"/>
                        </a:solidFill>
                        <a:effectLst/>
                        <a:latin typeface="Calibri"/>
                      </a:endParaRPr>
                    </a:p>
                  </a:txBody>
                  <a:tcPr marL="6806" marR="6806" marT="6806" marB="0" anchor="ctr"/>
                </a:tc>
                <a:tc>
                  <a:txBody>
                    <a:bodyPr/>
                    <a:lstStyle/>
                    <a:p>
                      <a:pPr algn="l" fontAlgn="ctr"/>
                      <a:r>
                        <a:rPr lang="en-US" sz="1800" u="none" strike="noStrike" dirty="0" smtClean="0">
                          <a:effectLst/>
                        </a:rPr>
                        <a:t>Affiliation</a:t>
                      </a:r>
                      <a:endParaRPr lang="en-US" sz="1800" b="0" i="0" u="none" strike="noStrike" dirty="0">
                        <a:solidFill>
                          <a:srgbClr val="000000"/>
                        </a:solidFill>
                        <a:effectLst/>
                        <a:latin typeface="Calibri"/>
                      </a:endParaRPr>
                    </a:p>
                  </a:txBody>
                  <a:tcPr marL="6806" marR="6806" marT="6806" marB="0" anchor="ctr"/>
                </a:tc>
              </a:tr>
              <a:tr h="519040">
                <a:tc>
                  <a:txBody>
                    <a:bodyPr/>
                    <a:lstStyle/>
                    <a:p>
                      <a:pPr algn="l" fontAlgn="ctr"/>
                      <a:r>
                        <a:rPr lang="en-US" sz="1800" u="none" strike="noStrike" dirty="0">
                          <a:effectLst/>
                        </a:rPr>
                        <a:t>Susan Grierson, Co-Chair</a:t>
                      </a:r>
                      <a:endParaRPr lang="en-US" sz="1800" b="0" i="0" u="none" strike="noStrike" dirty="0">
                        <a:solidFill>
                          <a:srgbClr val="000000"/>
                        </a:solidFill>
                        <a:effectLst/>
                        <a:latin typeface="Calibri"/>
                      </a:endParaRPr>
                    </a:p>
                  </a:txBody>
                  <a:tcPr marL="6806" marR="6806" marT="6806" marB="0" anchor="ctr">
                    <a:solidFill>
                      <a:schemeClr val="accent1">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Assistant Superintendent for Curriculum &amp; Instruction, SOMSD; </a:t>
                      </a:r>
                      <a:r>
                        <a:rPr lang="en-US" sz="1800" u="none" strike="noStrike" baseline="0" dirty="0" smtClean="0">
                          <a:effectLst/>
                        </a:rPr>
                        <a:t>Member of Strategic Direction Committee</a:t>
                      </a:r>
                      <a:r>
                        <a:rPr lang="en-US" sz="1800" u="none" strike="noStrike" dirty="0" smtClean="0">
                          <a:effectLst/>
                        </a:rPr>
                        <a:t> </a:t>
                      </a:r>
                      <a:endParaRPr lang="en-US" sz="1800" b="0" i="0" u="none" strike="noStrike" dirty="0" smtClean="0">
                        <a:solidFill>
                          <a:srgbClr val="000000"/>
                        </a:solidFill>
                        <a:effectLst/>
                        <a:latin typeface="+mn-lt"/>
                      </a:endParaRPr>
                    </a:p>
                  </a:txBody>
                  <a:tcPr marL="6806" marR="6806" marT="6806" marB="0" anchor="ctr">
                    <a:solidFill>
                      <a:schemeClr val="accent1">
                        <a:lumMod val="40000"/>
                        <a:lumOff val="60000"/>
                      </a:schemeClr>
                    </a:solidFill>
                  </a:tcPr>
                </a:tc>
              </a:tr>
              <a:tr h="487100">
                <a:tc>
                  <a:txBody>
                    <a:bodyPr/>
                    <a:lstStyle/>
                    <a:p>
                      <a:pPr algn="l" fontAlgn="ctr"/>
                      <a:r>
                        <a:rPr lang="en-US" sz="1800" u="none" strike="noStrike" dirty="0">
                          <a:effectLst/>
                        </a:rPr>
                        <a:t>Jennifer </a:t>
                      </a:r>
                      <a:r>
                        <a:rPr lang="en-US" sz="1800" u="none" strike="noStrike" dirty="0" err="1">
                          <a:effectLst/>
                        </a:rPr>
                        <a:t>Serravallo</a:t>
                      </a:r>
                      <a:r>
                        <a:rPr lang="en-US" sz="1800" u="none" strike="noStrike" dirty="0">
                          <a:effectLst/>
                        </a:rPr>
                        <a:t>, Co-Chair</a:t>
                      </a:r>
                      <a:endParaRPr lang="en-US" sz="1800" b="0" i="0" u="none" strike="noStrike" dirty="0">
                        <a:solidFill>
                          <a:srgbClr val="000000"/>
                        </a:solidFill>
                        <a:effectLst/>
                        <a:latin typeface="Calibri"/>
                      </a:endParaRPr>
                    </a:p>
                  </a:txBody>
                  <a:tcPr marL="6806" marR="6806" marT="6806" marB="0" anchor="ctr">
                    <a:solidFill>
                      <a:schemeClr val="accent1">
                        <a:lumMod val="40000"/>
                        <a:lumOff val="60000"/>
                      </a:schemeClr>
                    </a:solidFill>
                  </a:tcPr>
                </a:tc>
                <a:tc>
                  <a:txBody>
                    <a:bodyPr/>
                    <a:lstStyle/>
                    <a:p>
                      <a:pPr algn="l" fontAlgn="ctr"/>
                      <a:r>
                        <a:rPr lang="en-US" sz="1800" u="none" strike="noStrike" dirty="0">
                          <a:effectLst/>
                        </a:rPr>
                        <a:t>Parent; Author; Literacy Consultant</a:t>
                      </a:r>
                      <a:endParaRPr lang="en-US" sz="1800" b="0" i="0" u="none" strike="noStrike" dirty="0">
                        <a:solidFill>
                          <a:srgbClr val="000000"/>
                        </a:solidFill>
                        <a:effectLst/>
                        <a:latin typeface="Calibri"/>
                      </a:endParaRPr>
                    </a:p>
                  </a:txBody>
                  <a:tcPr marL="6806" marR="6806" marT="6806" marB="0" anchor="ctr">
                    <a:solidFill>
                      <a:schemeClr val="accent1">
                        <a:lumMod val="40000"/>
                        <a:lumOff val="60000"/>
                      </a:schemeClr>
                    </a:solidFill>
                  </a:tcPr>
                </a:tc>
              </a:tr>
              <a:tr h="487100">
                <a:tc>
                  <a:txBody>
                    <a:bodyPr/>
                    <a:lstStyle/>
                    <a:p>
                      <a:pPr algn="l" fontAlgn="ctr"/>
                      <a:r>
                        <a:rPr lang="en-US" sz="1800" u="none" strike="noStrike">
                          <a:effectLst/>
                        </a:rPr>
                        <a:t>Melissa Comerchero</a:t>
                      </a:r>
                      <a:endParaRPr lang="en-US" sz="1800" b="0" i="0" u="none" strike="noStrike">
                        <a:solidFill>
                          <a:srgbClr val="000000"/>
                        </a:solidFill>
                        <a:effectLst/>
                        <a:latin typeface="Calibri"/>
                      </a:endParaRPr>
                    </a:p>
                  </a:txBody>
                  <a:tcPr marL="6806" marR="6806" marT="6806" marB="0" anchor="ctr"/>
                </a:tc>
                <a:tc>
                  <a:txBody>
                    <a:bodyPr/>
                    <a:lstStyle/>
                    <a:p>
                      <a:pPr algn="l" fontAlgn="ctr"/>
                      <a:r>
                        <a:rPr lang="en-US" sz="1800" u="none" strike="noStrike" dirty="0">
                          <a:effectLst/>
                        </a:rPr>
                        <a:t>Parent; Math Educator</a:t>
                      </a:r>
                      <a:endParaRPr lang="en-US" sz="1800" b="0" i="0" u="none" strike="noStrike" dirty="0">
                        <a:solidFill>
                          <a:srgbClr val="000000"/>
                        </a:solidFill>
                        <a:effectLst/>
                        <a:latin typeface="Calibri"/>
                      </a:endParaRPr>
                    </a:p>
                  </a:txBody>
                  <a:tcPr marL="6806" marR="6806" marT="6806" marB="0" anchor="ctr"/>
                </a:tc>
              </a:tr>
              <a:tr h="487100">
                <a:tc>
                  <a:txBody>
                    <a:bodyPr/>
                    <a:lstStyle/>
                    <a:p>
                      <a:pPr algn="l" fontAlgn="ctr"/>
                      <a:r>
                        <a:rPr lang="en-US" sz="1800" u="none" strike="noStrike">
                          <a:effectLst/>
                        </a:rPr>
                        <a:t>Angela Forero</a:t>
                      </a:r>
                      <a:endParaRPr lang="en-US" sz="1800" b="0" i="0" u="none" strike="noStrike">
                        <a:solidFill>
                          <a:srgbClr val="000000"/>
                        </a:solidFill>
                        <a:effectLst/>
                        <a:latin typeface="Calibri"/>
                      </a:endParaRPr>
                    </a:p>
                  </a:txBody>
                  <a:tcPr marL="6806" marR="6806" marT="6806" marB="0" anchor="ctr"/>
                </a:tc>
                <a:tc>
                  <a:txBody>
                    <a:bodyPr/>
                    <a:lstStyle/>
                    <a:p>
                      <a:pPr algn="l" fontAlgn="ctr"/>
                      <a:r>
                        <a:rPr lang="en-US" sz="1800" u="none" strike="noStrike" dirty="0">
                          <a:effectLst/>
                        </a:rPr>
                        <a:t>Parent; Teacher, South Orange Middle School</a:t>
                      </a:r>
                      <a:endParaRPr lang="en-US" sz="1800" b="0" i="0" u="none" strike="noStrike" dirty="0">
                        <a:solidFill>
                          <a:srgbClr val="000000"/>
                        </a:solidFill>
                        <a:effectLst/>
                        <a:latin typeface="Calibri"/>
                      </a:endParaRPr>
                    </a:p>
                  </a:txBody>
                  <a:tcPr marL="6806" marR="6806" marT="6806" marB="0" anchor="ctr"/>
                </a:tc>
              </a:tr>
              <a:tr h="455159">
                <a:tc>
                  <a:txBody>
                    <a:bodyPr/>
                    <a:lstStyle/>
                    <a:p>
                      <a:pPr algn="l" fontAlgn="ctr"/>
                      <a:r>
                        <a:rPr lang="en-US" sz="1800" u="none" strike="noStrike" dirty="0">
                          <a:effectLst/>
                        </a:rPr>
                        <a:t>Margaret </a:t>
                      </a:r>
                      <a:r>
                        <a:rPr lang="en-US" sz="1800" u="none" strike="noStrike" dirty="0" err="1">
                          <a:effectLst/>
                        </a:rPr>
                        <a:t>Freedson</a:t>
                      </a:r>
                      <a:endParaRPr lang="en-US" sz="1800" b="0" i="0" u="none" strike="noStrike" dirty="0">
                        <a:solidFill>
                          <a:srgbClr val="000000"/>
                        </a:solidFill>
                        <a:effectLst/>
                        <a:latin typeface="Calibri"/>
                      </a:endParaRPr>
                    </a:p>
                  </a:txBody>
                  <a:tcPr marL="6806" marR="6806" marT="6806" marB="0" anchor="ctr"/>
                </a:tc>
                <a:tc>
                  <a:txBody>
                    <a:bodyPr/>
                    <a:lstStyle/>
                    <a:p>
                      <a:pPr algn="l" fontAlgn="ctr"/>
                      <a:r>
                        <a:rPr lang="en-US" sz="1800" u="none" strike="noStrike" dirty="0">
                          <a:effectLst/>
                        </a:rPr>
                        <a:t>Parent; Professor, Department of Early Childhood, Elementary and Literacy </a:t>
                      </a:r>
                      <a:r>
                        <a:rPr lang="en-US" sz="1800" u="none" strike="noStrike" dirty="0" smtClean="0">
                          <a:effectLst/>
                        </a:rPr>
                        <a:t>Education </a:t>
                      </a:r>
                      <a:r>
                        <a:rPr lang="en-US" sz="1800" u="none" strike="noStrike" dirty="0">
                          <a:effectLst/>
                        </a:rPr>
                        <a:t>at Montclair State University</a:t>
                      </a:r>
                      <a:endParaRPr lang="en-US" sz="1800" b="0" i="0" u="none" strike="noStrike" dirty="0">
                        <a:solidFill>
                          <a:srgbClr val="000000"/>
                        </a:solidFill>
                        <a:effectLst/>
                        <a:latin typeface="Calibri"/>
                      </a:endParaRPr>
                    </a:p>
                  </a:txBody>
                  <a:tcPr marL="6806" marR="6806" marT="6806" marB="0" anchor="ctr"/>
                </a:tc>
              </a:tr>
              <a:tr h="463144">
                <a:tc>
                  <a:txBody>
                    <a:bodyPr/>
                    <a:lstStyle/>
                    <a:p>
                      <a:pPr algn="l" fontAlgn="ctr"/>
                      <a:r>
                        <a:rPr lang="en-US" sz="1800" u="none" strike="noStrike">
                          <a:effectLst/>
                        </a:rPr>
                        <a:t>Andrew Lee</a:t>
                      </a:r>
                      <a:endParaRPr lang="en-US" sz="1800" b="0" i="0" u="none" strike="noStrike">
                        <a:solidFill>
                          <a:srgbClr val="000000"/>
                        </a:solidFill>
                        <a:effectLst/>
                        <a:latin typeface="Calibri"/>
                      </a:endParaRPr>
                    </a:p>
                  </a:txBody>
                  <a:tcPr marL="6806" marR="6806" marT="6806" marB="0" anchor="ctr"/>
                </a:tc>
                <a:tc>
                  <a:txBody>
                    <a:bodyPr/>
                    <a:lstStyle/>
                    <a:p>
                      <a:pPr algn="l" fontAlgn="ctr"/>
                      <a:r>
                        <a:rPr lang="en-US" sz="1800" u="none" strike="noStrike" dirty="0">
                          <a:effectLst/>
                        </a:rPr>
                        <a:t>Parent; Editor and Writer for Understood.org</a:t>
                      </a:r>
                      <a:endParaRPr lang="en-US" sz="1800" b="0" i="0" u="none" strike="noStrike" dirty="0">
                        <a:solidFill>
                          <a:srgbClr val="000000"/>
                        </a:solidFill>
                        <a:effectLst/>
                        <a:latin typeface="Calibri"/>
                      </a:endParaRPr>
                    </a:p>
                  </a:txBody>
                  <a:tcPr marL="6806" marR="6806" marT="6806" marB="0" anchor="ctr"/>
                </a:tc>
              </a:tr>
              <a:tr h="463144">
                <a:tc>
                  <a:txBody>
                    <a:bodyPr/>
                    <a:lstStyle/>
                    <a:p>
                      <a:pPr algn="l" fontAlgn="ctr"/>
                      <a:r>
                        <a:rPr lang="en-US" sz="1800" u="none" strike="noStrike">
                          <a:effectLst/>
                        </a:rPr>
                        <a:t>Rachel Potts</a:t>
                      </a:r>
                      <a:endParaRPr lang="en-US" sz="1800" b="0" i="0" u="none" strike="noStrike">
                        <a:solidFill>
                          <a:srgbClr val="000000"/>
                        </a:solidFill>
                        <a:effectLst/>
                        <a:latin typeface="Calibri"/>
                      </a:endParaRPr>
                    </a:p>
                  </a:txBody>
                  <a:tcPr marL="6806" marR="6806" marT="6806" marB="0" anchor="ctr"/>
                </a:tc>
                <a:tc>
                  <a:txBody>
                    <a:bodyPr/>
                    <a:lstStyle/>
                    <a:p>
                      <a:pPr algn="l" fontAlgn="ctr"/>
                      <a:r>
                        <a:rPr lang="en-US" sz="1800" u="none" strike="noStrike" dirty="0">
                          <a:effectLst/>
                        </a:rPr>
                        <a:t>Teacher, South Mountain Elementary School</a:t>
                      </a:r>
                      <a:endParaRPr lang="en-US" sz="1800" b="0" i="0" u="none" strike="noStrike" dirty="0">
                        <a:solidFill>
                          <a:srgbClr val="000000"/>
                        </a:solidFill>
                        <a:effectLst/>
                        <a:latin typeface="Calibri"/>
                      </a:endParaRPr>
                    </a:p>
                  </a:txBody>
                  <a:tcPr marL="6806" marR="6806" marT="6806" marB="0" anchor="ctr"/>
                </a:tc>
              </a:tr>
              <a:tr h="463144">
                <a:tc>
                  <a:txBody>
                    <a:bodyPr/>
                    <a:lstStyle/>
                    <a:p>
                      <a:pPr algn="l" fontAlgn="ctr"/>
                      <a:r>
                        <a:rPr lang="en-US" sz="1800" u="none" strike="noStrike">
                          <a:effectLst/>
                        </a:rPr>
                        <a:t>Filip Saulean</a:t>
                      </a:r>
                      <a:endParaRPr lang="en-US" sz="1800" b="0" i="0" u="none" strike="noStrike">
                        <a:solidFill>
                          <a:srgbClr val="000000"/>
                        </a:solidFill>
                        <a:effectLst/>
                        <a:latin typeface="Calibri"/>
                      </a:endParaRPr>
                    </a:p>
                  </a:txBody>
                  <a:tcPr marL="6806" marR="6806" marT="6806" marB="0" anchor="ctr"/>
                </a:tc>
                <a:tc>
                  <a:txBody>
                    <a:bodyPr/>
                    <a:lstStyle/>
                    <a:p>
                      <a:pPr algn="l" fontAlgn="ctr"/>
                      <a:r>
                        <a:rPr lang="en-US" sz="1800" u="none" strike="noStrike" dirty="0">
                          <a:effectLst/>
                        </a:rPr>
                        <a:t>CHS Student, Student Representative to the Board of </a:t>
                      </a:r>
                      <a:r>
                        <a:rPr lang="en-US" sz="1800" u="none" strike="noStrike" dirty="0" smtClean="0">
                          <a:effectLst/>
                        </a:rPr>
                        <a:t>Education, Member of Strategic Direction Committee</a:t>
                      </a:r>
                      <a:endParaRPr lang="en-US" sz="1800" b="0" i="0" u="none" strike="noStrike" dirty="0">
                        <a:solidFill>
                          <a:srgbClr val="000000"/>
                        </a:solidFill>
                        <a:effectLst/>
                        <a:latin typeface="Calibri"/>
                      </a:endParaRPr>
                    </a:p>
                  </a:txBody>
                  <a:tcPr marL="6806" marR="6806" marT="6806" marB="0" anchor="ctr"/>
                </a:tc>
              </a:tr>
              <a:tr h="439188">
                <a:tc>
                  <a:txBody>
                    <a:bodyPr/>
                    <a:lstStyle/>
                    <a:p>
                      <a:pPr algn="l" fontAlgn="ctr"/>
                      <a:r>
                        <a:rPr lang="en-US" sz="1800" u="none" strike="noStrike">
                          <a:effectLst/>
                        </a:rPr>
                        <a:t>Marisa Stoessel</a:t>
                      </a:r>
                      <a:endParaRPr lang="en-US" sz="1800" b="0" i="0" u="none" strike="noStrike">
                        <a:solidFill>
                          <a:srgbClr val="000000"/>
                        </a:solidFill>
                        <a:effectLst/>
                        <a:latin typeface="Calibri"/>
                      </a:endParaRPr>
                    </a:p>
                  </a:txBody>
                  <a:tcPr marL="6806" marR="6806" marT="6806"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Teacher, </a:t>
                      </a:r>
                      <a:r>
                        <a:rPr lang="en-US" sz="1800" u="none" strike="noStrike" dirty="0" smtClean="0">
                          <a:effectLst/>
                        </a:rPr>
                        <a:t>Jefferson; </a:t>
                      </a:r>
                      <a:r>
                        <a:rPr lang="en-US" sz="1800" u="none" strike="noStrike" baseline="0" dirty="0" smtClean="0">
                          <a:effectLst/>
                        </a:rPr>
                        <a:t>Member of Strategic Direction Committee</a:t>
                      </a:r>
                      <a:r>
                        <a:rPr lang="en-US" sz="1800" u="none" strike="noStrike" dirty="0" smtClean="0">
                          <a:effectLst/>
                        </a:rPr>
                        <a:t> </a:t>
                      </a:r>
                      <a:endParaRPr lang="en-US" sz="1800" b="0" i="0" u="none" strike="noStrike" dirty="0" smtClean="0">
                        <a:solidFill>
                          <a:srgbClr val="000000"/>
                        </a:solidFill>
                        <a:effectLst/>
                        <a:latin typeface="+mn-lt"/>
                      </a:endParaRPr>
                    </a:p>
                  </a:txBody>
                  <a:tcPr marL="6806" marR="6806" marT="6806" marB="0" anchor="ctr"/>
                </a:tc>
              </a:tr>
              <a:tr h="447174">
                <a:tc>
                  <a:txBody>
                    <a:bodyPr/>
                    <a:lstStyle/>
                    <a:p>
                      <a:pPr algn="l" fontAlgn="ctr"/>
                      <a:r>
                        <a:rPr lang="en-US" sz="1800" u="none" strike="noStrike">
                          <a:effectLst/>
                        </a:rPr>
                        <a:t>Scott Stornetta, Ph.D.</a:t>
                      </a:r>
                      <a:endParaRPr lang="en-US" sz="1800" b="0" i="0" u="none" strike="noStrike">
                        <a:solidFill>
                          <a:srgbClr val="000000"/>
                        </a:solidFill>
                        <a:effectLst/>
                        <a:latin typeface="Calibri"/>
                      </a:endParaRPr>
                    </a:p>
                  </a:txBody>
                  <a:tcPr marL="6806" marR="6806" marT="6806"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Teacher, </a:t>
                      </a:r>
                      <a:r>
                        <a:rPr lang="en-US" sz="1800" u="none" strike="noStrike" dirty="0" smtClean="0">
                          <a:effectLst/>
                        </a:rPr>
                        <a:t>CHS; </a:t>
                      </a:r>
                      <a:r>
                        <a:rPr lang="en-US" sz="1800" u="none" strike="noStrike" baseline="0" dirty="0" smtClean="0">
                          <a:effectLst/>
                        </a:rPr>
                        <a:t>Member of Strategic Direction Committee</a:t>
                      </a:r>
                      <a:r>
                        <a:rPr lang="en-US" sz="1800" u="none" strike="noStrike" dirty="0" smtClean="0">
                          <a:effectLst/>
                        </a:rPr>
                        <a:t> </a:t>
                      </a:r>
                      <a:endParaRPr lang="en-US" sz="1800" b="0" i="0" u="none" strike="noStrike" dirty="0" smtClean="0">
                        <a:solidFill>
                          <a:srgbClr val="000000"/>
                        </a:solidFill>
                        <a:effectLst/>
                        <a:latin typeface="+mn-lt"/>
                      </a:endParaRPr>
                    </a:p>
                  </a:txBody>
                  <a:tcPr marL="6806" marR="6806" marT="6806" marB="0" anchor="ctr"/>
                </a:tc>
              </a:tr>
              <a:tr h="431203">
                <a:tc>
                  <a:txBody>
                    <a:bodyPr/>
                    <a:lstStyle/>
                    <a:p>
                      <a:pPr algn="l" fontAlgn="ctr"/>
                      <a:r>
                        <a:rPr lang="en-US" sz="1800" u="none" strike="noStrike">
                          <a:effectLst/>
                        </a:rPr>
                        <a:t>Nicola Vitale</a:t>
                      </a:r>
                      <a:endParaRPr lang="en-US" sz="1800" b="0" i="0" u="none" strike="noStrike">
                        <a:solidFill>
                          <a:srgbClr val="000000"/>
                        </a:solidFill>
                        <a:effectLst/>
                        <a:latin typeface="Calibri"/>
                      </a:endParaRPr>
                    </a:p>
                  </a:txBody>
                  <a:tcPr marL="6806" marR="6806" marT="6806" marB="0" anchor="ctr"/>
                </a:tc>
                <a:tc>
                  <a:txBody>
                    <a:bodyPr/>
                    <a:lstStyle/>
                    <a:p>
                      <a:pPr algn="l" fontAlgn="ctr"/>
                      <a:r>
                        <a:rPr lang="en-US" sz="1800" u="none" strike="noStrike" dirty="0">
                          <a:effectLst/>
                        </a:rPr>
                        <a:t>Parent; Instructional Specialist Supporting STEM Education in NYC Schools</a:t>
                      </a:r>
                      <a:endParaRPr lang="en-US" sz="1800" b="0" i="0" u="none" strike="noStrike" dirty="0">
                        <a:solidFill>
                          <a:srgbClr val="000000"/>
                        </a:solidFill>
                        <a:effectLst/>
                        <a:latin typeface="Calibri"/>
                      </a:endParaRPr>
                    </a:p>
                  </a:txBody>
                  <a:tcPr marL="6806" marR="6806" marT="6806" marB="0" anchor="ctr"/>
                </a:tc>
              </a:tr>
            </a:tbl>
          </a:graphicData>
        </a:graphic>
      </p:graphicFrame>
      <p:sp>
        <p:nvSpPr>
          <p:cNvPr id="3" name="TextBox 2"/>
          <p:cNvSpPr txBox="1"/>
          <p:nvPr/>
        </p:nvSpPr>
        <p:spPr>
          <a:xfrm>
            <a:off x="685800" y="152400"/>
            <a:ext cx="7543800" cy="523220"/>
          </a:xfrm>
          <a:prstGeom prst="rect">
            <a:avLst/>
          </a:prstGeom>
          <a:noFill/>
        </p:spPr>
        <p:txBody>
          <a:bodyPr wrap="square" rtlCol="0">
            <a:spAutoFit/>
          </a:bodyPr>
          <a:lstStyle/>
          <a:p>
            <a:pPr algn="ctr">
              <a:tabLst>
                <a:tab pos="857250" algn="l"/>
              </a:tabLst>
            </a:pPr>
            <a:r>
              <a:rPr lang="en-US" sz="2800" b="1" dirty="0" smtClean="0"/>
              <a:t>Strategy 1 Action Planning Team Members</a:t>
            </a:r>
            <a:endParaRPr lang="en-US" sz="2800" b="1" dirty="0"/>
          </a:p>
        </p:txBody>
      </p:sp>
    </p:spTree>
    <p:extLst>
      <p:ext uri="{BB962C8B-B14F-4D97-AF65-F5344CB8AC3E}">
        <p14:creationId xmlns:p14="http://schemas.microsoft.com/office/powerpoint/2010/main" val="556039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2"/>
          <p:cNvSpPr txBox="1">
            <a:spLocks/>
          </p:cNvSpPr>
          <p:nvPr/>
        </p:nvSpPr>
        <p:spPr>
          <a:xfrm>
            <a:off x="561392" y="2108200"/>
            <a:ext cx="8354008" cy="396240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628650" lvl="0" indent="-579438">
              <a:lnSpc>
                <a:spcPct val="80000"/>
              </a:lnSpc>
              <a:buClr>
                <a:srgbClr val="B9AAE2"/>
              </a:buClr>
              <a:buSzPct val="100000"/>
            </a:pPr>
            <a:r>
              <a:rPr lang="en-US" sz="2600" b="1" dirty="0">
                <a:solidFill>
                  <a:schemeClr val="tx1"/>
                </a:solidFill>
                <a:latin typeface="+mn-lt"/>
                <a:ea typeface="Galdeano"/>
                <a:cs typeface="Galdeano"/>
                <a:sym typeface="Galdeano"/>
              </a:rPr>
              <a:t>1</a:t>
            </a:r>
            <a:r>
              <a:rPr lang="en-US" sz="2600" b="1" dirty="0" smtClean="0">
                <a:solidFill>
                  <a:schemeClr val="tx1"/>
                </a:solidFill>
                <a:latin typeface="+mn-lt"/>
                <a:ea typeface="Galdeano"/>
                <a:cs typeface="Galdeano"/>
                <a:sym typeface="Galdeano"/>
              </a:rPr>
              <a:t>.1: </a:t>
            </a:r>
            <a:r>
              <a:rPr lang="en" sz="2600" i="1" dirty="0" smtClean="0">
                <a:latin typeface="+mn-lt"/>
              </a:rPr>
              <a:t>Involv</a:t>
            </a:r>
            <a:r>
              <a:rPr lang="en-US" sz="2600" i="1" dirty="0" smtClean="0">
                <a:latin typeface="+mn-lt"/>
              </a:rPr>
              <a:t>e</a:t>
            </a:r>
            <a:r>
              <a:rPr lang="en" sz="2600" i="1" dirty="0" smtClean="0">
                <a:latin typeface="+mn-lt"/>
              </a:rPr>
              <a:t> students in the assessment process</a:t>
            </a:r>
            <a:endParaRPr lang="en" sz="2600" b="1" dirty="0">
              <a:latin typeface="+mn-lt"/>
            </a:endParaRPr>
          </a:p>
          <a:p>
            <a:pPr marL="628650" indent="-579438">
              <a:lnSpc>
                <a:spcPct val="80000"/>
              </a:lnSpc>
              <a:spcBef>
                <a:spcPts val="2400"/>
              </a:spcBef>
              <a:buClr>
                <a:srgbClr val="B9AAE2"/>
              </a:buClr>
              <a:buSzPct val="100000"/>
            </a:pPr>
            <a:r>
              <a:rPr lang="en-US" sz="2600" b="1" dirty="0" smtClean="0">
                <a:solidFill>
                  <a:schemeClr val="tx1"/>
                </a:solidFill>
                <a:latin typeface="+mn-lt"/>
                <a:ea typeface="Galdeano"/>
                <a:cs typeface="Galdeano"/>
                <a:sym typeface="Galdeano"/>
              </a:rPr>
              <a:t>1.2:</a:t>
            </a:r>
            <a:r>
              <a:rPr lang="en-US" sz="2600" dirty="0" smtClean="0">
                <a:solidFill>
                  <a:schemeClr val="dk2"/>
                </a:solidFill>
                <a:latin typeface="+mn-lt"/>
                <a:ea typeface="Galdeano"/>
                <a:cs typeface="Galdeano"/>
                <a:sym typeface="Galdeano"/>
              </a:rPr>
              <a:t> </a:t>
            </a:r>
            <a:r>
              <a:rPr lang="en" sz="2600" i="1" dirty="0" smtClean="0">
                <a:latin typeface="+mn-lt"/>
              </a:rPr>
              <a:t>Integrat</a:t>
            </a:r>
            <a:r>
              <a:rPr lang="en-US" sz="2600" i="1" dirty="0" smtClean="0">
                <a:latin typeface="+mn-lt"/>
              </a:rPr>
              <a:t>e</a:t>
            </a:r>
            <a:r>
              <a:rPr lang="en" sz="2600" i="1" dirty="0" smtClean="0">
                <a:latin typeface="+mn-lt"/>
              </a:rPr>
              <a:t> elementary curriculum across science/social studies</a:t>
            </a:r>
            <a:endParaRPr lang="en" sz="2600" i="1" dirty="0" smtClean="0">
              <a:solidFill>
                <a:schemeClr val="dk1"/>
              </a:solidFill>
              <a:latin typeface="+mn-lt"/>
              <a:ea typeface="Calibri"/>
              <a:cs typeface="Calibri"/>
              <a:sym typeface="Calibri"/>
            </a:endParaRPr>
          </a:p>
          <a:p>
            <a:pPr marL="628650" indent="-579438">
              <a:lnSpc>
                <a:spcPct val="80000"/>
              </a:lnSpc>
              <a:spcBef>
                <a:spcPts val="2400"/>
              </a:spcBef>
              <a:buClr>
                <a:srgbClr val="B9AAE2"/>
              </a:buClr>
              <a:buSzPct val="100000"/>
            </a:pPr>
            <a:r>
              <a:rPr lang="en-US" sz="2600" b="1" dirty="0">
                <a:solidFill>
                  <a:schemeClr val="tx1"/>
                </a:solidFill>
                <a:latin typeface="+mn-lt"/>
              </a:rPr>
              <a:t>1</a:t>
            </a:r>
            <a:r>
              <a:rPr lang="en-US" sz="2600" b="1" dirty="0" smtClean="0">
                <a:solidFill>
                  <a:schemeClr val="tx1"/>
                </a:solidFill>
                <a:latin typeface="+mn-lt"/>
              </a:rPr>
              <a:t>.3: </a:t>
            </a:r>
            <a:r>
              <a:rPr lang="en" sz="2600" i="1" dirty="0" smtClean="0">
                <a:latin typeface="+mn-lt"/>
              </a:rPr>
              <a:t>Create inquiry-based middle school math classrooms</a:t>
            </a:r>
            <a:endParaRPr lang="en-US" sz="2600" dirty="0" smtClean="0">
              <a:solidFill>
                <a:schemeClr val="dk2"/>
              </a:solidFill>
              <a:latin typeface="+mn-lt"/>
            </a:endParaRPr>
          </a:p>
          <a:p>
            <a:pPr marL="628650" indent="-579438">
              <a:lnSpc>
                <a:spcPct val="80000"/>
              </a:lnSpc>
              <a:spcBef>
                <a:spcPts val="2400"/>
              </a:spcBef>
              <a:buClr>
                <a:srgbClr val="B9AAE2"/>
              </a:buClr>
              <a:buSzPct val="100000"/>
            </a:pPr>
            <a:r>
              <a:rPr lang="en-US" sz="2600" b="1" dirty="0">
                <a:solidFill>
                  <a:schemeClr val="tx1"/>
                </a:solidFill>
                <a:latin typeface="+mn-lt"/>
                <a:ea typeface="Galdeano"/>
                <a:cs typeface="Galdeano"/>
                <a:sym typeface="Galdeano"/>
              </a:rPr>
              <a:t>1</a:t>
            </a:r>
            <a:r>
              <a:rPr lang="en-US" sz="2600" b="1" dirty="0" smtClean="0">
                <a:solidFill>
                  <a:schemeClr val="tx1"/>
                </a:solidFill>
                <a:latin typeface="+mn-lt"/>
                <a:ea typeface="Galdeano"/>
                <a:cs typeface="Galdeano"/>
                <a:sym typeface="Galdeano"/>
              </a:rPr>
              <a:t>.4: </a:t>
            </a:r>
            <a:r>
              <a:rPr lang="en-US" sz="2600" i="1" dirty="0">
                <a:solidFill>
                  <a:schemeClr val="tx1"/>
                </a:solidFill>
                <a:latin typeface="+mn-lt"/>
                <a:ea typeface="Galdeano"/>
                <a:cs typeface="Galdeano"/>
                <a:sym typeface="Galdeano"/>
              </a:rPr>
              <a:t>Pilot</a:t>
            </a:r>
            <a:r>
              <a:rPr lang="en-US" sz="2600" b="1" dirty="0">
                <a:solidFill>
                  <a:schemeClr val="tx1"/>
                </a:solidFill>
                <a:latin typeface="+mn-lt"/>
                <a:ea typeface="Galdeano"/>
                <a:cs typeface="Galdeano"/>
                <a:sym typeface="Galdeano"/>
              </a:rPr>
              <a:t> </a:t>
            </a:r>
            <a:r>
              <a:rPr lang="en" sz="2600" i="1" dirty="0">
                <a:solidFill>
                  <a:schemeClr val="dk1"/>
                </a:solidFill>
                <a:latin typeface="+mn-lt"/>
                <a:ea typeface="Galdeano"/>
                <a:cs typeface="Calibri"/>
                <a:sym typeface="Calibri"/>
              </a:rPr>
              <a:t>mastery-based learning in a coding-infused m</a:t>
            </a:r>
            <a:r>
              <a:rPr lang="en" sz="2600" i="1" dirty="0" smtClean="0">
                <a:solidFill>
                  <a:schemeClr val="dk1"/>
                </a:solidFill>
                <a:latin typeface="+mn-lt"/>
                <a:ea typeface="Galdeano"/>
                <a:cs typeface="Calibri"/>
                <a:sym typeface="Calibri"/>
              </a:rPr>
              <a:t>ath curriculum</a:t>
            </a:r>
          </a:p>
          <a:p>
            <a:pPr marL="628650" indent="-579438">
              <a:lnSpc>
                <a:spcPct val="80000"/>
              </a:lnSpc>
              <a:spcBef>
                <a:spcPts val="2400"/>
              </a:spcBef>
              <a:buClr>
                <a:srgbClr val="B9AAE2"/>
              </a:buClr>
              <a:buSzPct val="100000"/>
            </a:pPr>
            <a:r>
              <a:rPr lang="en" sz="2600" b="1" dirty="0" smtClean="0">
                <a:latin typeface="+mn-lt"/>
              </a:rPr>
              <a:t>1.5: </a:t>
            </a:r>
            <a:r>
              <a:rPr lang="en" sz="2600" i="1" dirty="0">
                <a:latin typeface="+mn-lt"/>
              </a:rPr>
              <a:t>Establish </a:t>
            </a:r>
            <a:r>
              <a:rPr lang="en" sz="2600" i="1" dirty="0" smtClean="0">
                <a:latin typeface="+mn-lt"/>
              </a:rPr>
              <a:t>consistency in secondary writing instruction</a:t>
            </a:r>
            <a:endParaRPr lang="en" sz="2600" b="1" dirty="0" smtClean="0">
              <a:latin typeface="+mn-lt"/>
            </a:endParaRPr>
          </a:p>
        </p:txBody>
      </p:sp>
      <p:sp>
        <p:nvSpPr>
          <p:cNvPr id="4" name="Shape 73"/>
          <p:cNvSpPr txBox="1">
            <a:spLocks noGrp="1"/>
          </p:cNvSpPr>
          <p:nvPr>
            <p:ph type="title"/>
          </p:nvPr>
        </p:nvSpPr>
        <p:spPr>
          <a:xfrm>
            <a:off x="349800" y="279400"/>
            <a:ext cx="8520600" cy="1168400"/>
          </a:xfrm>
          <a:prstGeom prst="rect">
            <a:avLst/>
          </a:prstGeom>
        </p:spPr>
        <p:txBody>
          <a:bodyPr lIns="91425" tIns="91425" rIns="91425" bIns="91425" anchor="t" anchorCtr="0">
            <a:noAutofit/>
          </a:bodyPr>
          <a:lstStyle/>
          <a:p>
            <a:pPr lvl="0">
              <a:spcBef>
                <a:spcPts val="0"/>
              </a:spcBef>
              <a:buNone/>
            </a:pPr>
            <a:r>
              <a:rPr lang="en" sz="2800" b="1" dirty="0" smtClean="0"/>
              <a:t>Curriculum, Instruction and </a:t>
            </a:r>
            <a:r>
              <a:rPr lang="en-US" sz="2800" b="1" dirty="0" smtClean="0"/>
              <a:t/>
            </a:r>
            <a:br>
              <a:rPr lang="en-US" sz="2800" b="1" dirty="0" smtClean="0"/>
            </a:br>
            <a:r>
              <a:rPr lang="en" sz="2800" b="1" dirty="0" smtClean="0"/>
              <a:t>Assessment Deliverables</a:t>
            </a:r>
            <a:r>
              <a:rPr lang="en" sz="2400" dirty="0" smtClean="0"/>
              <a:t/>
            </a:r>
            <a:br>
              <a:rPr lang="en" sz="2400" dirty="0" smtClean="0"/>
            </a:br>
            <a:endParaRPr lang="en" sz="2400" dirty="0"/>
          </a:p>
        </p:txBody>
      </p:sp>
    </p:spTree>
    <p:extLst>
      <p:ext uri="{BB962C8B-B14F-4D97-AF65-F5344CB8AC3E}">
        <p14:creationId xmlns:p14="http://schemas.microsoft.com/office/powerpoint/2010/main" val="159259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841376"/>
            <a:ext cx="8382000" cy="1470025"/>
          </a:xfrm>
        </p:spPr>
        <p:txBody>
          <a:bodyPr/>
          <a:lstStyle/>
          <a:p>
            <a:pPr marL="809625" indent="-809625" algn="l"/>
            <a:r>
              <a:rPr lang="en-US" sz="3600" dirty="0" smtClean="0"/>
              <a:t>1.1  Involve Students in the Assessment Process</a:t>
            </a:r>
            <a:endParaRPr lang="en-US" sz="3600" dirty="0"/>
          </a:p>
        </p:txBody>
      </p:sp>
      <p:sp>
        <p:nvSpPr>
          <p:cNvPr id="5" name="Rectangle 4"/>
          <p:cNvSpPr/>
          <p:nvPr/>
        </p:nvSpPr>
        <p:spPr>
          <a:xfrm>
            <a:off x="304801" y="2551838"/>
            <a:ext cx="7986903" cy="1815882"/>
          </a:xfrm>
          <a:prstGeom prst="rect">
            <a:avLst/>
          </a:prstGeom>
        </p:spPr>
        <p:txBody>
          <a:bodyPr wrap="square">
            <a:spAutoFit/>
          </a:bodyPr>
          <a:lstStyle/>
          <a:p>
            <a:r>
              <a:rPr lang="en-US" sz="2800" dirty="0" smtClean="0"/>
              <a:t>Establish </a:t>
            </a:r>
            <a:r>
              <a:rPr lang="en-US" sz="2800" dirty="0"/>
              <a:t>and implement formative </a:t>
            </a:r>
            <a:r>
              <a:rPr lang="en-US" sz="2800" dirty="0" smtClean="0"/>
              <a:t>assessment </a:t>
            </a:r>
            <a:r>
              <a:rPr lang="en-US" sz="2800" dirty="0"/>
              <a:t>methods that involve students in the assessment process including: goal-setting conferences, portfolio-based assessments, and student-led conferences.</a:t>
            </a:r>
            <a:r>
              <a:rPr lang="en-US" sz="2800" dirty="0" smtClean="0">
                <a:effectLst/>
              </a:rPr>
              <a:t> </a:t>
            </a:r>
            <a:endParaRPr lang="en-US" sz="2800" dirty="0"/>
          </a:p>
        </p:txBody>
      </p:sp>
    </p:spTree>
    <p:extLst>
      <p:ext uri="{BB962C8B-B14F-4D97-AF65-F5344CB8AC3E}">
        <p14:creationId xmlns:p14="http://schemas.microsoft.com/office/powerpoint/2010/main" val="4086437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4033"/>
            <a:ext cx="8520600" cy="763600"/>
          </a:xfrm>
          <a:prstGeom prst="rect">
            <a:avLst/>
          </a:prstGeom>
        </p:spPr>
        <p:txBody>
          <a:bodyPr lIns="91425" tIns="91425" rIns="91425" bIns="91425" anchor="t" anchorCtr="0">
            <a:noAutofit/>
          </a:bodyPr>
          <a:lstStyle/>
          <a:p>
            <a:pPr marL="685800" lvl="0" indent="-685800" algn="l">
              <a:spcBef>
                <a:spcPts val="0"/>
              </a:spcBef>
              <a:buNone/>
            </a:pPr>
            <a:r>
              <a:rPr lang="en" sz="3600" dirty="0" smtClean="0"/>
              <a:t>1.2 Integrate elementary </a:t>
            </a:r>
            <a:r>
              <a:rPr lang="en-US" sz="3600" dirty="0" smtClean="0"/>
              <a:t>curriculum across </a:t>
            </a:r>
            <a:r>
              <a:rPr lang="en" sz="3600" dirty="0" smtClean="0"/>
              <a:t>science/social studie</a:t>
            </a:r>
            <a:r>
              <a:rPr lang="en-US" sz="3600" dirty="0" smtClean="0"/>
              <a:t>s</a:t>
            </a:r>
            <a:endParaRPr lang="en" sz="3600" dirty="0"/>
          </a:p>
        </p:txBody>
      </p:sp>
      <p:sp>
        <p:nvSpPr>
          <p:cNvPr id="67" name="Shape 67"/>
          <p:cNvSpPr txBox="1">
            <a:spLocks noGrp="1"/>
          </p:cNvSpPr>
          <p:nvPr>
            <p:ph type="body" idx="1"/>
          </p:nvPr>
        </p:nvSpPr>
        <p:spPr>
          <a:xfrm>
            <a:off x="225550" y="2311400"/>
            <a:ext cx="3584450" cy="4374133"/>
          </a:xfrm>
          <a:prstGeom prst="rect">
            <a:avLst/>
          </a:prstGeom>
        </p:spPr>
        <p:txBody>
          <a:bodyPr lIns="91425" tIns="91425" rIns="91425" bIns="91425" anchor="t" anchorCtr="0">
            <a:noAutofit/>
          </a:bodyPr>
          <a:lstStyle/>
          <a:p>
            <a:pPr marL="0" indent="0">
              <a:buNone/>
            </a:pPr>
            <a:r>
              <a:rPr lang="en-US" sz="2400" dirty="0">
                <a:solidFill>
                  <a:schemeClr val="tx1"/>
                </a:solidFill>
              </a:rPr>
              <a:t>Develop one integrated content unit per grade level, organized around national subject area standards, to be piloted in each of grades </a:t>
            </a:r>
            <a:r>
              <a:rPr lang="en-US" sz="2400" dirty="0" smtClean="0">
                <a:solidFill>
                  <a:schemeClr val="tx1"/>
                </a:solidFill>
              </a:rPr>
              <a:t>K-5.</a:t>
            </a:r>
            <a:r>
              <a:rPr lang="en-US" sz="3200" dirty="0"/>
              <a:t/>
            </a:r>
            <a:br>
              <a:rPr lang="en-US" sz="3200" dirty="0"/>
            </a:br>
            <a:r>
              <a:rPr lang="en" sz="3000" dirty="0"/>
              <a:t/>
            </a:r>
            <a:br>
              <a:rPr lang="en" sz="3000" dirty="0"/>
            </a:br>
            <a:endParaRPr lang="en" sz="3000" dirty="0"/>
          </a:p>
        </p:txBody>
      </p:sp>
      <p:pic>
        <p:nvPicPr>
          <p:cNvPr id="1026" name="Picture 2" descr="C:\Users\sgrierso\Desktop\students in science c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209800"/>
            <a:ext cx="5105400" cy="3829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261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8001000" cy="1470025"/>
          </a:xfrm>
        </p:spPr>
        <p:txBody>
          <a:bodyPr/>
          <a:lstStyle/>
          <a:p>
            <a:pPr marL="809625" indent="-809625" algn="l"/>
            <a:r>
              <a:rPr lang="en-US" sz="3600" dirty="0" smtClean="0"/>
              <a:t>1.3  Create Inquiry-Based Middle School Math Classes</a:t>
            </a:r>
            <a:endParaRPr lang="en-US" sz="3600" dirty="0"/>
          </a:p>
        </p:txBody>
      </p:sp>
      <p:sp>
        <p:nvSpPr>
          <p:cNvPr id="3" name="Subtitle 2"/>
          <p:cNvSpPr>
            <a:spLocks noGrp="1"/>
          </p:cNvSpPr>
          <p:nvPr>
            <p:ph type="subTitle" idx="1"/>
          </p:nvPr>
        </p:nvSpPr>
        <p:spPr>
          <a:xfrm>
            <a:off x="609600" y="2616200"/>
            <a:ext cx="7315200" cy="1752600"/>
          </a:xfrm>
        </p:spPr>
        <p:txBody>
          <a:bodyPr>
            <a:noAutofit/>
          </a:bodyPr>
          <a:lstStyle/>
          <a:p>
            <a:pPr algn="l"/>
            <a:r>
              <a:rPr lang="en-US" sz="2800" dirty="0" smtClean="0">
                <a:solidFill>
                  <a:schemeClr val="tx1"/>
                </a:solidFill>
              </a:rPr>
              <a:t>Implement lab </a:t>
            </a:r>
            <a:r>
              <a:rPr lang="en-US" sz="2800" dirty="0">
                <a:solidFill>
                  <a:schemeClr val="tx1"/>
                </a:solidFill>
              </a:rPr>
              <a:t>c</a:t>
            </a:r>
            <a:r>
              <a:rPr lang="en-US" sz="2800" dirty="0" smtClean="0">
                <a:solidFill>
                  <a:schemeClr val="tx1"/>
                </a:solidFill>
              </a:rPr>
              <a:t>lassrooms in the middle school to identify, </a:t>
            </a:r>
            <a:r>
              <a:rPr lang="en-US" dirty="0" smtClean="0">
                <a:solidFill>
                  <a:schemeClr val="tx1"/>
                </a:solidFill>
              </a:rPr>
              <a:t>model</a:t>
            </a:r>
            <a:r>
              <a:rPr lang="en-US" sz="2800" dirty="0" smtClean="0">
                <a:solidFill>
                  <a:schemeClr val="tx1"/>
                </a:solidFill>
              </a:rPr>
              <a:t>, and develop instructional practices, and materials that create </a:t>
            </a:r>
            <a:r>
              <a:rPr lang="en-US" sz="2800" dirty="0">
                <a:solidFill>
                  <a:schemeClr val="accent1"/>
                </a:solidFill>
              </a:rPr>
              <a:t>l</a:t>
            </a:r>
            <a:r>
              <a:rPr lang="en-US" sz="2800" dirty="0" smtClean="0">
                <a:solidFill>
                  <a:schemeClr val="accent1"/>
                </a:solidFill>
              </a:rPr>
              <a:t>earner-centered </a:t>
            </a:r>
            <a:r>
              <a:rPr lang="en-US" sz="2800" dirty="0" smtClean="0">
                <a:solidFill>
                  <a:schemeClr val="tx1"/>
                </a:solidFill>
              </a:rPr>
              <a:t>environments with a focus on </a:t>
            </a:r>
            <a:r>
              <a:rPr lang="en-US" sz="2800" dirty="0" smtClean="0">
                <a:solidFill>
                  <a:schemeClr val="accent2"/>
                </a:solidFill>
              </a:rPr>
              <a:t>inquiry-based </a:t>
            </a:r>
            <a:r>
              <a:rPr lang="en-US" sz="2800" dirty="0" smtClean="0">
                <a:solidFill>
                  <a:schemeClr val="tx1"/>
                </a:solidFill>
              </a:rPr>
              <a:t>instruction and </a:t>
            </a:r>
            <a:r>
              <a:rPr lang="en-US" dirty="0" smtClean="0">
                <a:solidFill>
                  <a:schemeClr val="accent3">
                    <a:lumMod val="75000"/>
                  </a:schemeClr>
                </a:solidFill>
              </a:rPr>
              <a:t>cooperative learning</a:t>
            </a:r>
            <a:r>
              <a:rPr lang="en-US" dirty="0" smtClean="0">
                <a:solidFill>
                  <a:schemeClr val="tx1"/>
                </a:solidFill>
              </a:rPr>
              <a:t>.</a:t>
            </a:r>
            <a:endParaRPr lang="en-US" sz="2800" dirty="0" smtClean="0">
              <a:solidFill>
                <a:schemeClr val="tx1"/>
              </a:solidFill>
            </a:endParaRPr>
          </a:p>
        </p:txBody>
      </p:sp>
    </p:spTree>
    <p:extLst>
      <p:ext uri="{BB962C8B-B14F-4D97-AF65-F5344CB8AC3E}">
        <p14:creationId xmlns:p14="http://schemas.microsoft.com/office/powerpoint/2010/main" val="1718683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33400"/>
            <a:ext cx="8229600" cy="1470025"/>
          </a:xfrm>
        </p:spPr>
        <p:txBody>
          <a:bodyPr>
            <a:normAutofit fontScale="90000"/>
          </a:bodyPr>
          <a:lstStyle/>
          <a:p>
            <a:pPr algn="l"/>
            <a:r>
              <a:rPr lang="en-US" sz="4000" dirty="0" smtClean="0"/>
              <a:t/>
            </a:r>
            <a:br>
              <a:rPr lang="en-US" sz="4000" dirty="0" smtClean="0"/>
            </a:br>
            <a:r>
              <a:rPr lang="en-US" sz="3600" dirty="0" smtClean="0">
                <a:latin typeface="+mj-lt"/>
              </a:rPr>
              <a:t>1.4   </a:t>
            </a:r>
            <a:r>
              <a:rPr lang="en-US" sz="3600" dirty="0" smtClean="0">
                <a:solidFill>
                  <a:schemeClr val="tx1"/>
                </a:solidFill>
                <a:latin typeface="+mj-lt"/>
                <a:ea typeface="Galdeano"/>
                <a:cs typeface="Galdeano"/>
                <a:sym typeface="Galdeano"/>
              </a:rPr>
              <a:t>Pilot</a:t>
            </a:r>
            <a:r>
              <a:rPr lang="en-US" sz="3600" b="1" dirty="0" smtClean="0">
                <a:solidFill>
                  <a:schemeClr val="tx1"/>
                </a:solidFill>
                <a:latin typeface="+mj-lt"/>
                <a:ea typeface="Galdeano"/>
                <a:cs typeface="Galdeano"/>
                <a:sym typeface="Galdeano"/>
              </a:rPr>
              <a:t> </a:t>
            </a:r>
            <a:r>
              <a:rPr lang="en" sz="3600" dirty="0">
                <a:latin typeface="+mj-lt"/>
                <a:ea typeface="Galdeano"/>
                <a:cs typeface="Calibri"/>
                <a:sym typeface="Calibri"/>
              </a:rPr>
              <a:t>mastery-based learning in a coding-infused Math curriculum</a:t>
            </a:r>
            <a:br>
              <a:rPr lang="en" sz="3600" dirty="0">
                <a:latin typeface="+mj-lt"/>
                <a:ea typeface="Galdeano"/>
                <a:cs typeface="Calibri"/>
                <a:sym typeface="Calibri"/>
              </a:rPr>
            </a:br>
            <a:endParaRPr lang="en-US" sz="3600" dirty="0">
              <a:latin typeface="+mj-lt"/>
            </a:endParaRPr>
          </a:p>
        </p:txBody>
      </p:sp>
      <p:sp>
        <p:nvSpPr>
          <p:cNvPr id="3" name="Subtitle 2"/>
          <p:cNvSpPr>
            <a:spLocks noGrp="1"/>
          </p:cNvSpPr>
          <p:nvPr>
            <p:ph type="subTitle" idx="1"/>
          </p:nvPr>
        </p:nvSpPr>
        <p:spPr>
          <a:xfrm>
            <a:off x="609600" y="2997200"/>
            <a:ext cx="7315200" cy="2184400"/>
          </a:xfrm>
        </p:spPr>
        <p:txBody>
          <a:bodyPr>
            <a:noAutofit/>
          </a:bodyPr>
          <a:lstStyle/>
          <a:p>
            <a:pPr algn="l">
              <a:spcAft>
                <a:spcPts val="1800"/>
              </a:spcAft>
            </a:pPr>
            <a:r>
              <a:rPr lang="en" dirty="0">
                <a:solidFill>
                  <a:schemeClr val="tx1"/>
                </a:solidFill>
              </a:rPr>
              <a:t>I</a:t>
            </a:r>
            <a:r>
              <a:rPr lang="en" dirty="0" smtClean="0">
                <a:solidFill>
                  <a:schemeClr val="tx1"/>
                </a:solidFill>
              </a:rPr>
              <a:t>mplement math courses to support learner-centered (mastery-based) learning of relevant curriculum.</a:t>
            </a:r>
            <a:endParaRPr lang="en" dirty="0">
              <a:solidFill>
                <a:schemeClr val="tx1"/>
              </a:solidFill>
            </a:endParaRPr>
          </a:p>
          <a:p>
            <a:pPr lvl="0">
              <a:spcAft>
                <a:spcPts val="1800"/>
              </a:spcAft>
            </a:pPr>
            <a:endParaRPr lang="en" dirty="0"/>
          </a:p>
        </p:txBody>
      </p:sp>
    </p:spTree>
    <p:extLst>
      <p:ext uri="{BB962C8B-B14F-4D97-AF65-F5344CB8AC3E}">
        <p14:creationId xmlns:p14="http://schemas.microsoft.com/office/powerpoint/2010/main" val="3021079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p:nvPr/>
        </p:nvSpPr>
        <p:spPr>
          <a:xfrm>
            <a:off x="542154" y="1685824"/>
            <a:ext cx="1375062" cy="1567440"/>
          </a:xfrm>
          <a:prstGeom prst="leftCircularArrow">
            <a:avLst>
              <a:gd name="adj1" fmla="val 4597"/>
              <a:gd name="adj2" fmla="val 585816"/>
              <a:gd name="adj3" fmla="val 2361327"/>
              <a:gd name="adj4" fmla="val 9024489"/>
              <a:gd name="adj5" fmla="val 5364"/>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grpSp>
        <p:nvGrpSpPr>
          <p:cNvPr id="5" name="Group 4"/>
          <p:cNvGrpSpPr/>
          <p:nvPr/>
        </p:nvGrpSpPr>
        <p:grpSpPr>
          <a:xfrm>
            <a:off x="88231" y="1990873"/>
            <a:ext cx="1304493" cy="978814"/>
            <a:chOff x="248346" y="1500742"/>
            <a:chExt cx="925191" cy="398746"/>
          </a:xfrm>
        </p:grpSpPr>
        <p:sp>
          <p:nvSpPr>
            <p:cNvPr id="6" name="Rounded Rectangle 5"/>
            <p:cNvSpPr/>
            <p:nvPr/>
          </p:nvSpPr>
          <p:spPr>
            <a:xfrm>
              <a:off x="248346" y="1500742"/>
              <a:ext cx="884680" cy="376692"/>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7" name="Rounded Rectangle 5"/>
            <p:cNvSpPr/>
            <p:nvPr/>
          </p:nvSpPr>
          <p:spPr>
            <a:xfrm>
              <a:off x="248346" y="1544862"/>
              <a:ext cx="925191" cy="354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n-US" b="1" kern="1200" dirty="0" smtClean="0"/>
                <a:t>1. Collect Data</a:t>
              </a:r>
              <a:endParaRPr lang="en-US" b="1" kern="1200" dirty="0"/>
            </a:p>
          </p:txBody>
        </p:sp>
      </p:grpSp>
      <p:sp>
        <p:nvSpPr>
          <p:cNvPr id="8" name="Circular Arrow 7"/>
          <p:cNvSpPr/>
          <p:nvPr/>
        </p:nvSpPr>
        <p:spPr>
          <a:xfrm>
            <a:off x="2055221" y="1281958"/>
            <a:ext cx="1511230" cy="1842241"/>
          </a:xfrm>
          <a:prstGeom prst="circularArrow">
            <a:avLst>
              <a:gd name="adj1" fmla="val 4183"/>
              <a:gd name="adj2" fmla="val 527650"/>
              <a:gd name="adj3" fmla="val 19296839"/>
              <a:gd name="adj4" fmla="val 12575511"/>
              <a:gd name="adj5" fmla="val 4880"/>
            </a:avLst>
          </a:prstGeom>
        </p:spPr>
        <p:style>
          <a:lnRef idx="0">
            <a:schemeClr val="lt1">
              <a:hueOff val="0"/>
              <a:satOff val="0"/>
              <a:lumOff val="0"/>
              <a:alphaOff val="0"/>
            </a:schemeClr>
          </a:lnRef>
          <a:fillRef idx="3">
            <a:schemeClr val="accent5">
              <a:hueOff val="-3099343"/>
              <a:satOff val="4637"/>
              <a:lumOff val="-5196"/>
              <a:alphaOff val="0"/>
            </a:schemeClr>
          </a:fillRef>
          <a:effectRef idx="2">
            <a:schemeClr val="accent5">
              <a:hueOff val="-3099343"/>
              <a:satOff val="4637"/>
              <a:lumOff val="-5196"/>
              <a:alphaOff val="0"/>
            </a:schemeClr>
          </a:effectRef>
          <a:fontRef idx="minor">
            <a:schemeClr val="lt1"/>
          </a:fontRef>
        </p:style>
      </p:sp>
      <p:grpSp>
        <p:nvGrpSpPr>
          <p:cNvPr id="9" name="Group 8"/>
          <p:cNvGrpSpPr/>
          <p:nvPr/>
        </p:nvGrpSpPr>
        <p:grpSpPr>
          <a:xfrm>
            <a:off x="1444565" y="1649954"/>
            <a:ext cx="1335607" cy="893490"/>
            <a:chOff x="1722419" y="654878"/>
            <a:chExt cx="947257" cy="376692"/>
          </a:xfrm>
        </p:grpSpPr>
        <p:sp>
          <p:nvSpPr>
            <p:cNvPr id="10" name="Rounded Rectangle 9"/>
            <p:cNvSpPr/>
            <p:nvPr/>
          </p:nvSpPr>
          <p:spPr>
            <a:xfrm>
              <a:off x="1722419" y="654878"/>
              <a:ext cx="947257" cy="376692"/>
            </a:xfrm>
            <a:prstGeom prst="roundRect">
              <a:avLst>
                <a:gd name="adj" fmla="val 10000"/>
              </a:avLst>
            </a:prstGeom>
          </p:spPr>
          <p:style>
            <a:lnRef idx="0">
              <a:schemeClr val="lt1">
                <a:hueOff val="0"/>
                <a:satOff val="0"/>
                <a:lumOff val="0"/>
                <a:alphaOff val="0"/>
              </a:schemeClr>
            </a:lnRef>
            <a:fillRef idx="3">
              <a:schemeClr val="accent5">
                <a:hueOff val="-2479475"/>
                <a:satOff val="3710"/>
                <a:lumOff val="-4157"/>
                <a:alphaOff val="0"/>
              </a:schemeClr>
            </a:fillRef>
            <a:effectRef idx="2">
              <a:schemeClr val="accent5">
                <a:hueOff val="-2479475"/>
                <a:satOff val="3710"/>
                <a:lumOff val="-4157"/>
                <a:alphaOff val="0"/>
              </a:schemeClr>
            </a:effectRef>
            <a:fontRef idx="minor">
              <a:schemeClr val="lt1"/>
            </a:fontRef>
          </p:style>
        </p:sp>
        <p:sp>
          <p:nvSpPr>
            <p:cNvPr id="11" name="Rounded Rectangle 8"/>
            <p:cNvSpPr/>
            <p:nvPr/>
          </p:nvSpPr>
          <p:spPr>
            <a:xfrm>
              <a:off x="1733452" y="665911"/>
              <a:ext cx="925191" cy="354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13970" rIns="20955" bIns="13970" numCol="1" spcCol="1270" anchor="ctr" anchorCtr="0">
              <a:noAutofit/>
            </a:bodyPr>
            <a:lstStyle/>
            <a:p>
              <a:pPr algn="ctr" defTabSz="488950">
                <a:lnSpc>
                  <a:spcPct val="90000"/>
                </a:lnSpc>
                <a:spcBef>
                  <a:spcPct val="0"/>
                </a:spcBef>
                <a:spcAft>
                  <a:spcPct val="35000"/>
                </a:spcAft>
              </a:pPr>
              <a:r>
                <a:rPr lang="en-US" b="1" dirty="0"/>
                <a:t>2. Synthesize data</a:t>
              </a:r>
            </a:p>
          </p:txBody>
        </p:sp>
      </p:grpSp>
      <p:sp>
        <p:nvSpPr>
          <p:cNvPr id="12" name="Shape 11"/>
          <p:cNvSpPr/>
          <p:nvPr/>
        </p:nvSpPr>
        <p:spPr>
          <a:xfrm>
            <a:off x="3512366" y="1685824"/>
            <a:ext cx="1375062" cy="1567440"/>
          </a:xfrm>
          <a:prstGeom prst="leftCircularArrow">
            <a:avLst>
              <a:gd name="adj1" fmla="val 4597"/>
              <a:gd name="adj2" fmla="val 585816"/>
              <a:gd name="adj3" fmla="val 2361327"/>
              <a:gd name="adj4" fmla="val 9024489"/>
              <a:gd name="adj5" fmla="val 5364"/>
            </a:avLst>
          </a:prstGeom>
        </p:spPr>
        <p:style>
          <a:lnRef idx="0">
            <a:schemeClr val="lt1">
              <a:hueOff val="0"/>
              <a:satOff val="0"/>
              <a:lumOff val="0"/>
              <a:alphaOff val="0"/>
            </a:schemeClr>
          </a:lnRef>
          <a:fillRef idx="3">
            <a:schemeClr val="accent5">
              <a:hueOff val="-6198687"/>
              <a:satOff val="9275"/>
              <a:lumOff val="-10392"/>
              <a:alphaOff val="0"/>
            </a:schemeClr>
          </a:fillRef>
          <a:effectRef idx="2">
            <a:schemeClr val="accent5">
              <a:hueOff val="-6198687"/>
              <a:satOff val="9275"/>
              <a:lumOff val="-10392"/>
              <a:alphaOff val="0"/>
            </a:schemeClr>
          </a:effectRef>
          <a:fontRef idx="minor">
            <a:schemeClr val="lt1"/>
          </a:fontRef>
        </p:style>
      </p:sp>
      <p:grpSp>
        <p:nvGrpSpPr>
          <p:cNvPr id="13" name="Group 12"/>
          <p:cNvGrpSpPr/>
          <p:nvPr/>
        </p:nvGrpSpPr>
        <p:grpSpPr>
          <a:xfrm>
            <a:off x="2984704" y="2022799"/>
            <a:ext cx="1335607" cy="893490"/>
            <a:chOff x="3207525" y="1533828"/>
            <a:chExt cx="947257" cy="376692"/>
          </a:xfrm>
        </p:grpSpPr>
        <p:sp>
          <p:nvSpPr>
            <p:cNvPr id="14" name="Rounded Rectangle 13"/>
            <p:cNvSpPr/>
            <p:nvPr/>
          </p:nvSpPr>
          <p:spPr>
            <a:xfrm>
              <a:off x="3207525" y="1533828"/>
              <a:ext cx="947257" cy="376692"/>
            </a:xfrm>
            <a:prstGeom prst="roundRect">
              <a:avLst>
                <a:gd name="adj" fmla="val 10000"/>
              </a:avLst>
            </a:prstGeom>
          </p:spPr>
          <p:style>
            <a:lnRef idx="0">
              <a:schemeClr val="lt1">
                <a:hueOff val="0"/>
                <a:satOff val="0"/>
                <a:lumOff val="0"/>
                <a:alphaOff val="0"/>
              </a:schemeClr>
            </a:lnRef>
            <a:fillRef idx="3">
              <a:schemeClr val="accent5">
                <a:hueOff val="-4958950"/>
                <a:satOff val="7420"/>
                <a:lumOff val="-8313"/>
                <a:alphaOff val="0"/>
              </a:schemeClr>
            </a:fillRef>
            <a:effectRef idx="2">
              <a:schemeClr val="accent5">
                <a:hueOff val="-4958950"/>
                <a:satOff val="7420"/>
                <a:lumOff val="-8313"/>
                <a:alphaOff val="0"/>
              </a:schemeClr>
            </a:effectRef>
            <a:fontRef idx="minor">
              <a:schemeClr val="lt1"/>
            </a:fontRef>
          </p:style>
        </p:sp>
        <p:sp>
          <p:nvSpPr>
            <p:cNvPr id="15" name="Rounded Rectangle 11"/>
            <p:cNvSpPr/>
            <p:nvPr/>
          </p:nvSpPr>
          <p:spPr>
            <a:xfrm>
              <a:off x="3218557" y="1544862"/>
              <a:ext cx="925191" cy="354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n-US" b="1" dirty="0"/>
                <a:t>3. Create Strategic Direction</a:t>
              </a:r>
            </a:p>
          </p:txBody>
        </p:sp>
      </p:grpSp>
      <p:sp>
        <p:nvSpPr>
          <p:cNvPr id="16" name="Circular Arrow 15"/>
          <p:cNvSpPr/>
          <p:nvPr/>
        </p:nvSpPr>
        <p:spPr>
          <a:xfrm>
            <a:off x="5025433" y="1281958"/>
            <a:ext cx="1511230" cy="1842241"/>
          </a:xfrm>
          <a:prstGeom prst="circularArrow">
            <a:avLst>
              <a:gd name="adj1" fmla="val 4183"/>
              <a:gd name="adj2" fmla="val 527650"/>
              <a:gd name="adj3" fmla="val 19296839"/>
              <a:gd name="adj4" fmla="val 12575511"/>
              <a:gd name="adj5" fmla="val 4880"/>
            </a:avLst>
          </a:prstGeom>
        </p:spPr>
        <p:style>
          <a:lnRef idx="0">
            <a:schemeClr val="lt1">
              <a:hueOff val="0"/>
              <a:satOff val="0"/>
              <a:lumOff val="0"/>
              <a:alphaOff val="0"/>
            </a:schemeClr>
          </a:lnRef>
          <a:fillRef idx="3">
            <a:schemeClr val="accent5">
              <a:hueOff val="-9298030"/>
              <a:satOff val="13912"/>
              <a:lumOff val="-15587"/>
              <a:alphaOff val="0"/>
            </a:schemeClr>
          </a:fillRef>
          <a:effectRef idx="2">
            <a:schemeClr val="accent5">
              <a:hueOff val="-9298030"/>
              <a:satOff val="13912"/>
              <a:lumOff val="-15587"/>
              <a:alphaOff val="0"/>
            </a:schemeClr>
          </a:effectRef>
          <a:fontRef idx="minor">
            <a:schemeClr val="lt1"/>
          </a:fontRef>
        </p:style>
      </p:sp>
      <p:grpSp>
        <p:nvGrpSpPr>
          <p:cNvPr id="17" name="Group 16"/>
          <p:cNvGrpSpPr/>
          <p:nvPr/>
        </p:nvGrpSpPr>
        <p:grpSpPr>
          <a:xfrm>
            <a:off x="4445441" y="1578477"/>
            <a:ext cx="1335607" cy="1156230"/>
            <a:chOff x="4692631" y="654878"/>
            <a:chExt cx="947257" cy="376692"/>
          </a:xfrm>
        </p:grpSpPr>
        <p:sp>
          <p:nvSpPr>
            <p:cNvPr id="18" name="Rounded Rectangle 17"/>
            <p:cNvSpPr/>
            <p:nvPr/>
          </p:nvSpPr>
          <p:spPr>
            <a:xfrm>
              <a:off x="4692631" y="654878"/>
              <a:ext cx="947257" cy="376692"/>
            </a:xfrm>
            <a:prstGeom prst="roundRect">
              <a:avLst>
                <a:gd name="adj" fmla="val 10000"/>
              </a:avLst>
            </a:prstGeom>
          </p:spPr>
          <p:style>
            <a:lnRef idx="0">
              <a:schemeClr val="lt1">
                <a:hueOff val="0"/>
                <a:satOff val="0"/>
                <a:lumOff val="0"/>
                <a:alphaOff val="0"/>
              </a:schemeClr>
            </a:lnRef>
            <a:fillRef idx="3">
              <a:schemeClr val="accent5">
                <a:hueOff val="-7438424"/>
                <a:satOff val="11130"/>
                <a:lumOff val="-12470"/>
                <a:alphaOff val="0"/>
              </a:schemeClr>
            </a:fillRef>
            <a:effectRef idx="2">
              <a:schemeClr val="accent5">
                <a:hueOff val="-7438424"/>
                <a:satOff val="11130"/>
                <a:lumOff val="-12470"/>
                <a:alphaOff val="0"/>
              </a:schemeClr>
            </a:effectRef>
            <a:fontRef idx="minor">
              <a:schemeClr val="lt1"/>
            </a:fontRef>
          </p:style>
        </p:sp>
        <p:sp>
          <p:nvSpPr>
            <p:cNvPr id="19" name="Rounded Rectangle 14"/>
            <p:cNvSpPr/>
            <p:nvPr/>
          </p:nvSpPr>
          <p:spPr>
            <a:xfrm>
              <a:off x="4703664" y="665911"/>
              <a:ext cx="925191" cy="354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1430" rIns="17145" bIns="11430" numCol="1" spcCol="1270" anchor="ctr" anchorCtr="0">
              <a:noAutofit/>
            </a:bodyPr>
            <a:lstStyle/>
            <a:p>
              <a:pPr algn="ctr" defTabSz="488950">
                <a:lnSpc>
                  <a:spcPct val="90000"/>
                </a:lnSpc>
                <a:spcBef>
                  <a:spcPct val="0"/>
                </a:spcBef>
                <a:spcAft>
                  <a:spcPct val="35000"/>
                </a:spcAft>
              </a:pPr>
              <a:r>
                <a:rPr lang="en-US" sz="1600" b="1" dirty="0"/>
                <a:t>4. Communicate Strategic Direction</a:t>
              </a:r>
            </a:p>
          </p:txBody>
        </p:sp>
      </p:grpSp>
      <p:sp>
        <p:nvSpPr>
          <p:cNvPr id="20" name="Shape 19"/>
          <p:cNvSpPr/>
          <p:nvPr/>
        </p:nvSpPr>
        <p:spPr>
          <a:xfrm>
            <a:off x="6482578" y="1281958"/>
            <a:ext cx="1747022" cy="1971306"/>
          </a:xfrm>
          <a:prstGeom prst="leftCircularArrow">
            <a:avLst>
              <a:gd name="adj1" fmla="val 4597"/>
              <a:gd name="adj2" fmla="val 585816"/>
              <a:gd name="adj3" fmla="val 2361327"/>
              <a:gd name="adj4" fmla="val 9024489"/>
              <a:gd name="adj5" fmla="val 5364"/>
            </a:avLst>
          </a:prstGeom>
        </p:spPr>
        <p:style>
          <a:lnRef idx="0">
            <a:schemeClr val="lt1">
              <a:hueOff val="0"/>
              <a:satOff val="0"/>
              <a:lumOff val="0"/>
              <a:alphaOff val="0"/>
            </a:schemeClr>
          </a:lnRef>
          <a:fillRef idx="3">
            <a:schemeClr val="accent5">
              <a:hueOff val="-12397374"/>
              <a:satOff val="18550"/>
              <a:lumOff val="-20783"/>
              <a:alphaOff val="0"/>
            </a:schemeClr>
          </a:fillRef>
          <a:effectRef idx="2">
            <a:schemeClr val="accent5">
              <a:hueOff val="-12397374"/>
              <a:satOff val="18550"/>
              <a:lumOff val="-20783"/>
              <a:alphaOff val="0"/>
            </a:schemeClr>
          </a:effectRef>
          <a:fontRef idx="minor">
            <a:schemeClr val="lt1"/>
          </a:fontRef>
        </p:style>
      </p:sp>
      <p:grpSp>
        <p:nvGrpSpPr>
          <p:cNvPr id="21" name="Group 20"/>
          <p:cNvGrpSpPr/>
          <p:nvPr/>
        </p:nvGrpSpPr>
        <p:grpSpPr>
          <a:xfrm>
            <a:off x="5910660" y="1905000"/>
            <a:ext cx="1594160" cy="1064687"/>
            <a:chOff x="6177737" y="1533828"/>
            <a:chExt cx="947257" cy="376692"/>
          </a:xfrm>
        </p:grpSpPr>
        <p:sp>
          <p:nvSpPr>
            <p:cNvPr id="22" name="Rounded Rectangle 21"/>
            <p:cNvSpPr/>
            <p:nvPr/>
          </p:nvSpPr>
          <p:spPr>
            <a:xfrm>
              <a:off x="6177737" y="1533828"/>
              <a:ext cx="947257" cy="376692"/>
            </a:xfrm>
            <a:prstGeom prst="roundRect">
              <a:avLst>
                <a:gd name="adj" fmla="val 10000"/>
              </a:avLst>
            </a:prstGeom>
          </p:spPr>
          <p:style>
            <a:lnRef idx="0">
              <a:schemeClr val="lt1">
                <a:hueOff val="0"/>
                <a:satOff val="0"/>
                <a:lumOff val="0"/>
                <a:alphaOff val="0"/>
              </a:schemeClr>
            </a:lnRef>
            <a:fillRef idx="3">
              <a:schemeClr val="accent5">
                <a:hueOff val="-9917899"/>
                <a:satOff val="14840"/>
                <a:lumOff val="-16626"/>
                <a:alphaOff val="0"/>
              </a:schemeClr>
            </a:fillRef>
            <a:effectRef idx="2">
              <a:schemeClr val="accent5">
                <a:hueOff val="-9917899"/>
                <a:satOff val="14840"/>
                <a:lumOff val="-16626"/>
                <a:alphaOff val="0"/>
              </a:schemeClr>
            </a:effectRef>
            <a:fontRef idx="minor">
              <a:schemeClr val="lt1"/>
            </a:fontRef>
          </p:style>
        </p:sp>
        <p:sp>
          <p:nvSpPr>
            <p:cNvPr id="23" name="Rounded Rectangle 17"/>
            <p:cNvSpPr/>
            <p:nvPr/>
          </p:nvSpPr>
          <p:spPr>
            <a:xfrm>
              <a:off x="6188770" y="1544861"/>
              <a:ext cx="925191" cy="354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0160" rIns="15240" bIns="10160" numCol="1" spcCol="1270" anchor="ctr" anchorCtr="0">
              <a:noAutofit/>
            </a:bodyPr>
            <a:lstStyle/>
            <a:p>
              <a:pPr algn="ctr" defTabSz="488950">
                <a:lnSpc>
                  <a:spcPct val="90000"/>
                </a:lnSpc>
                <a:spcBef>
                  <a:spcPct val="0"/>
                </a:spcBef>
                <a:spcAft>
                  <a:spcPct val="35000"/>
                </a:spcAft>
              </a:pPr>
              <a:r>
                <a:rPr lang="en-US" b="1" dirty="0"/>
                <a:t>5. Recruit </a:t>
              </a:r>
              <a:r>
                <a:rPr lang="en-US" b="1" dirty="0" smtClean="0"/>
                <a:t>Action </a:t>
              </a:r>
              <a:r>
                <a:rPr lang="en-US" b="1" dirty="0"/>
                <a:t>Planning Teams</a:t>
              </a:r>
            </a:p>
          </p:txBody>
        </p:sp>
      </p:grpSp>
      <p:grpSp>
        <p:nvGrpSpPr>
          <p:cNvPr id="24" name="Group 23"/>
          <p:cNvGrpSpPr/>
          <p:nvPr/>
        </p:nvGrpSpPr>
        <p:grpSpPr>
          <a:xfrm>
            <a:off x="7580145" y="1218803"/>
            <a:ext cx="1537363" cy="1148535"/>
            <a:chOff x="7662843" y="654878"/>
            <a:chExt cx="947257" cy="376692"/>
          </a:xfrm>
        </p:grpSpPr>
        <p:sp>
          <p:nvSpPr>
            <p:cNvPr id="25" name="Rounded Rectangle 24"/>
            <p:cNvSpPr/>
            <p:nvPr/>
          </p:nvSpPr>
          <p:spPr>
            <a:xfrm>
              <a:off x="7662843" y="654878"/>
              <a:ext cx="947257" cy="376692"/>
            </a:xfrm>
            <a:prstGeom prst="roundRect">
              <a:avLst>
                <a:gd name="adj" fmla="val 10000"/>
              </a:avLst>
            </a:prstGeom>
          </p:spPr>
          <p:style>
            <a:lnRef idx="0">
              <a:schemeClr val="lt1">
                <a:hueOff val="0"/>
                <a:satOff val="0"/>
                <a:lumOff val="0"/>
                <a:alphaOff val="0"/>
              </a:schemeClr>
            </a:lnRef>
            <a:fillRef idx="3">
              <a:schemeClr val="accent5">
                <a:hueOff val="-12397374"/>
                <a:satOff val="18550"/>
                <a:lumOff val="-20783"/>
                <a:alphaOff val="0"/>
              </a:schemeClr>
            </a:fillRef>
            <a:effectRef idx="2">
              <a:schemeClr val="accent5">
                <a:hueOff val="-12397374"/>
                <a:satOff val="18550"/>
                <a:lumOff val="-20783"/>
                <a:alphaOff val="0"/>
              </a:schemeClr>
            </a:effectRef>
            <a:fontRef idx="minor">
              <a:schemeClr val="lt1"/>
            </a:fontRef>
          </p:style>
        </p:sp>
        <p:sp>
          <p:nvSpPr>
            <p:cNvPr id="26" name="Rounded Rectangle 19"/>
            <p:cNvSpPr/>
            <p:nvPr/>
          </p:nvSpPr>
          <p:spPr>
            <a:xfrm>
              <a:off x="7673876" y="665911"/>
              <a:ext cx="925191" cy="354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1430" rIns="17145" bIns="11430" numCol="1" spcCol="1270" anchor="ctr" anchorCtr="0">
              <a:noAutofit/>
            </a:bodyPr>
            <a:lstStyle/>
            <a:p>
              <a:pPr algn="ctr" defTabSz="488950">
                <a:lnSpc>
                  <a:spcPct val="90000"/>
                </a:lnSpc>
                <a:spcBef>
                  <a:spcPct val="0"/>
                </a:spcBef>
                <a:spcAft>
                  <a:spcPct val="35000"/>
                </a:spcAft>
              </a:pPr>
              <a:r>
                <a:rPr lang="en-US" b="1" dirty="0"/>
                <a:t>6. Train action planning teams</a:t>
              </a:r>
            </a:p>
          </p:txBody>
        </p:sp>
      </p:grpSp>
      <p:sp>
        <p:nvSpPr>
          <p:cNvPr id="27" name="Shape 26"/>
          <p:cNvSpPr/>
          <p:nvPr/>
        </p:nvSpPr>
        <p:spPr>
          <a:xfrm>
            <a:off x="551453" y="3934721"/>
            <a:ext cx="1394007" cy="1587389"/>
          </a:xfrm>
          <a:prstGeom prst="leftCircularArrow">
            <a:avLst>
              <a:gd name="adj1" fmla="val 4684"/>
              <a:gd name="adj2" fmla="val 598082"/>
              <a:gd name="adj3" fmla="val 2373593"/>
              <a:gd name="adj4" fmla="val 9024489"/>
              <a:gd name="adj5" fmla="val 5464"/>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grpSp>
        <p:nvGrpSpPr>
          <p:cNvPr id="28" name="Group 27"/>
          <p:cNvGrpSpPr/>
          <p:nvPr/>
        </p:nvGrpSpPr>
        <p:grpSpPr>
          <a:xfrm>
            <a:off x="100033" y="4324598"/>
            <a:ext cx="1320262" cy="883227"/>
            <a:chOff x="239219" y="1509300"/>
            <a:chExt cx="950544" cy="378000"/>
          </a:xfrm>
        </p:grpSpPr>
        <p:sp>
          <p:nvSpPr>
            <p:cNvPr id="29" name="Rounded Rectangle 28"/>
            <p:cNvSpPr/>
            <p:nvPr/>
          </p:nvSpPr>
          <p:spPr>
            <a:xfrm>
              <a:off x="239219" y="1509300"/>
              <a:ext cx="950544" cy="378000"/>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0" name="Rounded Rectangle 5"/>
            <p:cNvSpPr/>
            <p:nvPr/>
          </p:nvSpPr>
          <p:spPr>
            <a:xfrm>
              <a:off x="250290" y="1520371"/>
              <a:ext cx="928402" cy="355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1430" rIns="17145" bIns="11430" numCol="1" spcCol="1270" anchor="ctr" anchorCtr="0">
              <a:noAutofit/>
            </a:bodyPr>
            <a:lstStyle/>
            <a:p>
              <a:pPr algn="ctr" defTabSz="488950">
                <a:lnSpc>
                  <a:spcPct val="90000"/>
                </a:lnSpc>
                <a:spcBef>
                  <a:spcPct val="0"/>
                </a:spcBef>
                <a:spcAft>
                  <a:spcPct val="35000"/>
                </a:spcAft>
              </a:pPr>
              <a:r>
                <a:rPr lang="en-US" b="1" dirty="0"/>
                <a:t>7. Action teams meet</a:t>
              </a:r>
            </a:p>
          </p:txBody>
        </p:sp>
      </p:grpSp>
      <p:sp>
        <p:nvSpPr>
          <p:cNvPr id="31" name="Circular Arrow 30"/>
          <p:cNvSpPr/>
          <p:nvPr/>
        </p:nvSpPr>
        <p:spPr>
          <a:xfrm>
            <a:off x="2165845" y="3517110"/>
            <a:ext cx="1530647" cy="2005001"/>
          </a:xfrm>
          <a:prstGeom prst="circularArrow">
            <a:avLst>
              <a:gd name="adj1" fmla="val 4266"/>
              <a:gd name="adj2" fmla="val 539127"/>
              <a:gd name="adj3" fmla="val 19285362"/>
              <a:gd name="adj4" fmla="val 12575511"/>
              <a:gd name="adj5" fmla="val 4977"/>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grpSp>
        <p:nvGrpSpPr>
          <p:cNvPr id="32" name="Group 31"/>
          <p:cNvGrpSpPr/>
          <p:nvPr/>
        </p:nvGrpSpPr>
        <p:grpSpPr>
          <a:xfrm>
            <a:off x="1492974" y="3741843"/>
            <a:ext cx="1483614" cy="1253326"/>
            <a:chOff x="1738309" y="627299"/>
            <a:chExt cx="950544" cy="378000"/>
          </a:xfrm>
        </p:grpSpPr>
        <p:sp>
          <p:nvSpPr>
            <p:cNvPr id="33" name="Rounded Rectangle 32"/>
            <p:cNvSpPr/>
            <p:nvPr/>
          </p:nvSpPr>
          <p:spPr>
            <a:xfrm>
              <a:off x="1738309" y="627299"/>
              <a:ext cx="950544" cy="378000"/>
            </a:xfrm>
            <a:prstGeom prst="roundRect">
              <a:avLst>
                <a:gd name="adj" fmla="val 10000"/>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4" name="Rounded Rectangle 8"/>
            <p:cNvSpPr/>
            <p:nvPr/>
          </p:nvSpPr>
          <p:spPr>
            <a:xfrm>
              <a:off x="1749380" y="638370"/>
              <a:ext cx="928402" cy="355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8890" rIns="13335" bIns="8890" numCol="1" spcCol="1270" anchor="ctr" anchorCtr="0">
              <a:noAutofit/>
            </a:bodyPr>
            <a:lstStyle/>
            <a:p>
              <a:pPr algn="ctr" defTabSz="488950">
                <a:lnSpc>
                  <a:spcPct val="90000"/>
                </a:lnSpc>
                <a:spcBef>
                  <a:spcPct val="0"/>
                </a:spcBef>
                <a:spcAft>
                  <a:spcPct val="35000"/>
                </a:spcAft>
              </a:pPr>
              <a:r>
                <a:rPr lang="en-US" sz="1600" b="1" dirty="0"/>
                <a:t>8. Action plans presented to strategic direction committee </a:t>
              </a:r>
            </a:p>
          </p:txBody>
        </p:sp>
      </p:grpSp>
      <p:sp>
        <p:nvSpPr>
          <p:cNvPr id="35" name="Shape 34"/>
          <p:cNvSpPr/>
          <p:nvPr/>
        </p:nvSpPr>
        <p:spPr>
          <a:xfrm>
            <a:off x="3748437" y="3868010"/>
            <a:ext cx="1394007" cy="1788310"/>
          </a:xfrm>
          <a:prstGeom prst="leftCircularArrow">
            <a:avLst>
              <a:gd name="adj1" fmla="val 4684"/>
              <a:gd name="adj2" fmla="val 598082"/>
              <a:gd name="adj3" fmla="val 2373593"/>
              <a:gd name="adj4" fmla="val 9024489"/>
              <a:gd name="adj5" fmla="val 5464"/>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grpSp>
        <p:nvGrpSpPr>
          <p:cNvPr id="36" name="Group 35"/>
          <p:cNvGrpSpPr/>
          <p:nvPr/>
        </p:nvGrpSpPr>
        <p:grpSpPr>
          <a:xfrm>
            <a:off x="3157874" y="4171216"/>
            <a:ext cx="1320262" cy="1241730"/>
            <a:chOff x="3237400" y="1509300"/>
            <a:chExt cx="950544" cy="378000"/>
          </a:xfrm>
        </p:grpSpPr>
        <p:sp>
          <p:nvSpPr>
            <p:cNvPr id="37" name="Rounded Rectangle 36"/>
            <p:cNvSpPr/>
            <p:nvPr/>
          </p:nvSpPr>
          <p:spPr>
            <a:xfrm>
              <a:off x="3237400" y="1509300"/>
              <a:ext cx="950544" cy="378000"/>
            </a:xfrm>
            <a:prstGeom prst="roundRect">
              <a:avLst>
                <a:gd name="adj" fmla="val 10000"/>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8" name="Rounded Rectangle 11"/>
            <p:cNvSpPr/>
            <p:nvPr/>
          </p:nvSpPr>
          <p:spPr>
            <a:xfrm>
              <a:off x="3248471" y="1520371"/>
              <a:ext cx="928402" cy="355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0160" rIns="15240" bIns="10160" numCol="1" spcCol="1270" anchor="ctr" anchorCtr="0">
              <a:noAutofit/>
            </a:bodyPr>
            <a:lstStyle/>
            <a:p>
              <a:pPr algn="ctr" defTabSz="488950">
                <a:lnSpc>
                  <a:spcPct val="90000"/>
                </a:lnSpc>
                <a:spcBef>
                  <a:spcPct val="0"/>
                </a:spcBef>
                <a:spcAft>
                  <a:spcPct val="35000"/>
                </a:spcAft>
              </a:pPr>
              <a:r>
                <a:rPr lang="en-US" b="1" dirty="0"/>
                <a:t>9. Full Plan submitted to Board</a:t>
              </a:r>
            </a:p>
          </p:txBody>
        </p:sp>
      </p:grpSp>
      <p:sp>
        <p:nvSpPr>
          <p:cNvPr id="39" name="Circular Arrow 38"/>
          <p:cNvSpPr/>
          <p:nvPr/>
        </p:nvSpPr>
        <p:spPr>
          <a:xfrm>
            <a:off x="5440600" y="3407945"/>
            <a:ext cx="1530647" cy="2005001"/>
          </a:xfrm>
          <a:prstGeom prst="circularArrow">
            <a:avLst>
              <a:gd name="adj1" fmla="val 4266"/>
              <a:gd name="adj2" fmla="val 539127"/>
              <a:gd name="adj3" fmla="val 19285362"/>
              <a:gd name="adj4" fmla="val 12575511"/>
              <a:gd name="adj5" fmla="val 4977"/>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grpSp>
        <p:nvGrpSpPr>
          <p:cNvPr id="40" name="Group 39"/>
          <p:cNvGrpSpPr/>
          <p:nvPr/>
        </p:nvGrpSpPr>
        <p:grpSpPr>
          <a:xfrm>
            <a:off x="4590398" y="3660379"/>
            <a:ext cx="1634564" cy="1291142"/>
            <a:chOff x="4736490" y="627299"/>
            <a:chExt cx="950544" cy="378000"/>
          </a:xfrm>
        </p:grpSpPr>
        <p:sp>
          <p:nvSpPr>
            <p:cNvPr id="41" name="Rounded Rectangle 40"/>
            <p:cNvSpPr/>
            <p:nvPr/>
          </p:nvSpPr>
          <p:spPr>
            <a:xfrm>
              <a:off x="4736490" y="627299"/>
              <a:ext cx="950544" cy="378000"/>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42" name="Rounded Rectangle 14"/>
            <p:cNvSpPr/>
            <p:nvPr/>
          </p:nvSpPr>
          <p:spPr>
            <a:xfrm>
              <a:off x="4747561" y="638370"/>
              <a:ext cx="928402" cy="355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1430" rIns="17145" bIns="11430" numCol="1" spcCol="1270" anchor="ctr" anchorCtr="0">
              <a:noAutofit/>
            </a:bodyPr>
            <a:lstStyle/>
            <a:p>
              <a:pPr algn="ctr" defTabSz="488950">
                <a:lnSpc>
                  <a:spcPct val="90000"/>
                </a:lnSpc>
                <a:spcBef>
                  <a:spcPct val="0"/>
                </a:spcBef>
                <a:spcAft>
                  <a:spcPct val="35000"/>
                </a:spcAft>
              </a:pPr>
              <a:r>
                <a:rPr lang="en-US" sz="1600" b="1" dirty="0" smtClean="0"/>
                <a:t>10.Prioritize Plans &amp; Create Implementation </a:t>
              </a:r>
              <a:r>
                <a:rPr lang="en-US" sz="1600" b="1" dirty="0"/>
                <a:t>Schedule</a:t>
              </a:r>
            </a:p>
          </p:txBody>
        </p:sp>
      </p:grpSp>
      <p:sp>
        <p:nvSpPr>
          <p:cNvPr id="43" name="Shape 42"/>
          <p:cNvSpPr/>
          <p:nvPr/>
        </p:nvSpPr>
        <p:spPr>
          <a:xfrm>
            <a:off x="6883141" y="3977049"/>
            <a:ext cx="1394007" cy="1788310"/>
          </a:xfrm>
          <a:prstGeom prst="leftCircularArrow">
            <a:avLst>
              <a:gd name="adj1" fmla="val 4684"/>
              <a:gd name="adj2" fmla="val 598082"/>
              <a:gd name="adj3" fmla="val 2373593"/>
              <a:gd name="adj4" fmla="val 9024489"/>
              <a:gd name="adj5" fmla="val 6355"/>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grpSp>
        <p:nvGrpSpPr>
          <p:cNvPr id="44" name="Group 43"/>
          <p:cNvGrpSpPr/>
          <p:nvPr/>
        </p:nvGrpSpPr>
        <p:grpSpPr>
          <a:xfrm>
            <a:off x="6305559" y="4270952"/>
            <a:ext cx="1373090" cy="990518"/>
            <a:chOff x="6235581" y="1509300"/>
            <a:chExt cx="950544" cy="378000"/>
          </a:xfrm>
        </p:grpSpPr>
        <p:sp>
          <p:nvSpPr>
            <p:cNvPr id="45" name="Rounded Rectangle 44"/>
            <p:cNvSpPr/>
            <p:nvPr/>
          </p:nvSpPr>
          <p:spPr>
            <a:xfrm>
              <a:off x="6235581" y="1509300"/>
              <a:ext cx="950544" cy="378000"/>
            </a:xfrm>
            <a:prstGeom prst="roundRect">
              <a:avLst>
                <a:gd name="adj" fmla="val 10000"/>
              </a:avLst>
            </a:prstGeom>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46" name="Rounded Rectangle 17"/>
            <p:cNvSpPr/>
            <p:nvPr/>
          </p:nvSpPr>
          <p:spPr>
            <a:xfrm>
              <a:off x="6246652" y="1520371"/>
              <a:ext cx="928402" cy="355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 tIns="13970" rIns="20955" bIns="13970" numCol="1" spcCol="1270" anchor="ctr" anchorCtr="0">
              <a:noAutofit/>
            </a:bodyPr>
            <a:lstStyle/>
            <a:p>
              <a:pPr algn="ctr" defTabSz="488950">
                <a:lnSpc>
                  <a:spcPct val="90000"/>
                </a:lnSpc>
                <a:spcBef>
                  <a:spcPct val="0"/>
                </a:spcBef>
                <a:spcAft>
                  <a:spcPct val="35000"/>
                </a:spcAft>
              </a:pPr>
              <a:r>
                <a:rPr lang="en-US" b="1" dirty="0"/>
                <a:t>11. Implement</a:t>
              </a:r>
            </a:p>
          </p:txBody>
        </p:sp>
      </p:grpSp>
      <p:grpSp>
        <p:nvGrpSpPr>
          <p:cNvPr id="47" name="Group 46"/>
          <p:cNvGrpSpPr/>
          <p:nvPr/>
        </p:nvGrpSpPr>
        <p:grpSpPr>
          <a:xfrm>
            <a:off x="7742382" y="3779176"/>
            <a:ext cx="1320262" cy="1092028"/>
            <a:chOff x="7734672" y="627299"/>
            <a:chExt cx="950544" cy="378000"/>
          </a:xfrm>
        </p:grpSpPr>
        <p:sp>
          <p:nvSpPr>
            <p:cNvPr id="48" name="Rounded Rectangle 47"/>
            <p:cNvSpPr/>
            <p:nvPr/>
          </p:nvSpPr>
          <p:spPr>
            <a:xfrm>
              <a:off x="7734672" y="627299"/>
              <a:ext cx="950544" cy="378000"/>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9" name="Rounded Rectangle 19"/>
            <p:cNvSpPr/>
            <p:nvPr/>
          </p:nvSpPr>
          <p:spPr>
            <a:xfrm>
              <a:off x="7745743" y="638370"/>
              <a:ext cx="928402" cy="3558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2700" rIns="19050" bIns="12700" numCol="1" spcCol="1270" anchor="ctr" anchorCtr="0">
              <a:noAutofit/>
            </a:bodyPr>
            <a:lstStyle/>
            <a:p>
              <a:pPr algn="ctr" defTabSz="488950">
                <a:lnSpc>
                  <a:spcPct val="90000"/>
                </a:lnSpc>
                <a:spcBef>
                  <a:spcPct val="0"/>
                </a:spcBef>
                <a:spcAft>
                  <a:spcPct val="35000"/>
                </a:spcAft>
              </a:pPr>
              <a:r>
                <a:rPr lang="en-US" b="1" dirty="0"/>
                <a:t>12. Feedback Loop</a:t>
              </a:r>
            </a:p>
          </p:txBody>
        </p:sp>
      </p:grpSp>
      <p:pic>
        <p:nvPicPr>
          <p:cNvPr id="50" name="Picture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5979487"/>
            <a:ext cx="1259586" cy="837146"/>
          </a:xfrm>
          <a:prstGeom prst="rect">
            <a:avLst/>
          </a:prstGeom>
        </p:spPr>
      </p:pic>
      <p:sp>
        <p:nvSpPr>
          <p:cNvPr id="51" name="TextBox 50"/>
          <p:cNvSpPr txBox="1"/>
          <p:nvPr/>
        </p:nvSpPr>
        <p:spPr>
          <a:xfrm>
            <a:off x="2168156" y="6147138"/>
            <a:ext cx="4953000" cy="530915"/>
          </a:xfrm>
          <a:prstGeom prst="rect">
            <a:avLst/>
          </a:prstGeom>
          <a:noFill/>
        </p:spPr>
        <p:txBody>
          <a:bodyPr wrap="square" rtlCol="0">
            <a:spAutoFit/>
          </a:bodyPr>
          <a:lstStyle/>
          <a:p>
            <a:pPr algn="ctr"/>
            <a:r>
              <a:rPr lang="en-US" sz="1050" b="1" u="sng" cap="small" dirty="0" smtClean="0">
                <a:solidFill>
                  <a:schemeClr val="accent6">
                    <a:lumMod val="50000"/>
                  </a:schemeClr>
                </a:solidFill>
                <a:latin typeface="Bookman Old Style" panose="02050604050505020204" pitchFamily="18" charset="0"/>
                <a:cs typeface="Arial" panose="020B0604020202020204" pitchFamily="34" charset="0"/>
              </a:rPr>
              <a:t>South Orange Maplewood School District</a:t>
            </a:r>
          </a:p>
          <a:p>
            <a:pPr algn="ctr"/>
            <a:r>
              <a:rPr lang="en-US" sz="900" dirty="0" smtClean="0">
                <a:solidFill>
                  <a:schemeClr val="accent6">
                    <a:lumMod val="50000"/>
                  </a:schemeClr>
                </a:solidFill>
                <a:latin typeface="Bookman Old Style" panose="02050604050505020204" pitchFamily="18" charset="0"/>
                <a:cs typeface="Arial" panose="020B0604020202020204" pitchFamily="34" charset="0"/>
              </a:rPr>
              <a:t>525 Academy Street • Maplewood, NJ 07040</a:t>
            </a:r>
          </a:p>
          <a:p>
            <a:pPr algn="ctr"/>
            <a:r>
              <a:rPr lang="en-US" sz="900" dirty="0" smtClean="0">
                <a:solidFill>
                  <a:schemeClr val="accent6">
                    <a:lumMod val="50000"/>
                  </a:schemeClr>
                </a:solidFill>
                <a:latin typeface="Bookman Old Style" panose="02050604050505020204" pitchFamily="18" charset="0"/>
                <a:cs typeface="Arial" panose="020B0604020202020204" pitchFamily="34" charset="0"/>
              </a:rPr>
              <a:t>www.southorangemaplewood.org</a:t>
            </a:r>
            <a:endParaRPr lang="en-US" sz="900" dirty="0">
              <a:solidFill>
                <a:schemeClr val="accent6">
                  <a:lumMod val="50000"/>
                </a:schemeClr>
              </a:solidFill>
              <a:latin typeface="Bookman Old Style" panose="02050604050505020204" pitchFamily="18" charset="0"/>
              <a:cs typeface="Arial" panose="020B0604020202020204" pitchFamily="34" charset="0"/>
            </a:endParaRPr>
          </a:p>
        </p:txBody>
      </p:sp>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8974" y="6178478"/>
            <a:ext cx="838200" cy="468236"/>
          </a:xfrm>
          <a:prstGeom prst="rect">
            <a:avLst/>
          </a:prstGeom>
        </p:spPr>
      </p:pic>
      <p:sp>
        <p:nvSpPr>
          <p:cNvPr id="53" name="TextBox 52"/>
          <p:cNvSpPr txBox="1"/>
          <p:nvPr/>
        </p:nvSpPr>
        <p:spPr>
          <a:xfrm>
            <a:off x="1447800" y="457200"/>
            <a:ext cx="6400800" cy="646331"/>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Strategic Planning Process</a:t>
            </a:r>
          </a:p>
          <a:p>
            <a:pPr algn="ctr"/>
            <a:r>
              <a:rPr lang="en-US" sz="1600" dirty="0"/>
              <a:t>12 steps of Strategic </a:t>
            </a:r>
            <a:r>
              <a:rPr lang="en-US" sz="1600" dirty="0" smtClean="0"/>
              <a:t>Planning</a:t>
            </a:r>
            <a:endParaRPr lang="en-US" sz="1600" dirty="0"/>
          </a:p>
        </p:txBody>
      </p:sp>
      <p:sp>
        <p:nvSpPr>
          <p:cNvPr id="54" name="Oval 53"/>
          <p:cNvSpPr/>
          <p:nvPr/>
        </p:nvSpPr>
        <p:spPr>
          <a:xfrm>
            <a:off x="4009479" y="5331747"/>
            <a:ext cx="871922" cy="867224"/>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rgbClr val="FF0000"/>
              </a:solidFill>
            </a:endParaRPr>
          </a:p>
        </p:txBody>
      </p:sp>
      <p:sp>
        <p:nvSpPr>
          <p:cNvPr id="55" name="TextBox 54"/>
          <p:cNvSpPr txBox="1"/>
          <p:nvPr/>
        </p:nvSpPr>
        <p:spPr>
          <a:xfrm>
            <a:off x="4199897" y="5401428"/>
            <a:ext cx="533400" cy="738664"/>
          </a:xfrm>
          <a:prstGeom prst="rect">
            <a:avLst/>
          </a:prstGeom>
          <a:noFill/>
        </p:spPr>
        <p:txBody>
          <a:bodyPr wrap="square" rtlCol="0">
            <a:spAutoFit/>
          </a:bodyPr>
          <a:lstStyle/>
          <a:p>
            <a:pPr algn="ctr"/>
            <a:r>
              <a:rPr lang="en-US" sz="1400" b="1" dirty="0" smtClean="0">
                <a:solidFill>
                  <a:schemeClr val="bg1"/>
                </a:solidFill>
              </a:rPr>
              <a:t>We are here</a:t>
            </a:r>
            <a:endParaRPr lang="en-US" sz="1400" b="1" dirty="0">
              <a:solidFill>
                <a:schemeClr val="bg1"/>
              </a:solidFill>
            </a:endParaRPr>
          </a:p>
        </p:txBody>
      </p:sp>
    </p:spTree>
    <p:extLst>
      <p:ext uri="{BB962C8B-B14F-4D97-AF65-F5344CB8AC3E}">
        <p14:creationId xmlns:p14="http://schemas.microsoft.com/office/powerpoint/2010/main" val="2115712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12410" cy="1219200"/>
          </a:xfrm>
        </p:spPr>
        <p:txBody>
          <a:bodyPr>
            <a:noAutofit/>
          </a:bodyPr>
          <a:lstStyle/>
          <a:p>
            <a:r>
              <a:rPr lang="en-US" sz="3600" dirty="0" smtClean="0"/>
              <a:t>1.5  Establish </a:t>
            </a:r>
            <a:r>
              <a:rPr lang="en-US" sz="3600" dirty="0"/>
              <a:t>C</a:t>
            </a:r>
            <a:r>
              <a:rPr lang="en-US" sz="3600" dirty="0" smtClean="0"/>
              <a:t>onsistency in Secondary    	Writing Instruction</a:t>
            </a:r>
            <a:endParaRPr lang="en-US" sz="3600" dirty="0"/>
          </a:p>
        </p:txBody>
      </p:sp>
      <p:sp>
        <p:nvSpPr>
          <p:cNvPr id="3" name="Content Placeholder 2"/>
          <p:cNvSpPr>
            <a:spLocks noGrp="1"/>
          </p:cNvSpPr>
          <p:nvPr>
            <p:ph idx="1"/>
          </p:nvPr>
        </p:nvSpPr>
        <p:spPr>
          <a:xfrm>
            <a:off x="304800" y="1676400"/>
            <a:ext cx="8382000" cy="3175001"/>
          </a:xfrm>
        </p:spPr>
        <p:txBody>
          <a:bodyPr/>
          <a:lstStyle/>
          <a:p>
            <a:pPr marL="0" indent="0">
              <a:buNone/>
            </a:pPr>
            <a:r>
              <a:rPr lang="en-US" sz="2800" dirty="0"/>
              <a:t>Establish consistent goals, shared curriculum units and assessment procedures for </a:t>
            </a:r>
            <a:r>
              <a:rPr lang="en-US" sz="2800" dirty="0" smtClean="0"/>
              <a:t>secondary writing </a:t>
            </a:r>
            <a:r>
              <a:rPr lang="en-US" sz="2800" dirty="0"/>
              <a:t>instruction that enhance opportunities for personalized learning </a:t>
            </a:r>
            <a:r>
              <a:rPr lang="en-US" sz="2800" dirty="0" smtClean="0"/>
              <a:t>and the development of </a:t>
            </a:r>
            <a:r>
              <a:rPr lang="en-US" sz="2800" dirty="0"/>
              <a:t>high-level writing skills for all students.</a:t>
            </a:r>
            <a:endParaRPr lang="en-US" sz="2800" dirty="0" smtClean="0">
              <a:effectLst/>
            </a:endParaRPr>
          </a:p>
          <a:p>
            <a:pPr marL="0" indent="0">
              <a:buNone/>
            </a:pPr>
            <a:endParaRPr lang="en-US" sz="2400" dirty="0"/>
          </a:p>
        </p:txBody>
      </p:sp>
      <p:pic>
        <p:nvPicPr>
          <p:cNvPr id="4" name="Picture 3"/>
          <p:cNvPicPr>
            <a:picLocks noChangeAspect="1"/>
          </p:cNvPicPr>
          <p:nvPr/>
        </p:nvPicPr>
        <p:blipFill>
          <a:blip r:embed="rId2"/>
          <a:stretch>
            <a:fillRect/>
          </a:stretch>
        </p:blipFill>
        <p:spPr>
          <a:xfrm>
            <a:off x="5143733" y="4282440"/>
            <a:ext cx="4000267" cy="2590802"/>
          </a:xfrm>
          <a:prstGeom prst="rect">
            <a:avLst/>
          </a:prstGeom>
        </p:spPr>
      </p:pic>
      <p:pic>
        <p:nvPicPr>
          <p:cNvPr id="5" name="Picture 4"/>
          <p:cNvPicPr>
            <a:picLocks noChangeAspect="1"/>
          </p:cNvPicPr>
          <p:nvPr/>
        </p:nvPicPr>
        <p:blipFill>
          <a:blip r:embed="rId3"/>
          <a:stretch>
            <a:fillRect/>
          </a:stretch>
        </p:blipFill>
        <p:spPr>
          <a:xfrm>
            <a:off x="-30480" y="4267200"/>
            <a:ext cx="4884942" cy="2562069"/>
          </a:xfrm>
          <a:prstGeom prst="rect">
            <a:avLst/>
          </a:prstGeom>
        </p:spPr>
      </p:pic>
    </p:spTree>
    <p:extLst>
      <p:ext uri="{BB962C8B-B14F-4D97-AF65-F5344CB8AC3E}">
        <p14:creationId xmlns:p14="http://schemas.microsoft.com/office/powerpoint/2010/main" val="1853504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 sz="3600" b="1" dirty="0"/>
              <a:t>Strategy </a:t>
            </a:r>
            <a:r>
              <a:rPr lang="en" sz="3600" b="1" dirty="0" smtClean="0"/>
              <a:t>2: Multiple Student Supports</a:t>
            </a:r>
            <a:endParaRPr lang="en-US" sz="3600" dirty="0">
              <a:solidFill>
                <a:srgbClr val="00B0F0"/>
              </a:solidFill>
              <a:latin typeface="+mn-lt"/>
            </a:endParaRPr>
          </a:p>
        </p:txBody>
      </p:sp>
      <p:sp>
        <p:nvSpPr>
          <p:cNvPr id="3" name="Content Placeholder 2"/>
          <p:cNvSpPr>
            <a:spLocks noGrp="1"/>
          </p:cNvSpPr>
          <p:nvPr>
            <p:ph idx="1"/>
          </p:nvPr>
        </p:nvSpPr>
        <p:spPr>
          <a:xfrm>
            <a:off x="457200" y="1981200"/>
            <a:ext cx="8229600" cy="4144963"/>
          </a:xfrm>
        </p:spPr>
        <p:txBody>
          <a:bodyPr>
            <a:normAutofit/>
          </a:bodyPr>
          <a:lstStyle/>
          <a:p>
            <a:pPr marL="0" indent="0">
              <a:buNone/>
              <a:tabLst>
                <a:tab pos="1258888" algn="l"/>
              </a:tabLst>
            </a:pPr>
            <a:r>
              <a:rPr lang="en-US" sz="3000" b="1" i="1" dirty="0">
                <a:solidFill>
                  <a:srgbClr val="FF0000"/>
                </a:solidFill>
                <a:latin typeface="Century Gothic" panose="020B0502020202020204" pitchFamily="34" charset="0"/>
              </a:rPr>
              <a:t>We will develop multiple supports for students to thrive in a learner-centered environment (e.g. mentoring program, peer leadership, individualized academic/ emotional support, transitional services, restorative practices and guidance in pursuit of their passions).</a:t>
            </a:r>
          </a:p>
          <a:p>
            <a:pPr algn="ctr">
              <a:tabLst>
                <a:tab pos="1258888" algn="l"/>
              </a:tabLst>
            </a:pPr>
            <a:endParaRPr lang="en-US" sz="2600" b="1" i="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483069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8979"/>
            <a:ext cx="7543800" cy="523220"/>
          </a:xfrm>
          <a:prstGeom prst="rect">
            <a:avLst/>
          </a:prstGeom>
          <a:noFill/>
        </p:spPr>
        <p:txBody>
          <a:bodyPr wrap="square" rtlCol="0">
            <a:spAutoFit/>
          </a:bodyPr>
          <a:lstStyle/>
          <a:p>
            <a:pPr algn="ctr">
              <a:tabLst>
                <a:tab pos="857250" algn="l"/>
              </a:tabLst>
            </a:pPr>
            <a:r>
              <a:rPr lang="en-US" sz="2800" b="1" dirty="0" smtClean="0"/>
              <a:t>Strategy 2 Action Planning Team Members</a:t>
            </a:r>
            <a:endParaRPr lang="en-US" sz="2800" b="1" dirty="0"/>
          </a:p>
        </p:txBody>
      </p:sp>
      <p:graphicFrame>
        <p:nvGraphicFramePr>
          <p:cNvPr id="4" name="Table 3"/>
          <p:cNvGraphicFramePr>
            <a:graphicFrameLocks noGrp="1"/>
          </p:cNvGraphicFramePr>
          <p:nvPr>
            <p:extLst>
              <p:ext uri="{D42A27DB-BD31-4B8C-83A1-F6EECF244321}">
                <p14:modId xmlns:p14="http://schemas.microsoft.com/office/powerpoint/2010/main" val="1122684654"/>
              </p:ext>
            </p:extLst>
          </p:nvPr>
        </p:nvGraphicFramePr>
        <p:xfrm>
          <a:off x="304800" y="516930"/>
          <a:ext cx="8534400" cy="6356852"/>
        </p:xfrm>
        <a:graphic>
          <a:graphicData uri="http://schemas.openxmlformats.org/drawingml/2006/table">
            <a:tbl>
              <a:tblPr firstRow="1">
                <a:tableStyleId>{5C22544A-7EE6-4342-B048-85BDC9FD1C3A}</a:tableStyleId>
              </a:tblPr>
              <a:tblGrid>
                <a:gridCol w="2514600"/>
                <a:gridCol w="6019800"/>
              </a:tblGrid>
              <a:tr h="450376">
                <a:tc>
                  <a:txBody>
                    <a:bodyPr/>
                    <a:lstStyle/>
                    <a:p>
                      <a:pPr algn="l" fontAlgn="ctr"/>
                      <a:r>
                        <a:rPr lang="en-US" sz="1800" u="none" strike="noStrike" dirty="0" smtClean="0">
                          <a:effectLst/>
                        </a:rPr>
                        <a:t>Member</a:t>
                      </a:r>
                      <a:endParaRPr lang="en-US" sz="1800" b="0" i="0" u="none" strike="noStrike" dirty="0">
                        <a:solidFill>
                          <a:srgbClr val="000000"/>
                        </a:solidFill>
                        <a:effectLst/>
                        <a:latin typeface="Calibri"/>
                      </a:endParaRPr>
                    </a:p>
                  </a:txBody>
                  <a:tcPr marL="6806" marR="6806" marT="6806" marB="0" anchor="ctr"/>
                </a:tc>
                <a:tc>
                  <a:txBody>
                    <a:bodyPr/>
                    <a:lstStyle/>
                    <a:p>
                      <a:pPr algn="l" fontAlgn="ctr"/>
                      <a:r>
                        <a:rPr lang="en-US" sz="1800" u="none" strike="noStrike" dirty="0" smtClean="0">
                          <a:effectLst/>
                        </a:rPr>
                        <a:t>Affiliation</a:t>
                      </a:r>
                      <a:endParaRPr lang="en-US" sz="1800" b="0" i="0" u="none" strike="noStrike" dirty="0">
                        <a:solidFill>
                          <a:srgbClr val="000000"/>
                        </a:solidFill>
                        <a:effectLst/>
                        <a:latin typeface="Calibri"/>
                      </a:endParaRPr>
                    </a:p>
                  </a:txBody>
                  <a:tcPr marL="6806" marR="6806" marT="6806" marB="0" anchor="ctr"/>
                </a:tc>
              </a:tr>
              <a:tr h="450376">
                <a:tc>
                  <a:txBody>
                    <a:bodyPr/>
                    <a:lstStyle/>
                    <a:p>
                      <a:pPr algn="l" fontAlgn="ctr"/>
                      <a:r>
                        <a:rPr lang="en-US" sz="1800" u="none" strike="noStrike" dirty="0">
                          <a:effectLst/>
                        </a:rPr>
                        <a:t>Karen Weiland, Co-Chair</a:t>
                      </a:r>
                      <a:endParaRPr lang="en-US" sz="1800" b="0" i="0" u="none" strike="noStrike" dirty="0">
                        <a:solidFill>
                          <a:srgbClr val="000000"/>
                        </a:solidFill>
                        <a:effectLst/>
                        <a:latin typeface="Calibri"/>
                      </a:endParaRPr>
                    </a:p>
                  </a:txBody>
                  <a:tcPr marL="6755" marR="6755" marT="6755" marB="0" anchor="ctr">
                    <a:solidFill>
                      <a:schemeClr val="tx2">
                        <a:lumMod val="20000"/>
                        <a:lumOff val="80000"/>
                      </a:schemeClr>
                    </a:solidFill>
                  </a:tcPr>
                </a:tc>
                <a:tc>
                  <a:txBody>
                    <a:bodyPr/>
                    <a:lstStyle/>
                    <a:p>
                      <a:pPr algn="l" fontAlgn="ctr"/>
                      <a:r>
                        <a:rPr lang="en-US" sz="1800" u="none" strike="noStrike" dirty="0">
                          <a:effectLst/>
                        </a:rPr>
                        <a:t>Director of SOMSD Parenting Center; Elementary School Social Worker and Field Supervisor, SOMSD</a:t>
                      </a:r>
                      <a:endParaRPr lang="en-US" sz="1800" b="0" i="0" u="none" strike="noStrike" dirty="0">
                        <a:solidFill>
                          <a:srgbClr val="000000"/>
                        </a:solidFill>
                        <a:effectLst/>
                        <a:latin typeface="Calibri"/>
                      </a:endParaRPr>
                    </a:p>
                  </a:txBody>
                  <a:tcPr marL="6755" marR="6755" marT="6755" marB="0" anchor="ctr">
                    <a:solidFill>
                      <a:schemeClr val="tx2">
                        <a:lumMod val="20000"/>
                        <a:lumOff val="80000"/>
                      </a:schemeClr>
                    </a:solidFill>
                  </a:tcPr>
                </a:tc>
              </a:tr>
              <a:tr h="450376">
                <a:tc>
                  <a:txBody>
                    <a:bodyPr/>
                    <a:lstStyle/>
                    <a:p>
                      <a:pPr algn="l" fontAlgn="ctr"/>
                      <a:r>
                        <a:rPr lang="en-US" sz="1800" u="none" strike="noStrike" dirty="0">
                          <a:effectLst/>
                        </a:rPr>
                        <a:t>Tamara Steckler, Co-Chair</a:t>
                      </a:r>
                      <a:endParaRPr lang="en-US" sz="1800" b="0" i="0" u="none" strike="noStrike" dirty="0">
                        <a:solidFill>
                          <a:srgbClr val="000000"/>
                        </a:solidFill>
                        <a:effectLst/>
                        <a:latin typeface="Calibri"/>
                      </a:endParaRPr>
                    </a:p>
                  </a:txBody>
                  <a:tcPr marL="6755" marR="6755" marT="6755" marB="0" anchor="ctr">
                    <a:solidFill>
                      <a:schemeClr val="tx2">
                        <a:lumMod val="20000"/>
                        <a:lumOff val="80000"/>
                      </a:schemeClr>
                    </a:solidFill>
                  </a:tcPr>
                </a:tc>
                <a:tc>
                  <a:txBody>
                    <a:bodyPr/>
                    <a:lstStyle/>
                    <a:p>
                      <a:pPr algn="l" fontAlgn="ctr"/>
                      <a:r>
                        <a:rPr lang="en-US" sz="1800" u="none" strike="noStrike" dirty="0">
                          <a:effectLst/>
                        </a:rPr>
                        <a:t>Parent; Attorney-in-Charge of The Legal Aid Society's Juvenile Rights Division in NYC</a:t>
                      </a:r>
                      <a:endParaRPr lang="en-US" sz="1800" b="0" i="0" u="none" strike="noStrike" dirty="0">
                        <a:solidFill>
                          <a:srgbClr val="000000"/>
                        </a:solidFill>
                        <a:effectLst/>
                        <a:latin typeface="Calibri"/>
                      </a:endParaRPr>
                    </a:p>
                  </a:txBody>
                  <a:tcPr marL="6755" marR="6755" marT="6755" marB="0" anchor="ctr">
                    <a:solidFill>
                      <a:schemeClr val="tx2">
                        <a:lumMod val="20000"/>
                        <a:lumOff val="80000"/>
                      </a:schemeClr>
                    </a:solidFill>
                  </a:tcPr>
                </a:tc>
              </a:tr>
              <a:tr h="450376">
                <a:tc>
                  <a:txBody>
                    <a:bodyPr/>
                    <a:lstStyle/>
                    <a:p>
                      <a:pPr algn="l" fontAlgn="ctr"/>
                      <a:r>
                        <a:rPr lang="en-US" sz="1800" u="none" strike="noStrike" dirty="0">
                          <a:effectLst/>
                        </a:rPr>
                        <a:t>Marc Gold, Co-Chair</a:t>
                      </a:r>
                      <a:endParaRPr lang="en-US" sz="1800" b="0" i="0" u="none" strike="noStrike" dirty="0">
                        <a:solidFill>
                          <a:srgbClr val="000000"/>
                        </a:solidFill>
                        <a:effectLst/>
                        <a:latin typeface="Calibri"/>
                      </a:endParaRPr>
                    </a:p>
                  </a:txBody>
                  <a:tcPr marL="6755" marR="6755" marT="6755" marB="0" anchor="ctr">
                    <a:solidFill>
                      <a:schemeClr val="tx2">
                        <a:lumMod val="20000"/>
                        <a:lumOff val="8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u="none" strike="noStrike" dirty="0">
                          <a:effectLst/>
                        </a:rPr>
                        <a:t>Assistant Principal, Maplewood Middle </a:t>
                      </a:r>
                      <a:r>
                        <a:rPr lang="en-US" sz="1800" u="none" strike="noStrike" dirty="0" smtClean="0">
                          <a:effectLst/>
                        </a:rPr>
                        <a:t>School; </a:t>
                      </a:r>
                      <a:r>
                        <a:rPr lang="en-US" sz="1800" u="none" strike="noStrike" baseline="0" dirty="0" smtClean="0">
                          <a:effectLst/>
                        </a:rPr>
                        <a:t>Member of Strategic Direction Committee</a:t>
                      </a:r>
                      <a:r>
                        <a:rPr lang="en-US" sz="1800" u="none" strike="noStrike" dirty="0" smtClean="0">
                          <a:effectLst/>
                        </a:rPr>
                        <a:t> </a:t>
                      </a:r>
                      <a:endParaRPr lang="en-US" sz="1800" b="0" i="0" u="none" strike="noStrike" dirty="0" smtClean="0">
                        <a:solidFill>
                          <a:srgbClr val="000000"/>
                        </a:solidFill>
                        <a:effectLst/>
                        <a:latin typeface="+mn-lt"/>
                      </a:endParaRPr>
                    </a:p>
                  </a:txBody>
                  <a:tcPr marL="6755" marR="6755" marT="6755" marB="0" anchor="ctr">
                    <a:solidFill>
                      <a:schemeClr val="tx2">
                        <a:lumMod val="20000"/>
                        <a:lumOff val="80000"/>
                      </a:schemeClr>
                    </a:solidFill>
                  </a:tcPr>
                </a:tc>
              </a:tr>
              <a:tr h="450376">
                <a:tc>
                  <a:txBody>
                    <a:bodyPr/>
                    <a:lstStyle/>
                    <a:p>
                      <a:pPr algn="l" fontAlgn="ctr"/>
                      <a:r>
                        <a:rPr lang="en-US" sz="1800" u="none" strike="noStrike" dirty="0">
                          <a:effectLst/>
                        </a:rPr>
                        <a:t>Ann Bodnar</a:t>
                      </a:r>
                      <a:endParaRPr lang="en-US" sz="1800" b="0" i="0" u="none" strike="noStrike" dirty="0">
                        <a:solidFill>
                          <a:srgbClr val="000000"/>
                        </a:solidFill>
                        <a:effectLst/>
                        <a:latin typeface="Calibri"/>
                      </a:endParaRPr>
                    </a:p>
                  </a:txBody>
                  <a:tcPr marL="6755" marR="6755" marT="6755" marB="0" anchor="ctr"/>
                </a:tc>
                <a:tc>
                  <a:txBody>
                    <a:bodyPr/>
                    <a:lstStyle/>
                    <a:p>
                      <a:pPr algn="l" fontAlgn="ctr"/>
                      <a:r>
                        <a:rPr lang="en-US" sz="1800" u="none" strike="noStrike" dirty="0">
                          <a:effectLst/>
                        </a:rPr>
                        <a:t>Principal, Clinton Elementary School</a:t>
                      </a:r>
                      <a:endParaRPr lang="en-US" sz="1800" b="0" i="0" u="none" strike="noStrike" dirty="0">
                        <a:solidFill>
                          <a:srgbClr val="000000"/>
                        </a:solidFill>
                        <a:effectLst/>
                        <a:latin typeface="Calibri"/>
                      </a:endParaRPr>
                    </a:p>
                  </a:txBody>
                  <a:tcPr marL="6755" marR="6755" marT="6755" marB="0" anchor="ctr"/>
                </a:tc>
              </a:tr>
              <a:tr h="450376">
                <a:tc>
                  <a:txBody>
                    <a:bodyPr/>
                    <a:lstStyle/>
                    <a:p>
                      <a:pPr algn="l" fontAlgn="ctr"/>
                      <a:r>
                        <a:rPr lang="en-US" sz="1800" u="none" strike="noStrike" dirty="0">
                          <a:effectLst/>
                        </a:rPr>
                        <a:t>Brenda Ehlers</a:t>
                      </a:r>
                      <a:endParaRPr lang="en-US" sz="1800" b="0" i="0" u="none" strike="noStrike" dirty="0">
                        <a:solidFill>
                          <a:srgbClr val="000000"/>
                        </a:solidFill>
                        <a:effectLst/>
                        <a:latin typeface="Calibri"/>
                      </a:endParaRPr>
                    </a:p>
                  </a:txBody>
                  <a:tcPr marL="6755" marR="6755" marT="6755" marB="0" anchor="ctr"/>
                </a:tc>
                <a:tc>
                  <a:txBody>
                    <a:bodyPr/>
                    <a:lstStyle/>
                    <a:p>
                      <a:pPr algn="l" fontAlgn="ctr"/>
                      <a:r>
                        <a:rPr lang="en-US" sz="1800" u="none" strike="noStrike" dirty="0">
                          <a:effectLst/>
                        </a:rPr>
                        <a:t>Parent; Children/Youth Pastor; Developer of After School Programming</a:t>
                      </a:r>
                      <a:endParaRPr lang="en-US" sz="1800" b="0" i="0" u="none" strike="noStrike" dirty="0">
                        <a:solidFill>
                          <a:srgbClr val="000000"/>
                        </a:solidFill>
                        <a:effectLst/>
                        <a:latin typeface="Calibri"/>
                      </a:endParaRPr>
                    </a:p>
                  </a:txBody>
                  <a:tcPr marL="6755" marR="6755" marT="6755" marB="0" anchor="ctr"/>
                </a:tc>
              </a:tr>
              <a:tr h="450376">
                <a:tc>
                  <a:txBody>
                    <a:bodyPr/>
                    <a:lstStyle/>
                    <a:p>
                      <a:pPr algn="l" fontAlgn="ctr"/>
                      <a:r>
                        <a:rPr lang="en-US" sz="1800" u="none" strike="noStrike">
                          <a:effectLst/>
                        </a:rPr>
                        <a:t>Nikolin Eyrich</a:t>
                      </a:r>
                      <a:endParaRPr lang="en-US" sz="1800" b="0" i="0" u="none" strike="noStrike">
                        <a:solidFill>
                          <a:srgbClr val="000000"/>
                        </a:solidFill>
                        <a:effectLst/>
                        <a:latin typeface="Calibri"/>
                      </a:endParaRPr>
                    </a:p>
                  </a:txBody>
                  <a:tcPr marL="6755" marR="6755" marT="6755" marB="0" anchor="ctr"/>
                </a:tc>
                <a:tc>
                  <a:txBody>
                    <a:bodyPr/>
                    <a:lstStyle/>
                    <a:p>
                      <a:pPr algn="l" fontAlgn="ctr"/>
                      <a:r>
                        <a:rPr lang="en-US" sz="1800" u="none" strike="noStrike">
                          <a:effectLst/>
                        </a:rPr>
                        <a:t>Parent; Educator</a:t>
                      </a:r>
                      <a:endParaRPr lang="en-US" sz="1800" b="0" i="0" u="none" strike="noStrike">
                        <a:solidFill>
                          <a:srgbClr val="000000"/>
                        </a:solidFill>
                        <a:effectLst/>
                        <a:latin typeface="Calibri"/>
                      </a:endParaRPr>
                    </a:p>
                  </a:txBody>
                  <a:tcPr marL="6755" marR="6755" marT="6755" marB="0" anchor="ctr"/>
                </a:tc>
              </a:tr>
              <a:tr h="450376">
                <a:tc>
                  <a:txBody>
                    <a:bodyPr/>
                    <a:lstStyle/>
                    <a:p>
                      <a:pPr algn="l" fontAlgn="ctr"/>
                      <a:r>
                        <a:rPr lang="en-US" sz="1800" u="none" strike="noStrike">
                          <a:effectLst/>
                        </a:rPr>
                        <a:t>Kate Facto</a:t>
                      </a:r>
                      <a:endParaRPr lang="en-US" sz="1800" b="0" i="0" u="none" strike="noStrike">
                        <a:solidFill>
                          <a:srgbClr val="000000"/>
                        </a:solidFill>
                        <a:effectLst/>
                        <a:latin typeface="Calibri"/>
                      </a:endParaRPr>
                    </a:p>
                  </a:txBody>
                  <a:tcPr marL="6755" marR="6755" marT="6755" marB="0" anchor="ctr"/>
                </a:tc>
                <a:tc>
                  <a:txBody>
                    <a:bodyPr/>
                    <a:lstStyle/>
                    <a:p>
                      <a:pPr algn="l" fontAlgn="ctr"/>
                      <a:r>
                        <a:rPr lang="en-US" sz="1800" u="none" strike="noStrike">
                          <a:effectLst/>
                        </a:rPr>
                        <a:t>Parent; Teacher, Special Education; Certified School Counselor</a:t>
                      </a:r>
                      <a:endParaRPr lang="en-US" sz="1800" b="0" i="0" u="none" strike="noStrike">
                        <a:solidFill>
                          <a:srgbClr val="000000"/>
                        </a:solidFill>
                        <a:effectLst/>
                        <a:latin typeface="Calibri"/>
                      </a:endParaRPr>
                    </a:p>
                  </a:txBody>
                  <a:tcPr marL="6755" marR="6755" marT="6755" marB="0" anchor="ctr"/>
                </a:tc>
              </a:tr>
              <a:tr h="401244">
                <a:tc>
                  <a:txBody>
                    <a:bodyPr/>
                    <a:lstStyle/>
                    <a:p>
                      <a:pPr algn="l" fontAlgn="ctr"/>
                      <a:r>
                        <a:rPr lang="en-US" sz="1800" u="none" strike="noStrike">
                          <a:effectLst/>
                        </a:rPr>
                        <a:t>Valerie Frost</a:t>
                      </a:r>
                      <a:endParaRPr lang="en-US" sz="1800" b="0" i="0" u="none" strike="noStrike">
                        <a:solidFill>
                          <a:srgbClr val="000000"/>
                        </a:solidFill>
                        <a:effectLst/>
                        <a:latin typeface="Calibri"/>
                      </a:endParaRPr>
                    </a:p>
                  </a:txBody>
                  <a:tcPr marL="6755" marR="6755" marT="6755" marB="0" anchor="ctr"/>
                </a:tc>
                <a:tc>
                  <a:txBody>
                    <a:bodyPr/>
                    <a:lstStyle/>
                    <a:p>
                      <a:pPr algn="l" fontAlgn="ctr"/>
                      <a:r>
                        <a:rPr lang="en-US" sz="1800" u="none" strike="noStrike" dirty="0">
                          <a:effectLst/>
                        </a:rPr>
                        <a:t>Parent; School Social Worker</a:t>
                      </a:r>
                      <a:endParaRPr lang="en-US" sz="1800" b="0" i="0" u="none" strike="noStrike" dirty="0">
                        <a:solidFill>
                          <a:srgbClr val="000000"/>
                        </a:solidFill>
                        <a:effectLst/>
                        <a:latin typeface="Calibri"/>
                      </a:endParaRPr>
                    </a:p>
                  </a:txBody>
                  <a:tcPr marL="6755" marR="6755" marT="6755" marB="0" anchor="ctr"/>
                </a:tc>
              </a:tr>
              <a:tr h="409433">
                <a:tc>
                  <a:txBody>
                    <a:bodyPr/>
                    <a:lstStyle/>
                    <a:p>
                      <a:pPr algn="l" fontAlgn="ctr"/>
                      <a:r>
                        <a:rPr lang="en-US" sz="1800" u="none" strike="noStrike">
                          <a:effectLst/>
                        </a:rPr>
                        <a:t>Sabine Hack, M.D.</a:t>
                      </a:r>
                      <a:endParaRPr lang="en-US" sz="1800" b="0" i="0" u="none" strike="noStrike">
                        <a:solidFill>
                          <a:srgbClr val="000000"/>
                        </a:solidFill>
                        <a:effectLst/>
                        <a:latin typeface="Calibri"/>
                      </a:endParaRPr>
                    </a:p>
                  </a:txBody>
                  <a:tcPr marL="6755" marR="6755" marT="6755" marB="0" anchor="ctr"/>
                </a:tc>
                <a:tc>
                  <a:txBody>
                    <a:bodyPr/>
                    <a:lstStyle/>
                    <a:p>
                      <a:pPr algn="l" fontAlgn="ctr"/>
                      <a:r>
                        <a:rPr lang="en-US" sz="1800" u="none" strike="noStrike">
                          <a:effectLst/>
                        </a:rPr>
                        <a:t>Parent; Child and Adolescent Psychiatrist</a:t>
                      </a:r>
                      <a:endParaRPr lang="en-US" sz="1800" b="0" i="0" u="none" strike="noStrike">
                        <a:solidFill>
                          <a:srgbClr val="000000"/>
                        </a:solidFill>
                        <a:effectLst/>
                        <a:latin typeface="Calibri"/>
                      </a:endParaRPr>
                    </a:p>
                  </a:txBody>
                  <a:tcPr marL="6755" marR="6755" marT="6755" marB="0" anchor="ctr"/>
                </a:tc>
              </a:tr>
              <a:tr h="401244">
                <a:tc>
                  <a:txBody>
                    <a:bodyPr/>
                    <a:lstStyle/>
                    <a:p>
                      <a:pPr algn="l" fontAlgn="ctr"/>
                      <a:r>
                        <a:rPr lang="en-US" sz="1800" u="none" strike="noStrike">
                          <a:effectLst/>
                        </a:rPr>
                        <a:t>Marcia Hicks</a:t>
                      </a:r>
                      <a:endParaRPr lang="en-US" sz="1800" b="0" i="0" u="none" strike="noStrike">
                        <a:solidFill>
                          <a:srgbClr val="000000"/>
                        </a:solidFill>
                        <a:effectLst/>
                        <a:latin typeface="Calibri"/>
                      </a:endParaRPr>
                    </a:p>
                  </a:txBody>
                  <a:tcPr marL="6755" marR="6755" marT="6755" marB="0" anchor="ctr"/>
                </a:tc>
                <a:tc>
                  <a:txBody>
                    <a:bodyPr/>
                    <a:lstStyle/>
                    <a:p>
                      <a:pPr algn="l" fontAlgn="ctr"/>
                      <a:r>
                        <a:rPr lang="en-US" sz="1800" u="none" strike="noStrike" dirty="0" smtClean="0">
                          <a:effectLst/>
                        </a:rPr>
                        <a:t>CHS Guidance </a:t>
                      </a:r>
                      <a:r>
                        <a:rPr lang="en-US" sz="1800" u="none" strike="noStrike" dirty="0">
                          <a:effectLst/>
                        </a:rPr>
                        <a:t>Counselor &amp; Advisor to MAC </a:t>
                      </a:r>
                      <a:r>
                        <a:rPr lang="en-US" sz="1800" u="none" strike="noStrike" dirty="0" smtClean="0">
                          <a:effectLst/>
                        </a:rPr>
                        <a:t>Scholars</a:t>
                      </a:r>
                      <a:endParaRPr lang="en-US" sz="1800" b="0" i="0" u="none" strike="noStrike" dirty="0">
                        <a:solidFill>
                          <a:srgbClr val="000000"/>
                        </a:solidFill>
                        <a:effectLst/>
                        <a:latin typeface="Calibri"/>
                      </a:endParaRPr>
                    </a:p>
                  </a:txBody>
                  <a:tcPr marL="6755" marR="6755" marT="6755" marB="0" anchor="ctr"/>
                </a:tc>
              </a:tr>
              <a:tr h="384867">
                <a:tc>
                  <a:txBody>
                    <a:bodyPr/>
                    <a:lstStyle/>
                    <a:p>
                      <a:pPr algn="l" fontAlgn="ctr"/>
                      <a:r>
                        <a:rPr lang="en-US" sz="1800" u="none" strike="noStrike">
                          <a:effectLst/>
                        </a:rPr>
                        <a:t>Jenny Lindstrom</a:t>
                      </a:r>
                      <a:endParaRPr lang="en-US" sz="1800" b="0" i="0" u="none" strike="noStrike">
                        <a:solidFill>
                          <a:srgbClr val="000000"/>
                        </a:solidFill>
                        <a:effectLst/>
                        <a:latin typeface="Calibri"/>
                      </a:endParaRPr>
                    </a:p>
                  </a:txBody>
                  <a:tcPr marL="6755" marR="6755" marT="6755" marB="0" anchor="ctr"/>
                </a:tc>
                <a:tc>
                  <a:txBody>
                    <a:bodyPr/>
                    <a:lstStyle/>
                    <a:p>
                      <a:pPr algn="l" fontAlgn="ctr"/>
                      <a:r>
                        <a:rPr lang="fr-FR" sz="1800" u="none" strike="noStrike">
                          <a:effectLst/>
                        </a:rPr>
                        <a:t>Parent; SEPAC President; Nonprofit Consultant</a:t>
                      </a:r>
                      <a:endParaRPr lang="fr-FR" sz="1800" b="0" i="0" u="none" strike="noStrike">
                        <a:solidFill>
                          <a:srgbClr val="000000"/>
                        </a:solidFill>
                        <a:effectLst/>
                        <a:latin typeface="Calibri"/>
                      </a:endParaRPr>
                    </a:p>
                  </a:txBody>
                  <a:tcPr marL="6755" marR="6755" marT="6755" marB="0" anchor="ctr"/>
                </a:tc>
              </a:tr>
              <a:tr h="409433">
                <a:tc>
                  <a:txBody>
                    <a:bodyPr/>
                    <a:lstStyle/>
                    <a:p>
                      <a:pPr algn="l" fontAlgn="ctr"/>
                      <a:r>
                        <a:rPr lang="en-US" sz="1800" u="none" strike="noStrike">
                          <a:effectLst/>
                        </a:rPr>
                        <a:t>Xavier Parks</a:t>
                      </a:r>
                      <a:endParaRPr lang="en-US" sz="1800" b="0" i="0" u="none" strike="noStrike">
                        <a:solidFill>
                          <a:srgbClr val="000000"/>
                        </a:solidFill>
                        <a:effectLst/>
                        <a:latin typeface="Calibri"/>
                      </a:endParaRPr>
                    </a:p>
                  </a:txBody>
                  <a:tcPr marL="6755" marR="6755" marT="6755" marB="0" anchor="ctr"/>
                </a:tc>
                <a:tc>
                  <a:txBody>
                    <a:bodyPr/>
                    <a:lstStyle/>
                    <a:p>
                      <a:pPr algn="l" fontAlgn="ctr"/>
                      <a:r>
                        <a:rPr lang="en-US" sz="1800" u="none" strike="noStrike" dirty="0">
                          <a:effectLst/>
                        </a:rPr>
                        <a:t>CHS Student, MAC Scholar</a:t>
                      </a:r>
                      <a:endParaRPr lang="en-US" sz="1800" b="0" i="0" u="none" strike="noStrike" dirty="0">
                        <a:solidFill>
                          <a:srgbClr val="000000"/>
                        </a:solidFill>
                        <a:effectLst/>
                        <a:latin typeface="Calibri"/>
                      </a:endParaRPr>
                    </a:p>
                  </a:txBody>
                  <a:tcPr marL="6755" marR="6755" marT="6755" marB="0" anchor="ctr"/>
                </a:tc>
              </a:tr>
              <a:tr h="327547">
                <a:tc>
                  <a:txBody>
                    <a:bodyPr/>
                    <a:lstStyle/>
                    <a:p>
                      <a:pPr algn="l" fontAlgn="ctr"/>
                      <a:r>
                        <a:rPr lang="en-US" sz="1800" u="none" strike="noStrike">
                          <a:effectLst/>
                        </a:rPr>
                        <a:t>Angel Medrano</a:t>
                      </a:r>
                      <a:endParaRPr lang="en-US" sz="1800" b="0" i="0" u="none" strike="noStrike">
                        <a:solidFill>
                          <a:srgbClr val="000000"/>
                        </a:solidFill>
                        <a:effectLst/>
                        <a:latin typeface="Calibri"/>
                      </a:endParaRPr>
                    </a:p>
                  </a:txBody>
                  <a:tcPr marL="6755" marR="6755" marT="6755" marB="0" anchor="ctr"/>
                </a:tc>
                <a:tc>
                  <a:txBody>
                    <a:bodyPr/>
                    <a:lstStyle/>
                    <a:p>
                      <a:pPr algn="l" fontAlgn="ctr"/>
                      <a:r>
                        <a:rPr lang="en-US" sz="1800" u="none" strike="noStrike" dirty="0">
                          <a:effectLst/>
                        </a:rPr>
                        <a:t>CHS Student, MAC Scholar</a:t>
                      </a:r>
                      <a:endParaRPr lang="en-US" sz="1800" b="0" i="0" u="none" strike="noStrike" dirty="0">
                        <a:solidFill>
                          <a:srgbClr val="000000"/>
                        </a:solidFill>
                        <a:effectLst/>
                        <a:latin typeface="Calibri"/>
                      </a:endParaRPr>
                    </a:p>
                  </a:txBody>
                  <a:tcPr marL="6755" marR="6755" marT="6755" marB="0" anchor="ctr"/>
                </a:tc>
              </a:tr>
            </a:tbl>
          </a:graphicData>
        </a:graphic>
      </p:graphicFrame>
    </p:spTree>
    <p:extLst>
      <p:ext uri="{BB962C8B-B14F-4D97-AF65-F5344CB8AC3E}">
        <p14:creationId xmlns:p14="http://schemas.microsoft.com/office/powerpoint/2010/main" val="21786139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1"/>
            <a:ext cx="8305800" cy="5257800"/>
          </a:xfrm>
        </p:spPr>
        <p:txBody>
          <a:bodyPr>
            <a:normAutofit/>
          </a:bodyPr>
          <a:lstStyle/>
          <a:p>
            <a:pPr marL="914400" indent="-914400">
              <a:spcBef>
                <a:spcPts val="0"/>
              </a:spcBef>
              <a:spcAft>
                <a:spcPts val="1200"/>
              </a:spcAft>
              <a:buNone/>
            </a:pPr>
            <a:r>
              <a:rPr lang="en-US" sz="2400" u="sng" dirty="0" smtClean="0">
                <a:solidFill>
                  <a:srgbClr val="0070C0"/>
                </a:solidFill>
              </a:rPr>
              <a:t>2.1:</a:t>
            </a:r>
            <a:r>
              <a:rPr lang="en-US" sz="2400" dirty="0" smtClean="0"/>
              <a:t> 	Develop </a:t>
            </a:r>
            <a:r>
              <a:rPr lang="en-US" sz="2400" dirty="0"/>
              <a:t>and link a </a:t>
            </a:r>
            <a:r>
              <a:rPr lang="en-US" sz="2400" i="1" dirty="0">
                <a:solidFill>
                  <a:srgbClr val="FF0000"/>
                </a:solidFill>
              </a:rPr>
              <a:t>school-wide peer mentorship and advisory program (MAP) for secondary students </a:t>
            </a:r>
            <a:endParaRPr lang="en-US" sz="2400" i="1" dirty="0" smtClean="0">
              <a:solidFill>
                <a:srgbClr val="FF0000"/>
              </a:solidFill>
            </a:endParaRPr>
          </a:p>
          <a:p>
            <a:pPr marL="914400" indent="-914400">
              <a:spcBef>
                <a:spcPts val="0"/>
              </a:spcBef>
              <a:spcAft>
                <a:spcPts val="1200"/>
              </a:spcAft>
              <a:buNone/>
            </a:pPr>
            <a:r>
              <a:rPr lang="en-US" sz="2400" u="sng" dirty="0" smtClean="0">
                <a:solidFill>
                  <a:srgbClr val="0070C0"/>
                </a:solidFill>
              </a:rPr>
              <a:t>2.2</a:t>
            </a:r>
            <a:r>
              <a:rPr lang="en-US" sz="2400" dirty="0">
                <a:solidFill>
                  <a:srgbClr val="0070C0"/>
                </a:solidFill>
              </a:rPr>
              <a:t>: </a:t>
            </a:r>
            <a:r>
              <a:rPr lang="en-US" sz="2400" dirty="0" smtClean="0">
                <a:solidFill>
                  <a:srgbClr val="0070C0"/>
                </a:solidFill>
              </a:rPr>
              <a:t>	</a:t>
            </a:r>
            <a:r>
              <a:rPr lang="en-US" sz="2400" i="1" dirty="0" smtClean="0">
                <a:solidFill>
                  <a:srgbClr val="00B050"/>
                </a:solidFill>
              </a:rPr>
              <a:t>Develop </a:t>
            </a:r>
            <a:r>
              <a:rPr lang="en-US" sz="2400" i="1" dirty="0">
                <a:solidFill>
                  <a:srgbClr val="00B050"/>
                </a:solidFill>
              </a:rPr>
              <a:t>standardized, district-wide restorative </a:t>
            </a:r>
            <a:r>
              <a:rPr lang="en-US" sz="2400" i="1" dirty="0" smtClean="0">
                <a:solidFill>
                  <a:srgbClr val="00B050"/>
                </a:solidFill>
              </a:rPr>
              <a:t>practices</a:t>
            </a:r>
            <a:endParaRPr lang="en-US" sz="2400" dirty="0"/>
          </a:p>
          <a:p>
            <a:pPr marL="914400" indent="-914400">
              <a:spcBef>
                <a:spcPts val="0"/>
              </a:spcBef>
              <a:spcAft>
                <a:spcPts val="1200"/>
              </a:spcAft>
              <a:buNone/>
            </a:pPr>
            <a:r>
              <a:rPr lang="en-US" sz="2400" u="sng" dirty="0" smtClean="0">
                <a:solidFill>
                  <a:srgbClr val="0070C0"/>
                </a:solidFill>
              </a:rPr>
              <a:t>2.3</a:t>
            </a:r>
            <a:r>
              <a:rPr lang="en-US" sz="2400" dirty="0" smtClean="0">
                <a:solidFill>
                  <a:srgbClr val="0070C0"/>
                </a:solidFill>
              </a:rPr>
              <a:t>: 	</a:t>
            </a:r>
            <a:r>
              <a:rPr lang="en-US" sz="2400" i="1" dirty="0" smtClean="0">
                <a:solidFill>
                  <a:srgbClr val="7030A0"/>
                </a:solidFill>
              </a:rPr>
              <a:t>Create </a:t>
            </a:r>
            <a:r>
              <a:rPr lang="en-US" sz="2400" i="1" dirty="0">
                <a:solidFill>
                  <a:srgbClr val="7030A0"/>
                </a:solidFill>
              </a:rPr>
              <a:t>high-quality extended-day </a:t>
            </a:r>
            <a:r>
              <a:rPr lang="en-US" sz="2400" i="1" dirty="0" smtClean="0">
                <a:solidFill>
                  <a:srgbClr val="7030A0"/>
                </a:solidFill>
              </a:rPr>
              <a:t>programming</a:t>
            </a:r>
            <a:r>
              <a:rPr lang="en-US" sz="2400" dirty="0" smtClean="0"/>
              <a:t>.</a:t>
            </a:r>
            <a:endParaRPr lang="en-US" sz="2400" dirty="0"/>
          </a:p>
          <a:p>
            <a:pPr marL="914400" indent="-914400">
              <a:spcBef>
                <a:spcPts val="0"/>
              </a:spcBef>
              <a:spcAft>
                <a:spcPts val="1200"/>
              </a:spcAft>
              <a:buNone/>
            </a:pPr>
            <a:r>
              <a:rPr lang="en-US" sz="2400" u="sng" dirty="0" smtClean="0">
                <a:solidFill>
                  <a:srgbClr val="0070C0"/>
                </a:solidFill>
              </a:rPr>
              <a:t>2.4</a:t>
            </a:r>
            <a:r>
              <a:rPr lang="en-US" sz="2400" dirty="0" smtClean="0">
                <a:solidFill>
                  <a:srgbClr val="0070C0"/>
                </a:solidFill>
              </a:rPr>
              <a:t>: 	</a:t>
            </a:r>
            <a:r>
              <a:rPr lang="en-US" sz="2400" i="1" dirty="0" smtClean="0">
                <a:solidFill>
                  <a:srgbClr val="C00000"/>
                </a:solidFill>
              </a:rPr>
              <a:t>Create </a:t>
            </a:r>
            <a:r>
              <a:rPr lang="en-US" sz="2400" i="1" dirty="0">
                <a:solidFill>
                  <a:srgbClr val="C00000"/>
                </a:solidFill>
              </a:rPr>
              <a:t>a counseling internship program </a:t>
            </a:r>
            <a:r>
              <a:rPr lang="en-US" sz="2400" dirty="0" smtClean="0"/>
              <a:t>at CHS.</a:t>
            </a:r>
            <a:endParaRPr lang="en-US" sz="2400" dirty="0"/>
          </a:p>
          <a:p>
            <a:pPr marL="914400" indent="-914400">
              <a:spcBef>
                <a:spcPts val="0"/>
              </a:spcBef>
              <a:spcAft>
                <a:spcPts val="1200"/>
              </a:spcAft>
              <a:buNone/>
            </a:pPr>
            <a:r>
              <a:rPr lang="en-US" sz="2400" u="sng" dirty="0" smtClean="0">
                <a:solidFill>
                  <a:srgbClr val="0070C0"/>
                </a:solidFill>
              </a:rPr>
              <a:t>2.5</a:t>
            </a:r>
            <a:r>
              <a:rPr lang="en-US" sz="2400" dirty="0" smtClean="0">
                <a:solidFill>
                  <a:srgbClr val="0070C0"/>
                </a:solidFill>
              </a:rPr>
              <a:t>:</a:t>
            </a:r>
            <a:r>
              <a:rPr lang="en-US" sz="2400" dirty="0" smtClean="0"/>
              <a:t> 	</a:t>
            </a:r>
            <a:r>
              <a:rPr lang="en-US" sz="2400" i="1" dirty="0" smtClean="0">
                <a:solidFill>
                  <a:schemeClr val="accent5">
                    <a:lumMod val="75000"/>
                  </a:schemeClr>
                </a:solidFill>
              </a:rPr>
              <a:t>Standardize and strengthen </a:t>
            </a:r>
            <a:r>
              <a:rPr lang="en-US" sz="2400" i="1" dirty="0">
                <a:solidFill>
                  <a:schemeClr val="accent5">
                    <a:lumMod val="75000"/>
                  </a:schemeClr>
                </a:solidFill>
              </a:rPr>
              <a:t>the </a:t>
            </a:r>
            <a:r>
              <a:rPr lang="en-US" sz="2400" i="1" dirty="0" smtClean="0">
                <a:solidFill>
                  <a:schemeClr val="accent5">
                    <a:lumMod val="75000"/>
                  </a:schemeClr>
                </a:solidFill>
              </a:rPr>
              <a:t>Information &amp;Referral System process</a:t>
            </a:r>
            <a:r>
              <a:rPr lang="en-US" sz="2400" i="1" dirty="0">
                <a:solidFill>
                  <a:schemeClr val="accent5">
                    <a:lumMod val="75000"/>
                  </a:schemeClr>
                </a:solidFill>
              </a:rPr>
              <a:t>.</a:t>
            </a:r>
          </a:p>
          <a:p>
            <a:pPr marL="914400" indent="-914400">
              <a:spcBef>
                <a:spcPts val="0"/>
              </a:spcBef>
              <a:spcAft>
                <a:spcPts val="1200"/>
              </a:spcAft>
              <a:buNone/>
            </a:pPr>
            <a:r>
              <a:rPr lang="en-US" sz="2400" u="sng" dirty="0" smtClean="0">
                <a:solidFill>
                  <a:srgbClr val="0070C0"/>
                </a:solidFill>
              </a:rPr>
              <a:t>2.6</a:t>
            </a:r>
            <a:r>
              <a:rPr lang="en-US" sz="2400" dirty="0" smtClean="0">
                <a:solidFill>
                  <a:srgbClr val="000099"/>
                </a:solidFill>
              </a:rPr>
              <a:t>: 	</a:t>
            </a:r>
            <a:r>
              <a:rPr lang="en-US" sz="2400" i="1" dirty="0" smtClean="0">
                <a:solidFill>
                  <a:srgbClr val="000099"/>
                </a:solidFill>
              </a:rPr>
              <a:t>Incorporate </a:t>
            </a:r>
            <a:r>
              <a:rPr lang="en-US" sz="2400" i="1" dirty="0">
                <a:solidFill>
                  <a:srgbClr val="000099"/>
                </a:solidFill>
              </a:rPr>
              <a:t>play/innovation period into elementary </a:t>
            </a:r>
            <a:r>
              <a:rPr lang="en-US" sz="2400" i="1" dirty="0" smtClean="0">
                <a:solidFill>
                  <a:srgbClr val="000099"/>
                </a:solidFill>
              </a:rPr>
              <a:t>and middle school class time</a:t>
            </a:r>
          </a:p>
          <a:p>
            <a:pPr marL="914400" indent="-914400">
              <a:spcBef>
                <a:spcPts val="0"/>
              </a:spcBef>
              <a:spcAft>
                <a:spcPts val="1200"/>
              </a:spcAft>
              <a:buNone/>
            </a:pPr>
            <a:r>
              <a:rPr lang="en-US" sz="2400" u="sng" dirty="0" smtClean="0">
                <a:solidFill>
                  <a:srgbClr val="0070C0"/>
                </a:solidFill>
              </a:rPr>
              <a:t>2.7</a:t>
            </a:r>
            <a:r>
              <a:rPr lang="en-US" sz="2400" dirty="0" smtClean="0">
                <a:solidFill>
                  <a:srgbClr val="000099"/>
                </a:solidFill>
              </a:rPr>
              <a:t>:	</a:t>
            </a:r>
            <a:r>
              <a:rPr lang="en-US" sz="2400" i="1" dirty="0" smtClean="0">
                <a:solidFill>
                  <a:srgbClr val="000099"/>
                </a:solidFill>
              </a:rPr>
              <a:t>Develop a one-stop hub of services for families.</a:t>
            </a:r>
            <a:endParaRPr lang="en-US" sz="2400" i="1" dirty="0"/>
          </a:p>
        </p:txBody>
      </p:sp>
      <p:sp>
        <p:nvSpPr>
          <p:cNvPr id="4" name="Shape 73"/>
          <p:cNvSpPr txBox="1">
            <a:spLocks noGrp="1"/>
          </p:cNvSpPr>
          <p:nvPr>
            <p:ph type="title"/>
          </p:nvPr>
        </p:nvSpPr>
        <p:spPr>
          <a:xfrm>
            <a:off x="349800" y="279400"/>
            <a:ext cx="8520600" cy="635000"/>
          </a:xfrm>
          <a:prstGeom prst="rect">
            <a:avLst/>
          </a:prstGeom>
        </p:spPr>
        <p:txBody>
          <a:bodyPr lIns="91425" tIns="91425" rIns="91425" bIns="91425" anchor="t" anchorCtr="0">
            <a:noAutofit/>
          </a:bodyPr>
          <a:lstStyle/>
          <a:p>
            <a:pPr lvl="0">
              <a:spcBef>
                <a:spcPts val="0"/>
              </a:spcBef>
              <a:buNone/>
            </a:pPr>
            <a:r>
              <a:rPr lang="en-US" sz="2800" b="1" dirty="0" smtClean="0"/>
              <a:t>Multiple Student Supports</a:t>
            </a:r>
            <a:r>
              <a:rPr lang="en" sz="2800" b="1" dirty="0" smtClean="0"/>
              <a:t> Deliverables</a:t>
            </a:r>
            <a:r>
              <a:rPr lang="en" sz="2400" dirty="0" smtClean="0"/>
              <a:t/>
            </a:r>
            <a:br>
              <a:rPr lang="en" sz="2400" dirty="0" smtClean="0"/>
            </a:br>
            <a:endParaRPr lang="en" sz="2400" dirty="0"/>
          </a:p>
        </p:txBody>
      </p:sp>
    </p:spTree>
    <p:extLst>
      <p:ext uri="{BB962C8B-B14F-4D97-AF65-F5344CB8AC3E}">
        <p14:creationId xmlns:p14="http://schemas.microsoft.com/office/powerpoint/2010/main" val="2175535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38439"/>
          </a:xfrm>
        </p:spPr>
        <p:txBody>
          <a:bodyPr>
            <a:normAutofit fontScale="90000"/>
          </a:bodyPr>
          <a:lstStyle/>
          <a:p>
            <a:pPr algn="ctr"/>
            <a:r>
              <a:rPr lang="en-US" sz="3200" b="1" u="sng" dirty="0">
                <a:solidFill>
                  <a:srgbClr val="00B0F0"/>
                </a:solidFill>
              </a:rPr>
              <a:t>DELIVERABLE 2.1</a:t>
            </a:r>
          </a:p>
        </p:txBody>
      </p:sp>
      <p:sp>
        <p:nvSpPr>
          <p:cNvPr id="3" name="Content Placeholder 2"/>
          <p:cNvSpPr>
            <a:spLocks noGrp="1"/>
          </p:cNvSpPr>
          <p:nvPr>
            <p:ph idx="1"/>
          </p:nvPr>
        </p:nvSpPr>
        <p:spPr>
          <a:xfrm>
            <a:off x="628650" y="803565"/>
            <a:ext cx="7886700" cy="2933914"/>
          </a:xfrm>
        </p:spPr>
        <p:txBody>
          <a:bodyPr>
            <a:normAutofit/>
          </a:bodyPr>
          <a:lstStyle/>
          <a:p>
            <a:pPr marL="0" indent="0" algn="ctr">
              <a:buNone/>
            </a:pPr>
            <a:r>
              <a:rPr lang="en-US" sz="2400" dirty="0" smtClean="0"/>
              <a:t>Develop and link </a:t>
            </a:r>
            <a:r>
              <a:rPr lang="en-US" sz="2400" dirty="0" smtClean="0">
                <a:solidFill>
                  <a:srgbClr val="FF0000"/>
                </a:solidFill>
              </a:rPr>
              <a:t>a school-wide peer mentorship and advisory program (MAP) for secondary students </a:t>
            </a:r>
            <a:r>
              <a:rPr lang="en-US" sz="2400" dirty="0" smtClean="0"/>
              <a:t>to strengthen students’ sense of belonging to the school community and improve their academic achievement, creating a cultural shift from tolerance to open acceptance of our differences.</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61" y="2928518"/>
            <a:ext cx="4349839" cy="3929483"/>
          </a:xfrm>
          <a:prstGeom prst="rect">
            <a:avLst/>
          </a:prstGeom>
        </p:spPr>
      </p:pic>
    </p:spTree>
    <p:extLst>
      <p:ext uri="{BB962C8B-B14F-4D97-AF65-F5344CB8AC3E}">
        <p14:creationId xmlns:p14="http://schemas.microsoft.com/office/powerpoint/2010/main" val="39368336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
            <a:ext cx="7886700" cy="1068945"/>
          </a:xfrm>
        </p:spPr>
        <p:txBody>
          <a:bodyPr>
            <a:normAutofit/>
          </a:bodyPr>
          <a:lstStyle/>
          <a:p>
            <a:pPr algn="ctr"/>
            <a:r>
              <a:rPr lang="en-US" sz="3200" b="1" u="sng" dirty="0">
                <a:solidFill>
                  <a:srgbClr val="00B0F0"/>
                </a:solidFill>
              </a:rPr>
              <a:t>DELIVERABLE </a:t>
            </a:r>
            <a:r>
              <a:rPr lang="en-US" sz="3200" b="1" u="sng" dirty="0" smtClean="0">
                <a:solidFill>
                  <a:srgbClr val="00B0F0"/>
                </a:solidFill>
              </a:rPr>
              <a:t>2.2</a:t>
            </a:r>
            <a:endParaRPr lang="en-US" sz="3200" u="sng" dirty="0">
              <a:solidFill>
                <a:srgbClr val="00B0F0"/>
              </a:solidFill>
            </a:endParaRPr>
          </a:p>
        </p:txBody>
      </p:sp>
      <p:sp>
        <p:nvSpPr>
          <p:cNvPr id="3" name="Content Placeholder 2"/>
          <p:cNvSpPr>
            <a:spLocks noGrp="1"/>
          </p:cNvSpPr>
          <p:nvPr>
            <p:ph idx="1"/>
          </p:nvPr>
        </p:nvSpPr>
        <p:spPr>
          <a:xfrm>
            <a:off x="228600" y="990600"/>
            <a:ext cx="5010150" cy="5378473"/>
          </a:xfrm>
        </p:spPr>
        <p:txBody>
          <a:bodyPr/>
          <a:lstStyle/>
          <a:p>
            <a:pPr marL="0" indent="0" algn="ctr">
              <a:buNone/>
            </a:pPr>
            <a:r>
              <a:rPr lang="en-US" b="1" dirty="0"/>
              <a:t>Develop </a:t>
            </a:r>
            <a:r>
              <a:rPr lang="en-US" b="1" dirty="0" smtClean="0">
                <a:solidFill>
                  <a:srgbClr val="FF0000"/>
                </a:solidFill>
              </a:rPr>
              <a:t>standardized</a:t>
            </a:r>
            <a:r>
              <a:rPr lang="en-US" b="1" dirty="0">
                <a:solidFill>
                  <a:srgbClr val="FF0000"/>
                </a:solidFill>
              </a:rPr>
              <a:t>, district-wide restorative </a:t>
            </a:r>
            <a:r>
              <a:rPr lang="en-US" b="1" dirty="0" smtClean="0">
                <a:solidFill>
                  <a:srgbClr val="FF0000"/>
                </a:solidFill>
              </a:rPr>
              <a:t>practices, including Restorative Justice (RJ), </a:t>
            </a:r>
            <a:r>
              <a:rPr lang="en-US" b="1" dirty="0"/>
              <a:t>that </a:t>
            </a:r>
            <a:r>
              <a:rPr lang="en-US" b="1" dirty="0" smtClean="0"/>
              <a:t>help </a:t>
            </a:r>
            <a:r>
              <a:rPr lang="en-US" b="1" dirty="0"/>
              <a:t>students and staff resolve conflicts peacefully and respectfully, reduces punitive discipline and </a:t>
            </a:r>
            <a:r>
              <a:rPr lang="en-US" b="1" dirty="0" smtClean="0"/>
              <a:t>helps decrease </a:t>
            </a:r>
            <a:r>
              <a:rPr lang="en-US" b="1" dirty="0"/>
              <a:t>racial discipline </a:t>
            </a:r>
            <a:r>
              <a:rPr lang="en-US" b="1" dirty="0" smtClean="0"/>
              <a:t>disparities.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104" y="1524000"/>
            <a:ext cx="3518125" cy="3886200"/>
          </a:xfrm>
          <a:prstGeom prst="rect">
            <a:avLst/>
          </a:prstGeom>
        </p:spPr>
      </p:pic>
    </p:spTree>
    <p:extLst>
      <p:ext uri="{BB962C8B-B14F-4D97-AF65-F5344CB8AC3E}">
        <p14:creationId xmlns:p14="http://schemas.microsoft.com/office/powerpoint/2010/main" val="202577641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13" y="1"/>
            <a:ext cx="7886700" cy="1608802"/>
          </a:xfrm>
        </p:spPr>
        <p:txBody>
          <a:bodyPr>
            <a:normAutofit/>
          </a:bodyPr>
          <a:lstStyle/>
          <a:p>
            <a:pPr algn="ctr"/>
            <a:r>
              <a:rPr lang="en-US" sz="3200" b="1" u="sng" dirty="0">
                <a:solidFill>
                  <a:srgbClr val="00B0F0"/>
                </a:solidFill>
              </a:rPr>
              <a:t>DELIVERABLE 2.3 </a:t>
            </a:r>
            <a:endParaRPr lang="en-US" sz="3200" u="sng" dirty="0">
              <a:solidFill>
                <a:srgbClr val="00B0F0"/>
              </a:solidFill>
            </a:endParaRPr>
          </a:p>
        </p:txBody>
      </p:sp>
      <p:sp>
        <p:nvSpPr>
          <p:cNvPr id="3" name="Content Placeholder 2"/>
          <p:cNvSpPr>
            <a:spLocks noGrp="1"/>
          </p:cNvSpPr>
          <p:nvPr>
            <p:ph idx="1"/>
          </p:nvPr>
        </p:nvSpPr>
        <p:spPr>
          <a:xfrm>
            <a:off x="628650" y="1219199"/>
            <a:ext cx="4016897" cy="4957763"/>
          </a:xfrm>
        </p:spPr>
        <p:txBody>
          <a:bodyPr/>
          <a:lstStyle/>
          <a:p>
            <a:pPr marL="0" indent="0" algn="ctr">
              <a:buNone/>
            </a:pPr>
            <a:r>
              <a:rPr lang="en-US" b="1" dirty="0"/>
              <a:t>Create </a:t>
            </a:r>
            <a:r>
              <a:rPr lang="en-US" b="1" dirty="0">
                <a:solidFill>
                  <a:srgbClr val="FF0000"/>
                </a:solidFill>
              </a:rPr>
              <a:t>high-quality extended-day programming that is highly integrated with school-day learning </a:t>
            </a:r>
            <a:r>
              <a:rPr lang="en-US" b="1" dirty="0"/>
              <a:t>and includes enrichment, academic support, and before- and after-school care.</a:t>
            </a:r>
            <a:endParaRPr lang="en-US" dirty="0"/>
          </a:p>
          <a:p>
            <a:pPr marL="0" indent="0" algn="ctr">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547" y="1219200"/>
            <a:ext cx="4473053" cy="4544032"/>
          </a:xfrm>
          <a:prstGeom prst="rect">
            <a:avLst/>
          </a:prstGeom>
        </p:spPr>
      </p:pic>
    </p:spTree>
    <p:extLst>
      <p:ext uri="{BB962C8B-B14F-4D97-AF65-F5344CB8AC3E}">
        <p14:creationId xmlns:p14="http://schemas.microsoft.com/office/powerpoint/2010/main" val="250984561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9184"/>
            <a:ext cx="7886700" cy="1035405"/>
          </a:xfrm>
        </p:spPr>
        <p:txBody>
          <a:bodyPr>
            <a:normAutofit/>
          </a:bodyPr>
          <a:lstStyle/>
          <a:p>
            <a:pPr algn="ctr"/>
            <a:r>
              <a:rPr lang="en-US" sz="3600" b="1" u="sng" dirty="0">
                <a:solidFill>
                  <a:srgbClr val="00B0F0"/>
                </a:solidFill>
              </a:rPr>
              <a:t>DELIVERABLE 2.4 </a:t>
            </a:r>
            <a:endParaRPr lang="en-US" sz="3600" u="sng" dirty="0">
              <a:solidFill>
                <a:srgbClr val="00B0F0"/>
              </a:solidFill>
            </a:endParaRPr>
          </a:p>
        </p:txBody>
      </p:sp>
      <p:sp>
        <p:nvSpPr>
          <p:cNvPr id="3" name="Content Placeholder 2"/>
          <p:cNvSpPr>
            <a:spLocks noGrp="1"/>
          </p:cNvSpPr>
          <p:nvPr>
            <p:ph idx="1"/>
          </p:nvPr>
        </p:nvSpPr>
        <p:spPr>
          <a:xfrm>
            <a:off x="628650" y="1144589"/>
            <a:ext cx="3333750" cy="5032375"/>
          </a:xfrm>
        </p:spPr>
        <p:txBody>
          <a:bodyPr/>
          <a:lstStyle/>
          <a:p>
            <a:pPr marL="0" indent="0" algn="ctr">
              <a:buNone/>
            </a:pPr>
            <a:r>
              <a:rPr lang="en-US" b="1" dirty="0"/>
              <a:t>Create a </a:t>
            </a:r>
            <a:r>
              <a:rPr lang="en-US" b="1" dirty="0">
                <a:solidFill>
                  <a:srgbClr val="FF0000"/>
                </a:solidFill>
              </a:rPr>
              <a:t>counseling internship program at Columbia High School </a:t>
            </a:r>
            <a:r>
              <a:rPr lang="en-US" b="1" dirty="0"/>
              <a:t>to support students’ social/emotional growth and academic success </a:t>
            </a:r>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295400"/>
            <a:ext cx="5230505" cy="4947313"/>
          </a:xfrm>
          <a:prstGeom prst="rect">
            <a:avLst/>
          </a:prstGeom>
        </p:spPr>
      </p:pic>
    </p:spTree>
    <p:extLst>
      <p:ext uri="{BB962C8B-B14F-4D97-AF65-F5344CB8AC3E}">
        <p14:creationId xmlns:p14="http://schemas.microsoft.com/office/powerpoint/2010/main" val="1932955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49526"/>
          </a:xfrm>
        </p:spPr>
        <p:txBody>
          <a:bodyPr>
            <a:normAutofit/>
          </a:bodyPr>
          <a:lstStyle/>
          <a:p>
            <a:pPr algn="ctr"/>
            <a:r>
              <a:rPr lang="en-US" sz="3200" b="1" u="sng" dirty="0">
                <a:solidFill>
                  <a:srgbClr val="00B0F0"/>
                </a:solidFill>
              </a:rPr>
              <a:t>DELIVERABLE </a:t>
            </a:r>
            <a:r>
              <a:rPr lang="en-US" sz="3200" b="1" u="sng" dirty="0" smtClean="0">
                <a:solidFill>
                  <a:srgbClr val="00B0F0"/>
                </a:solidFill>
              </a:rPr>
              <a:t>2.5</a:t>
            </a:r>
            <a:endParaRPr lang="en-US" sz="3200" u="sng" dirty="0">
              <a:solidFill>
                <a:srgbClr val="00B0F0"/>
              </a:solidFill>
            </a:endParaRPr>
          </a:p>
        </p:txBody>
      </p:sp>
      <p:sp>
        <p:nvSpPr>
          <p:cNvPr id="3" name="Content Placeholder 2"/>
          <p:cNvSpPr>
            <a:spLocks noGrp="1"/>
          </p:cNvSpPr>
          <p:nvPr>
            <p:ph idx="1"/>
          </p:nvPr>
        </p:nvSpPr>
        <p:spPr>
          <a:xfrm>
            <a:off x="628650" y="1105469"/>
            <a:ext cx="4324350" cy="5071494"/>
          </a:xfrm>
        </p:spPr>
        <p:txBody>
          <a:bodyPr/>
          <a:lstStyle/>
          <a:p>
            <a:pPr marL="0" indent="0" algn="ctr">
              <a:buNone/>
            </a:pPr>
            <a:r>
              <a:rPr lang="en-US" b="1" dirty="0"/>
              <a:t>Create a seamless system of support within schools and across the district for students and teachers by </a:t>
            </a:r>
            <a:r>
              <a:rPr lang="en-US" b="1" dirty="0">
                <a:solidFill>
                  <a:srgbClr val="FF0000"/>
                </a:solidFill>
              </a:rPr>
              <a:t>standardizing and strengthening the </a:t>
            </a:r>
            <a:r>
              <a:rPr lang="en-US" b="1" dirty="0" smtClean="0">
                <a:solidFill>
                  <a:srgbClr val="FF0000"/>
                </a:solidFill>
              </a:rPr>
              <a:t>Intervention &amp;Referral Services (I &amp; RS) </a:t>
            </a:r>
            <a:r>
              <a:rPr lang="en-US" b="1" dirty="0">
                <a:solidFill>
                  <a:srgbClr val="FF0000"/>
                </a:solidFill>
              </a:rPr>
              <a:t>process. </a:t>
            </a:r>
            <a:endParaRPr lang="en-US" dirty="0">
              <a:solidFill>
                <a:srgbClr val="FF0000"/>
              </a:solidFill>
            </a:endParaRPr>
          </a:p>
          <a:p>
            <a:pPr marL="0" indent="0" algn="ctr">
              <a:buNone/>
            </a:pPr>
            <a:endParaRPr lang="en-US" dirty="0">
              <a:solidFill>
                <a:srgbClr val="FF0000"/>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031" r="8479"/>
          <a:stretch/>
        </p:blipFill>
        <p:spPr>
          <a:xfrm>
            <a:off x="4738915" y="1819720"/>
            <a:ext cx="4441371" cy="3735606"/>
          </a:xfrm>
          <a:prstGeom prst="rect">
            <a:avLst/>
          </a:prstGeom>
        </p:spPr>
      </p:pic>
    </p:spTree>
    <p:extLst>
      <p:ext uri="{BB962C8B-B14F-4D97-AF65-F5344CB8AC3E}">
        <p14:creationId xmlns:p14="http://schemas.microsoft.com/office/powerpoint/2010/main" val="2435354114"/>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838960"/>
          </a:xfrm>
        </p:spPr>
        <p:txBody>
          <a:bodyPr>
            <a:normAutofit/>
          </a:bodyPr>
          <a:lstStyle/>
          <a:p>
            <a:pPr algn="ctr"/>
            <a:r>
              <a:rPr lang="en-US" sz="3200" b="1" u="sng" dirty="0">
                <a:solidFill>
                  <a:srgbClr val="00B0F0"/>
                </a:solidFill>
              </a:rPr>
              <a:t>DELIVERABLE 2.6</a:t>
            </a:r>
            <a:endParaRPr lang="en-US" sz="3200" u="sng" dirty="0">
              <a:solidFill>
                <a:srgbClr val="00B0F0"/>
              </a:solidFill>
            </a:endParaRPr>
          </a:p>
        </p:txBody>
      </p:sp>
      <p:sp>
        <p:nvSpPr>
          <p:cNvPr id="3" name="Content Placeholder 2"/>
          <p:cNvSpPr>
            <a:spLocks noGrp="1"/>
          </p:cNvSpPr>
          <p:nvPr>
            <p:ph idx="1"/>
          </p:nvPr>
        </p:nvSpPr>
        <p:spPr>
          <a:xfrm>
            <a:off x="628650" y="838200"/>
            <a:ext cx="3790950" cy="5338764"/>
          </a:xfrm>
        </p:spPr>
        <p:txBody>
          <a:bodyPr/>
          <a:lstStyle/>
          <a:p>
            <a:pPr marL="0" indent="0" algn="ctr">
              <a:buNone/>
            </a:pPr>
            <a:r>
              <a:rPr lang="en-US" sz="2800" b="1" dirty="0">
                <a:solidFill>
                  <a:srgbClr val="FF0000"/>
                </a:solidFill>
              </a:rPr>
              <a:t>Incorporate play/innovation period into elementary class time </a:t>
            </a:r>
            <a:r>
              <a:rPr lang="en-US" sz="2800" b="1" dirty="0"/>
              <a:t>to diminish school-related stress and promote the joy of learning, support free-play and encourage exploration, imagination, and student connections.</a:t>
            </a:r>
            <a:endParaRPr lang="en-US" sz="2800" dirty="0"/>
          </a:p>
          <a:p>
            <a:pPr marL="0" indent="0" algn="ctr">
              <a:buNone/>
            </a:pP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702"/>
          <a:stretch/>
        </p:blipFill>
        <p:spPr>
          <a:xfrm>
            <a:off x="4470400" y="1524000"/>
            <a:ext cx="4261426" cy="4271211"/>
          </a:xfrm>
          <a:prstGeom prst="rect">
            <a:avLst/>
          </a:prstGeom>
        </p:spPr>
      </p:pic>
    </p:spTree>
    <p:extLst>
      <p:ext uri="{BB962C8B-B14F-4D97-AF65-F5344CB8AC3E}">
        <p14:creationId xmlns:p14="http://schemas.microsoft.com/office/powerpoint/2010/main" val="3570311288"/>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4000" b="1" dirty="0" smtClean="0"/>
              <a:t>The Context</a:t>
            </a:r>
            <a:endParaRPr lang="en-US" sz="4000" b="1" dirty="0"/>
          </a:p>
        </p:txBody>
      </p:sp>
      <p:sp>
        <p:nvSpPr>
          <p:cNvPr id="3" name="Content Placeholder 2"/>
          <p:cNvSpPr>
            <a:spLocks noGrp="1"/>
          </p:cNvSpPr>
          <p:nvPr>
            <p:ph idx="1"/>
          </p:nvPr>
        </p:nvSpPr>
        <p:spPr>
          <a:xfrm>
            <a:off x="457200" y="1447800"/>
            <a:ext cx="8229600" cy="5181600"/>
          </a:xfrm>
        </p:spPr>
        <p:txBody>
          <a:bodyPr>
            <a:normAutofit/>
          </a:bodyPr>
          <a:lstStyle/>
          <a:p>
            <a:pPr>
              <a:spcBef>
                <a:spcPts val="0"/>
              </a:spcBef>
              <a:spcAft>
                <a:spcPts val="1800"/>
              </a:spcAft>
            </a:pPr>
            <a:r>
              <a:rPr lang="en-US" sz="2800" dirty="0" smtClean="0"/>
              <a:t>The Strategic Plan will serve as the blueprint to guide the District’s work for the next 3-5 years. </a:t>
            </a:r>
          </a:p>
          <a:p>
            <a:pPr>
              <a:spcBef>
                <a:spcPts val="0"/>
              </a:spcBef>
              <a:spcAft>
                <a:spcPts val="1800"/>
              </a:spcAft>
            </a:pPr>
            <a:r>
              <a:rPr lang="en-US" sz="2800" dirty="0" smtClean="0"/>
              <a:t>Multi-phase process, with </a:t>
            </a:r>
            <a:r>
              <a:rPr lang="en-US" sz="2800" dirty="0"/>
              <a:t>a wide variety of perspectives </a:t>
            </a:r>
            <a:r>
              <a:rPr lang="en-US" sz="2800" dirty="0" smtClean="0"/>
              <a:t>included </a:t>
            </a:r>
            <a:r>
              <a:rPr lang="en-US" sz="2800" dirty="0"/>
              <a:t>in every step along the way. </a:t>
            </a:r>
            <a:endParaRPr lang="en-US" sz="2800" dirty="0" smtClean="0"/>
          </a:p>
          <a:p>
            <a:pPr>
              <a:spcBef>
                <a:spcPts val="0"/>
              </a:spcBef>
              <a:spcAft>
                <a:spcPts val="1800"/>
              </a:spcAft>
            </a:pPr>
            <a:r>
              <a:rPr lang="en-US" sz="2800" dirty="0" smtClean="0"/>
              <a:t>Collaborative effort so that the plan ultimately represents the values of our community and the needs of our students. </a:t>
            </a:r>
          </a:p>
        </p:txBody>
      </p:sp>
    </p:spTree>
    <p:extLst>
      <p:ext uri="{BB962C8B-B14F-4D97-AF65-F5344CB8AC3E}">
        <p14:creationId xmlns:p14="http://schemas.microsoft.com/office/powerpoint/2010/main" val="2119952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838960"/>
          </a:xfrm>
        </p:spPr>
        <p:txBody>
          <a:bodyPr>
            <a:normAutofit/>
          </a:bodyPr>
          <a:lstStyle/>
          <a:p>
            <a:pPr algn="ctr"/>
            <a:r>
              <a:rPr lang="en-US" sz="3200" b="1" u="sng" dirty="0">
                <a:solidFill>
                  <a:srgbClr val="00B0F0"/>
                </a:solidFill>
              </a:rPr>
              <a:t>DELIVERABLE </a:t>
            </a:r>
            <a:r>
              <a:rPr lang="en-US" sz="3200" b="1" u="sng" dirty="0" smtClean="0">
                <a:solidFill>
                  <a:srgbClr val="00B0F0"/>
                </a:solidFill>
              </a:rPr>
              <a:t>2.7</a:t>
            </a:r>
            <a:endParaRPr lang="en-US" sz="3200" u="sng" dirty="0">
              <a:solidFill>
                <a:srgbClr val="00B0F0"/>
              </a:solidFill>
            </a:endParaRPr>
          </a:p>
        </p:txBody>
      </p:sp>
      <p:sp>
        <p:nvSpPr>
          <p:cNvPr id="3" name="Content Placeholder 2"/>
          <p:cNvSpPr>
            <a:spLocks noGrp="1"/>
          </p:cNvSpPr>
          <p:nvPr>
            <p:ph idx="1"/>
          </p:nvPr>
        </p:nvSpPr>
        <p:spPr>
          <a:xfrm>
            <a:off x="628650" y="838200"/>
            <a:ext cx="3790950" cy="5338764"/>
          </a:xfrm>
        </p:spPr>
        <p:txBody>
          <a:bodyPr>
            <a:normAutofit/>
          </a:bodyPr>
          <a:lstStyle/>
          <a:p>
            <a:pPr marL="0" lvl="1" indent="0" algn="ctr">
              <a:buNone/>
            </a:pPr>
            <a:r>
              <a:rPr lang="en-US" dirty="0"/>
              <a:t>Develop a </a:t>
            </a:r>
            <a:r>
              <a:rPr lang="en-US" dirty="0">
                <a:solidFill>
                  <a:srgbClr val="FF0000"/>
                </a:solidFill>
              </a:rPr>
              <a:t>one stop hub of services</a:t>
            </a:r>
            <a:r>
              <a:rPr lang="en-US" dirty="0"/>
              <a:t> connecting district families to legal, health and community social service supports, including food stamp providers, legal support, food programs, health care providers, public benefits providers, etc. who will provide their services pro bono</a:t>
            </a:r>
            <a:r>
              <a:rPr lang="en-US" dirty="0" smtClean="0"/>
              <a:t>.</a:t>
            </a:r>
            <a:endParaRPr lang="en-US" sz="2800" dirty="0"/>
          </a:p>
          <a:p>
            <a:pPr marL="0" indent="0" algn="ctr">
              <a:buNone/>
            </a:pPr>
            <a:endParaRPr lang="en-US" dirty="0"/>
          </a:p>
        </p:txBody>
      </p:sp>
      <p:pic>
        <p:nvPicPr>
          <p:cNvPr id="6" name="Picture 5"/>
          <p:cNvPicPr>
            <a:picLocks noChangeAspect="1"/>
          </p:cNvPicPr>
          <p:nvPr/>
        </p:nvPicPr>
        <p:blipFill rotWithShape="1">
          <a:blip r:embed="rId2"/>
          <a:srcRect l="20388" r="19601"/>
          <a:stretch/>
        </p:blipFill>
        <p:spPr>
          <a:xfrm>
            <a:off x="4709885" y="1371600"/>
            <a:ext cx="4423229" cy="4146036"/>
          </a:xfrm>
          <a:prstGeom prst="rect">
            <a:avLst/>
          </a:prstGeom>
        </p:spPr>
      </p:pic>
    </p:spTree>
    <p:extLst>
      <p:ext uri="{BB962C8B-B14F-4D97-AF65-F5344CB8AC3E}">
        <p14:creationId xmlns:p14="http://schemas.microsoft.com/office/powerpoint/2010/main" val="2852112273"/>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ctrTitle"/>
          </p:nvPr>
        </p:nvSpPr>
        <p:spPr>
          <a:xfrm>
            <a:off x="609600" y="533400"/>
            <a:ext cx="7903500" cy="982783"/>
          </a:xfrm>
          <a:prstGeom prst="rect">
            <a:avLst/>
          </a:prstGeom>
          <a:solidFill>
            <a:schemeClr val="bg1"/>
          </a:solidFill>
          <a:ln>
            <a:noFill/>
          </a:ln>
        </p:spPr>
        <p:txBody>
          <a:bodyPr lIns="91425" tIns="45700" rIns="91425" bIns="45700" anchor="t" anchorCtr="0">
            <a:noAutofit/>
          </a:bodyPr>
          <a:lstStyle/>
          <a:p>
            <a:pPr marL="0" marR="0" lvl="0" indent="0" algn="ctr" rtl="0">
              <a:spcBef>
                <a:spcPts val="0"/>
              </a:spcBef>
              <a:buClr>
                <a:schemeClr val="dk1"/>
              </a:buClr>
              <a:buSzPct val="25000"/>
              <a:buFont typeface="Calibri"/>
              <a:buNone/>
            </a:pPr>
            <a:r>
              <a:rPr lang="en-US" sz="3600" b="1" i="0" strike="noStrike" cap="none" dirty="0" smtClean="0">
                <a:solidFill>
                  <a:schemeClr val="dk1"/>
                </a:solidFill>
                <a:sym typeface="Calibri"/>
              </a:rPr>
              <a:t>STRATEGY</a:t>
            </a:r>
            <a:r>
              <a:rPr lang="en-US" sz="3600" b="1" dirty="0" smtClean="0"/>
              <a:t> 3: Student Engagement</a:t>
            </a:r>
            <a:endParaRPr lang="en-US" sz="3600" b="1" dirty="0"/>
          </a:p>
        </p:txBody>
      </p:sp>
      <p:sp>
        <p:nvSpPr>
          <p:cNvPr id="91" name="Shape 91"/>
          <p:cNvSpPr txBox="1">
            <a:spLocks noGrp="1"/>
          </p:cNvSpPr>
          <p:nvPr>
            <p:ph type="subTitle" idx="1"/>
          </p:nvPr>
        </p:nvSpPr>
        <p:spPr>
          <a:xfrm>
            <a:off x="609600" y="1752600"/>
            <a:ext cx="7903500" cy="4870800"/>
          </a:xfrm>
          <a:prstGeom prst="rect">
            <a:avLst/>
          </a:prstGeom>
          <a:solidFill>
            <a:schemeClr val="bg1"/>
          </a:solidFill>
          <a:ln>
            <a:noFill/>
          </a:ln>
        </p:spPr>
        <p:txBody>
          <a:bodyPr lIns="91425" tIns="45700" rIns="91425" bIns="45700" anchor="t" anchorCtr="0">
            <a:noAutofit/>
          </a:bodyPr>
          <a:lstStyle/>
          <a:p>
            <a:pPr marL="0" marR="0" lvl="0" indent="0" algn="ctr" rtl="0">
              <a:spcBef>
                <a:spcPts val="0"/>
              </a:spcBef>
              <a:buClr>
                <a:srgbClr val="888888"/>
              </a:buClr>
              <a:buSzPct val="25000"/>
              <a:buFont typeface="Arial"/>
              <a:buNone/>
            </a:pPr>
            <a:r>
              <a:rPr lang="en-US" sz="3600" i="1" u="none" strike="noStrike" cap="none" dirty="0">
                <a:solidFill>
                  <a:srgbClr val="000000"/>
                </a:solidFill>
                <a:sym typeface="Calibri"/>
              </a:rPr>
              <a:t>We will work with </a:t>
            </a:r>
            <a:r>
              <a:rPr lang="en-US" sz="3600" b="1" i="1" u="none" strike="noStrike" cap="none" dirty="0">
                <a:solidFill>
                  <a:srgbClr val="000000"/>
                </a:solidFill>
                <a:sym typeface="Calibri"/>
              </a:rPr>
              <a:t>students</a:t>
            </a:r>
          </a:p>
          <a:p>
            <a:pPr marL="0" marR="0" lvl="0" indent="0" algn="ctr" rtl="0">
              <a:spcBef>
                <a:spcPts val="0"/>
              </a:spcBef>
              <a:buClr>
                <a:srgbClr val="888888"/>
              </a:buClr>
              <a:buSzPct val="25000"/>
              <a:buFont typeface="Arial"/>
              <a:buNone/>
            </a:pPr>
            <a:r>
              <a:rPr lang="en-US" sz="3600" i="1" u="none" strike="noStrike" cap="none" dirty="0">
                <a:solidFill>
                  <a:srgbClr val="000000"/>
                </a:solidFill>
                <a:sym typeface="Calibri"/>
              </a:rPr>
              <a:t>to redefine their roles</a:t>
            </a:r>
          </a:p>
          <a:p>
            <a:pPr marL="0" marR="0" lvl="0" indent="0" algn="r" rtl="0">
              <a:spcBef>
                <a:spcPts val="0"/>
              </a:spcBef>
              <a:buClr>
                <a:srgbClr val="888888"/>
              </a:buClr>
              <a:buSzPct val="25000"/>
              <a:buFont typeface="Arial"/>
              <a:buNone/>
            </a:pPr>
            <a:r>
              <a:rPr lang="en-US" sz="3600" i="1" u="none" strike="noStrike" cap="none" dirty="0">
                <a:solidFill>
                  <a:srgbClr val="000000"/>
                </a:solidFill>
                <a:sym typeface="Calibri"/>
              </a:rPr>
              <a:t>as </a:t>
            </a:r>
            <a:r>
              <a:rPr lang="en-US" sz="3600" b="1" i="1" u="none" strike="noStrike" cap="none" dirty="0">
                <a:solidFill>
                  <a:srgbClr val="000000"/>
                </a:solidFill>
                <a:sym typeface="Calibri"/>
              </a:rPr>
              <a:t>active</a:t>
            </a:r>
            <a:r>
              <a:rPr lang="en-US" sz="3600" i="1" u="none" strike="noStrike" cap="none" dirty="0">
                <a:solidFill>
                  <a:srgbClr val="000000"/>
                </a:solidFill>
                <a:sym typeface="Calibri"/>
              </a:rPr>
              <a:t> and </a:t>
            </a:r>
            <a:r>
              <a:rPr lang="en-US" sz="3600" b="1" i="1" u="none" strike="noStrike" cap="none" dirty="0">
                <a:solidFill>
                  <a:srgbClr val="000000"/>
                </a:solidFill>
                <a:sym typeface="Calibri"/>
              </a:rPr>
              <a:t>engaged</a:t>
            </a:r>
            <a:r>
              <a:rPr lang="en-US" sz="3600" i="1" u="none" strike="noStrike" cap="none" dirty="0">
                <a:solidFill>
                  <a:srgbClr val="000000"/>
                </a:solidFill>
                <a:sym typeface="Calibri"/>
              </a:rPr>
              <a:t> </a:t>
            </a:r>
            <a:r>
              <a:rPr lang="en-US" sz="3600" b="1" i="1" u="none" strike="noStrike" cap="none" dirty="0">
                <a:solidFill>
                  <a:srgbClr val="000000"/>
                </a:solidFill>
                <a:sym typeface="Calibri"/>
              </a:rPr>
              <a:t>contributors</a:t>
            </a:r>
            <a:r>
              <a:rPr lang="en-US" sz="3600" i="1" dirty="0">
                <a:solidFill>
                  <a:srgbClr val="000000"/>
                </a:solidFill>
              </a:rPr>
              <a:t> </a:t>
            </a:r>
            <a:r>
              <a:rPr lang="en-US" sz="3600" i="1" u="none" strike="noStrike" cap="none" dirty="0">
                <a:solidFill>
                  <a:srgbClr val="000000"/>
                </a:solidFill>
                <a:sym typeface="Calibri"/>
              </a:rPr>
              <a:t>to the learning experience </a:t>
            </a:r>
            <a:r>
              <a:rPr lang="en-US" sz="3600" i="1" dirty="0">
                <a:solidFill>
                  <a:srgbClr val="000000"/>
                </a:solidFill>
              </a:rPr>
              <a:t>in</a:t>
            </a:r>
            <a:r>
              <a:rPr lang="en-US" sz="3600" i="1" u="none" strike="noStrike" cap="none" dirty="0">
                <a:solidFill>
                  <a:srgbClr val="000000"/>
                </a:solidFill>
                <a:sym typeface="Calibri"/>
              </a:rPr>
              <a:t> their</a:t>
            </a:r>
          </a:p>
          <a:p>
            <a:pPr marL="0" marR="0" lvl="0" indent="0" algn="ctr" rtl="0">
              <a:spcBef>
                <a:spcPts val="0"/>
              </a:spcBef>
              <a:buClr>
                <a:srgbClr val="888888"/>
              </a:buClr>
              <a:buSzPct val="25000"/>
              <a:buFont typeface="Arial"/>
              <a:buNone/>
            </a:pPr>
            <a:r>
              <a:rPr lang="en-US" sz="3600" i="1" u="none" strike="noStrike" cap="none" dirty="0">
                <a:solidFill>
                  <a:srgbClr val="000000"/>
                </a:solidFill>
                <a:sym typeface="Calibri"/>
              </a:rPr>
              <a:t>schools and communities.</a:t>
            </a:r>
          </a:p>
        </p:txBody>
      </p:sp>
    </p:spTree>
    <p:extLst>
      <p:ext uri="{BB962C8B-B14F-4D97-AF65-F5344CB8AC3E}">
        <p14:creationId xmlns:p14="http://schemas.microsoft.com/office/powerpoint/2010/main" val="2573921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36969"/>
            <a:ext cx="7543800" cy="523220"/>
          </a:xfrm>
          <a:prstGeom prst="rect">
            <a:avLst/>
          </a:prstGeom>
          <a:noFill/>
        </p:spPr>
        <p:txBody>
          <a:bodyPr wrap="square" rtlCol="0">
            <a:spAutoFit/>
          </a:bodyPr>
          <a:lstStyle/>
          <a:p>
            <a:pPr algn="ctr">
              <a:tabLst>
                <a:tab pos="857250" algn="l"/>
              </a:tabLst>
            </a:pPr>
            <a:r>
              <a:rPr lang="en-US" sz="2800" b="1" dirty="0" smtClean="0"/>
              <a:t>Strategy 3 Action Planning Team Members</a:t>
            </a:r>
            <a:endParaRPr lang="en-US" sz="2800" b="1" dirty="0"/>
          </a:p>
        </p:txBody>
      </p:sp>
      <p:graphicFrame>
        <p:nvGraphicFramePr>
          <p:cNvPr id="2" name="Table 1"/>
          <p:cNvGraphicFramePr>
            <a:graphicFrameLocks noGrp="1"/>
          </p:cNvGraphicFramePr>
          <p:nvPr>
            <p:extLst>
              <p:ext uri="{D42A27DB-BD31-4B8C-83A1-F6EECF244321}">
                <p14:modId xmlns:p14="http://schemas.microsoft.com/office/powerpoint/2010/main" val="1351159502"/>
              </p:ext>
            </p:extLst>
          </p:nvPr>
        </p:nvGraphicFramePr>
        <p:xfrm>
          <a:off x="381000" y="1143000"/>
          <a:ext cx="8420099" cy="5207694"/>
        </p:xfrm>
        <a:graphic>
          <a:graphicData uri="http://schemas.openxmlformats.org/drawingml/2006/table">
            <a:tbl>
              <a:tblPr firstRow="1">
                <a:tableStyleId>{5C22544A-7EE6-4342-B048-85BDC9FD1C3A}</a:tableStyleId>
              </a:tblPr>
              <a:tblGrid>
                <a:gridCol w="2640304"/>
                <a:gridCol w="5779795"/>
              </a:tblGrid>
              <a:tr h="455216">
                <a:tc>
                  <a:txBody>
                    <a:bodyPr/>
                    <a:lstStyle/>
                    <a:p>
                      <a:pPr algn="l" fontAlgn="ctr"/>
                      <a:r>
                        <a:rPr lang="en-US" sz="1800" u="none" strike="noStrike" dirty="0" smtClean="0">
                          <a:effectLst/>
                        </a:rPr>
                        <a:t>Member</a:t>
                      </a:r>
                      <a:endParaRPr lang="en-US" sz="1800" b="0" i="0" u="none" strike="noStrike" dirty="0">
                        <a:solidFill>
                          <a:srgbClr val="000000"/>
                        </a:solidFill>
                        <a:effectLst/>
                        <a:latin typeface="Calibri"/>
                      </a:endParaRPr>
                    </a:p>
                  </a:txBody>
                  <a:tcPr marL="6806" marR="6806" marT="6806" marB="0" anchor="ctr"/>
                </a:tc>
                <a:tc>
                  <a:txBody>
                    <a:bodyPr/>
                    <a:lstStyle/>
                    <a:p>
                      <a:pPr algn="l" fontAlgn="ctr"/>
                      <a:r>
                        <a:rPr lang="en-US" sz="1800" u="none" strike="noStrike" dirty="0" smtClean="0">
                          <a:effectLst/>
                        </a:rPr>
                        <a:t>Affiliation</a:t>
                      </a:r>
                      <a:endParaRPr lang="en-US" sz="1800" b="0" i="0" u="none" strike="noStrike" dirty="0">
                        <a:solidFill>
                          <a:srgbClr val="000000"/>
                        </a:solidFill>
                        <a:effectLst/>
                        <a:latin typeface="Calibri"/>
                      </a:endParaRPr>
                    </a:p>
                  </a:txBody>
                  <a:tcPr marL="6806" marR="6806" marT="6806" marB="0" anchor="ctr"/>
                </a:tc>
              </a:tr>
              <a:tr h="455216">
                <a:tc>
                  <a:txBody>
                    <a:bodyPr/>
                    <a:lstStyle/>
                    <a:p>
                      <a:pPr algn="l" fontAlgn="ctr"/>
                      <a:r>
                        <a:rPr lang="en-US" sz="1800" u="none" strike="noStrike" dirty="0" err="1">
                          <a:effectLst/>
                        </a:rPr>
                        <a:t>Kerith</a:t>
                      </a:r>
                      <a:r>
                        <a:rPr lang="en-US" sz="1800" u="none" strike="noStrike" dirty="0">
                          <a:effectLst/>
                        </a:rPr>
                        <a:t> Lewis, Co-Chair</a:t>
                      </a:r>
                      <a:endParaRPr lang="en-US" sz="1800" b="0" i="0" u="none" strike="noStrike" dirty="0">
                        <a:solidFill>
                          <a:srgbClr val="000000"/>
                        </a:solidFill>
                        <a:effectLst/>
                        <a:latin typeface="Calibri"/>
                      </a:endParaRPr>
                    </a:p>
                  </a:txBody>
                  <a:tcPr marL="6735" marR="6735" marT="6735" marB="0" anchor="ctr">
                    <a:solidFill>
                      <a:schemeClr val="tx2">
                        <a:lumMod val="20000"/>
                        <a:lumOff val="80000"/>
                      </a:schemeClr>
                    </a:solidFill>
                  </a:tcPr>
                </a:tc>
                <a:tc>
                  <a:txBody>
                    <a:bodyPr/>
                    <a:lstStyle/>
                    <a:p>
                      <a:pPr algn="l" fontAlgn="ctr"/>
                      <a:r>
                        <a:rPr lang="en-US" sz="1800" u="none" strike="noStrike">
                          <a:effectLst/>
                        </a:rPr>
                        <a:t>Parent; Professional Educator</a:t>
                      </a:r>
                      <a:endParaRPr lang="en-US" sz="1800" b="0" i="0" u="none" strike="noStrike">
                        <a:solidFill>
                          <a:srgbClr val="000000"/>
                        </a:solidFill>
                        <a:effectLst/>
                        <a:latin typeface="Calibri"/>
                      </a:endParaRPr>
                    </a:p>
                  </a:txBody>
                  <a:tcPr marL="6735" marR="6735" marT="6735" marB="0" anchor="ctr">
                    <a:solidFill>
                      <a:schemeClr val="tx2">
                        <a:lumMod val="20000"/>
                        <a:lumOff val="80000"/>
                      </a:schemeClr>
                    </a:solidFill>
                  </a:tcPr>
                </a:tc>
              </a:tr>
              <a:tr h="455216">
                <a:tc>
                  <a:txBody>
                    <a:bodyPr/>
                    <a:lstStyle/>
                    <a:p>
                      <a:pPr algn="l" fontAlgn="ctr"/>
                      <a:r>
                        <a:rPr lang="en-US" sz="1800" u="none" strike="noStrike" dirty="0">
                          <a:effectLst/>
                        </a:rPr>
                        <a:t>Nina </a:t>
                      </a:r>
                      <a:r>
                        <a:rPr lang="en-US" sz="1800" u="none" strike="noStrike" dirty="0" err="1">
                          <a:effectLst/>
                        </a:rPr>
                        <a:t>Kambili</a:t>
                      </a:r>
                      <a:r>
                        <a:rPr lang="en-US" sz="1800" u="none" strike="noStrike" dirty="0">
                          <a:effectLst/>
                        </a:rPr>
                        <a:t>, Co-Chair</a:t>
                      </a:r>
                      <a:endParaRPr lang="en-US" sz="1800" b="0" i="0" u="none" strike="noStrike" dirty="0">
                        <a:solidFill>
                          <a:srgbClr val="000000"/>
                        </a:solidFill>
                        <a:effectLst/>
                        <a:latin typeface="Calibri"/>
                      </a:endParaRPr>
                    </a:p>
                  </a:txBody>
                  <a:tcPr marL="6735" marR="6735" marT="6735" marB="0" anchor="ctr">
                    <a:solidFill>
                      <a:schemeClr val="tx2">
                        <a:lumMod val="20000"/>
                        <a:lumOff val="80000"/>
                      </a:schemeClr>
                    </a:solidFill>
                  </a:tcPr>
                </a:tc>
                <a:tc>
                  <a:txBody>
                    <a:bodyPr/>
                    <a:lstStyle/>
                    <a:p>
                      <a:pPr algn="l" fontAlgn="ctr"/>
                      <a:r>
                        <a:rPr lang="en-US" sz="1800" u="none" strike="noStrike" dirty="0">
                          <a:effectLst/>
                        </a:rPr>
                        <a:t>CHS Student, Student Representative to the Board of </a:t>
                      </a:r>
                      <a:r>
                        <a:rPr lang="en-US" sz="1800" u="none" strike="noStrike" dirty="0" smtClean="0">
                          <a:effectLst/>
                        </a:rPr>
                        <a:t>Education, Member of Strategic Direction Committee</a:t>
                      </a:r>
                      <a:endParaRPr lang="en-US" sz="1800" b="0" i="0" u="none" strike="noStrike" dirty="0">
                        <a:solidFill>
                          <a:srgbClr val="000000"/>
                        </a:solidFill>
                        <a:effectLst/>
                        <a:latin typeface="Calibri"/>
                      </a:endParaRPr>
                    </a:p>
                  </a:txBody>
                  <a:tcPr marL="6735" marR="6735" marT="6735" marB="0" anchor="ctr">
                    <a:solidFill>
                      <a:schemeClr val="tx2">
                        <a:lumMod val="20000"/>
                        <a:lumOff val="80000"/>
                      </a:schemeClr>
                    </a:solidFill>
                  </a:tcPr>
                </a:tc>
              </a:tr>
              <a:tr h="455216">
                <a:tc>
                  <a:txBody>
                    <a:bodyPr/>
                    <a:lstStyle/>
                    <a:p>
                      <a:pPr algn="l" fontAlgn="ctr"/>
                      <a:r>
                        <a:rPr lang="en-US" sz="1800" u="none" strike="noStrike">
                          <a:effectLst/>
                        </a:rPr>
                        <a:t>Rhea Beck</a:t>
                      </a:r>
                      <a:endParaRPr lang="en-US" sz="1800" b="0" i="0" u="none" strike="noStrike">
                        <a:solidFill>
                          <a:srgbClr val="000000"/>
                        </a:solidFill>
                        <a:effectLst/>
                        <a:latin typeface="Calibri"/>
                      </a:endParaRPr>
                    </a:p>
                  </a:txBody>
                  <a:tcPr marL="6735" marR="6735" marT="6735" marB="0" anchor="ctr"/>
                </a:tc>
                <a:tc>
                  <a:txBody>
                    <a:bodyPr/>
                    <a:lstStyle/>
                    <a:p>
                      <a:pPr algn="l" fontAlgn="ctr"/>
                      <a:r>
                        <a:rPr lang="en-US" sz="1800" u="none" strike="noStrike" dirty="0">
                          <a:effectLst/>
                        </a:rPr>
                        <a:t>Community Member</a:t>
                      </a:r>
                      <a:endParaRPr lang="en-US" sz="1800" b="0" i="0" u="none" strike="noStrike" dirty="0">
                        <a:solidFill>
                          <a:srgbClr val="000000"/>
                        </a:solidFill>
                        <a:effectLst/>
                        <a:latin typeface="Calibri"/>
                      </a:endParaRPr>
                    </a:p>
                  </a:txBody>
                  <a:tcPr marL="6735" marR="6735" marT="6735" marB="0" anchor="ctr"/>
                </a:tc>
              </a:tr>
              <a:tr h="455216">
                <a:tc>
                  <a:txBody>
                    <a:bodyPr/>
                    <a:lstStyle/>
                    <a:p>
                      <a:pPr algn="l" fontAlgn="ctr"/>
                      <a:r>
                        <a:rPr lang="en-US" sz="1800" u="none" strike="noStrike">
                          <a:effectLst/>
                        </a:rPr>
                        <a:t>Erendira Casella</a:t>
                      </a:r>
                      <a:endParaRPr lang="en-US" sz="1800" b="0" i="0" u="none" strike="noStrike">
                        <a:solidFill>
                          <a:srgbClr val="000000"/>
                        </a:solidFill>
                        <a:effectLst/>
                        <a:latin typeface="Calibri"/>
                      </a:endParaRPr>
                    </a:p>
                  </a:txBody>
                  <a:tcPr marL="6735" marR="6735" marT="6735" marB="0" anchor="ctr"/>
                </a:tc>
                <a:tc>
                  <a:txBody>
                    <a:bodyPr/>
                    <a:lstStyle/>
                    <a:p>
                      <a:pPr algn="l" fontAlgn="ctr"/>
                      <a:r>
                        <a:rPr lang="en-US" sz="1800" u="none" strike="noStrike" dirty="0">
                          <a:effectLst/>
                        </a:rPr>
                        <a:t>Parent</a:t>
                      </a:r>
                      <a:endParaRPr lang="en-US" sz="1800" b="0" i="0" u="none" strike="noStrike" dirty="0">
                        <a:solidFill>
                          <a:srgbClr val="000000"/>
                        </a:solidFill>
                        <a:effectLst/>
                        <a:latin typeface="Calibri"/>
                      </a:endParaRPr>
                    </a:p>
                  </a:txBody>
                  <a:tcPr marL="6735" marR="6735" marT="6735" marB="0" anchor="ctr"/>
                </a:tc>
              </a:tr>
              <a:tr h="455216">
                <a:tc>
                  <a:txBody>
                    <a:bodyPr/>
                    <a:lstStyle/>
                    <a:p>
                      <a:pPr algn="l" fontAlgn="ctr"/>
                      <a:r>
                        <a:rPr lang="en-US" sz="1800" u="none" strike="noStrike" dirty="0" err="1">
                          <a:effectLst/>
                        </a:rPr>
                        <a:t>Nini</a:t>
                      </a:r>
                      <a:r>
                        <a:rPr lang="en-US" sz="1800" u="none" strike="noStrike" dirty="0">
                          <a:effectLst/>
                        </a:rPr>
                        <a:t> </a:t>
                      </a:r>
                      <a:r>
                        <a:rPr lang="en-US" sz="1800" u="none" strike="noStrike" dirty="0" err="1">
                          <a:effectLst/>
                        </a:rPr>
                        <a:t>Heriveaux</a:t>
                      </a:r>
                      <a:endParaRPr lang="en-US" sz="1800" b="0" i="0" u="none" strike="noStrike" dirty="0">
                        <a:solidFill>
                          <a:srgbClr val="000000"/>
                        </a:solidFill>
                        <a:effectLst/>
                        <a:latin typeface="Calibri"/>
                      </a:endParaRPr>
                    </a:p>
                  </a:txBody>
                  <a:tcPr marL="6735" marR="6735" marT="6735" marB="0" anchor="ctr"/>
                </a:tc>
                <a:tc>
                  <a:txBody>
                    <a:bodyPr/>
                    <a:lstStyle/>
                    <a:p>
                      <a:pPr algn="l" fontAlgn="ctr"/>
                      <a:r>
                        <a:rPr lang="en-US" sz="1800" u="none" strike="noStrike" dirty="0">
                          <a:effectLst/>
                        </a:rPr>
                        <a:t>CHS Student, MAC </a:t>
                      </a:r>
                      <a:r>
                        <a:rPr lang="en-US" sz="1800" u="none" strike="noStrike" dirty="0" smtClean="0">
                          <a:effectLst/>
                        </a:rPr>
                        <a:t>Scholar, Member of Strategic Direction Committee</a:t>
                      </a:r>
                      <a:endParaRPr lang="en-US" sz="1800" b="0" i="0" u="none" strike="noStrike" dirty="0">
                        <a:solidFill>
                          <a:srgbClr val="000000"/>
                        </a:solidFill>
                        <a:effectLst/>
                        <a:latin typeface="Calibri"/>
                      </a:endParaRPr>
                    </a:p>
                  </a:txBody>
                  <a:tcPr marL="6735" marR="6735" marT="6735" marB="0" anchor="ctr"/>
                </a:tc>
              </a:tr>
              <a:tr h="455216">
                <a:tc>
                  <a:txBody>
                    <a:bodyPr/>
                    <a:lstStyle/>
                    <a:p>
                      <a:pPr algn="l" fontAlgn="ctr"/>
                      <a:r>
                        <a:rPr lang="en-US" sz="1800" u="none" strike="noStrike">
                          <a:effectLst/>
                        </a:rPr>
                        <a:t>Julia Leider</a:t>
                      </a:r>
                      <a:endParaRPr lang="en-US" sz="1800" b="0" i="0" u="none" strike="noStrike">
                        <a:solidFill>
                          <a:srgbClr val="000000"/>
                        </a:solidFill>
                        <a:effectLst/>
                        <a:latin typeface="Calibri"/>
                      </a:endParaRPr>
                    </a:p>
                  </a:txBody>
                  <a:tcPr marL="6735" marR="6735" marT="6735" marB="0" anchor="ctr"/>
                </a:tc>
                <a:tc>
                  <a:txBody>
                    <a:bodyPr/>
                    <a:lstStyle/>
                    <a:p>
                      <a:pPr algn="l" fontAlgn="ctr"/>
                      <a:r>
                        <a:rPr lang="en-US" sz="1800" u="none" strike="noStrike">
                          <a:effectLst/>
                        </a:rPr>
                        <a:t>Teacher, Columbia High School</a:t>
                      </a:r>
                      <a:endParaRPr lang="en-US" sz="1800" b="0" i="0" u="none" strike="noStrike">
                        <a:solidFill>
                          <a:srgbClr val="000000"/>
                        </a:solidFill>
                        <a:effectLst/>
                        <a:latin typeface="Calibri"/>
                      </a:endParaRPr>
                    </a:p>
                  </a:txBody>
                  <a:tcPr marL="6735" marR="6735" marT="6735" marB="0" anchor="ctr"/>
                </a:tc>
              </a:tr>
              <a:tr h="455216">
                <a:tc>
                  <a:txBody>
                    <a:bodyPr/>
                    <a:lstStyle/>
                    <a:p>
                      <a:pPr algn="l" fontAlgn="ctr"/>
                      <a:r>
                        <a:rPr lang="en-US" sz="1800" u="none" strike="noStrike">
                          <a:effectLst/>
                        </a:rPr>
                        <a:t>Vanessa Proietto</a:t>
                      </a:r>
                      <a:endParaRPr lang="en-US" sz="1800" b="0" i="0" u="none" strike="noStrike">
                        <a:solidFill>
                          <a:srgbClr val="000000"/>
                        </a:solidFill>
                        <a:effectLst/>
                        <a:latin typeface="Calibri"/>
                      </a:endParaRPr>
                    </a:p>
                  </a:txBody>
                  <a:tcPr marL="6735" marR="6735" marT="6735" marB="0" anchor="ctr"/>
                </a:tc>
                <a:tc>
                  <a:txBody>
                    <a:bodyPr/>
                    <a:lstStyle/>
                    <a:p>
                      <a:pPr algn="l" fontAlgn="ctr"/>
                      <a:r>
                        <a:rPr lang="en-US" sz="1800" u="none" strike="noStrike" dirty="0">
                          <a:effectLst/>
                        </a:rPr>
                        <a:t>Teacher, Marshall School</a:t>
                      </a:r>
                      <a:endParaRPr lang="en-US" sz="1800" b="0" i="0" u="none" strike="noStrike" dirty="0">
                        <a:solidFill>
                          <a:srgbClr val="000000"/>
                        </a:solidFill>
                        <a:effectLst/>
                        <a:latin typeface="Calibri"/>
                      </a:endParaRPr>
                    </a:p>
                  </a:txBody>
                  <a:tcPr marL="6735" marR="6735" marT="6735" marB="0" anchor="ctr"/>
                </a:tc>
              </a:tr>
              <a:tr h="455216">
                <a:tc>
                  <a:txBody>
                    <a:bodyPr/>
                    <a:lstStyle/>
                    <a:p>
                      <a:pPr algn="l" fontAlgn="ctr"/>
                      <a:r>
                        <a:rPr lang="en-US" sz="1800" u="none" strike="noStrike" dirty="0">
                          <a:effectLst/>
                        </a:rPr>
                        <a:t>Erica Schwartz-Hall</a:t>
                      </a:r>
                      <a:endParaRPr lang="en-US" sz="1800" b="0" i="0" u="none" strike="noStrike" dirty="0">
                        <a:solidFill>
                          <a:srgbClr val="000000"/>
                        </a:solidFill>
                        <a:effectLst/>
                        <a:latin typeface="Calibri"/>
                      </a:endParaRPr>
                    </a:p>
                  </a:txBody>
                  <a:tcPr marL="6735" marR="6735" marT="6735" marB="0" anchor="ctr"/>
                </a:tc>
                <a:tc>
                  <a:txBody>
                    <a:bodyPr/>
                    <a:lstStyle/>
                    <a:p>
                      <a:pPr algn="l" fontAlgn="ctr"/>
                      <a:r>
                        <a:rPr lang="en-US" sz="1800" u="none" strike="noStrike" dirty="0">
                          <a:effectLst/>
                        </a:rPr>
                        <a:t>Parent; Homeschool Parent Leadership Coach</a:t>
                      </a:r>
                      <a:endParaRPr lang="en-US" sz="1800" b="0" i="0" u="none" strike="noStrike" dirty="0">
                        <a:solidFill>
                          <a:srgbClr val="000000"/>
                        </a:solidFill>
                        <a:effectLst/>
                        <a:latin typeface="Calibri"/>
                      </a:endParaRPr>
                    </a:p>
                  </a:txBody>
                  <a:tcPr marL="6735" marR="6735" marT="6735" marB="0" anchor="ctr"/>
                </a:tc>
              </a:tr>
              <a:tr h="455216">
                <a:tc>
                  <a:txBody>
                    <a:bodyPr/>
                    <a:lstStyle/>
                    <a:p>
                      <a:pPr algn="l" fontAlgn="ctr"/>
                      <a:r>
                        <a:rPr lang="en-US" sz="1800" u="none" strike="noStrike" dirty="0">
                          <a:effectLst/>
                        </a:rPr>
                        <a:t>Sonya Selig</a:t>
                      </a:r>
                      <a:endParaRPr lang="en-US" sz="1800" b="0" i="0" u="none" strike="noStrike" dirty="0">
                        <a:solidFill>
                          <a:srgbClr val="000000"/>
                        </a:solidFill>
                        <a:effectLst/>
                        <a:latin typeface="Calibri"/>
                      </a:endParaRPr>
                    </a:p>
                  </a:txBody>
                  <a:tcPr marL="6735" marR="6735" marT="6735" marB="0" anchor="ctr"/>
                </a:tc>
                <a:tc>
                  <a:txBody>
                    <a:bodyPr/>
                    <a:lstStyle/>
                    <a:p>
                      <a:pPr algn="l" fontAlgn="ctr"/>
                      <a:r>
                        <a:rPr lang="en-US" sz="1800" u="none" strike="noStrike">
                          <a:effectLst/>
                        </a:rPr>
                        <a:t>Parent, Special Education PTO Executive Committee</a:t>
                      </a:r>
                      <a:endParaRPr lang="en-US" sz="1800" b="0" i="0" u="none" strike="noStrike">
                        <a:solidFill>
                          <a:srgbClr val="000000"/>
                        </a:solidFill>
                        <a:effectLst/>
                        <a:latin typeface="Calibri"/>
                      </a:endParaRPr>
                    </a:p>
                  </a:txBody>
                  <a:tcPr marL="6735" marR="6735" marT="6735" marB="0" anchor="ctr"/>
                </a:tc>
              </a:tr>
              <a:tr h="455216">
                <a:tc>
                  <a:txBody>
                    <a:bodyPr/>
                    <a:lstStyle/>
                    <a:p>
                      <a:pPr algn="l" fontAlgn="ctr"/>
                      <a:r>
                        <a:rPr lang="en-US" sz="1800" u="none" strike="noStrike">
                          <a:effectLst/>
                        </a:rPr>
                        <a:t>Philip Stern</a:t>
                      </a:r>
                      <a:endParaRPr lang="en-US" sz="1800" b="0" i="0" u="none" strike="noStrike">
                        <a:solidFill>
                          <a:srgbClr val="000000"/>
                        </a:solidFill>
                        <a:effectLst/>
                        <a:latin typeface="Calibri"/>
                      </a:endParaRPr>
                    </a:p>
                  </a:txBody>
                  <a:tcPr marL="6735" marR="6735" marT="6735" marB="0" anchor="ctr"/>
                </a:tc>
                <a:tc>
                  <a:txBody>
                    <a:bodyPr/>
                    <a:lstStyle/>
                    <a:p>
                      <a:pPr algn="l" fontAlgn="ctr"/>
                      <a:r>
                        <a:rPr lang="en-US" sz="1800" u="none" strike="noStrike" dirty="0">
                          <a:effectLst/>
                        </a:rPr>
                        <a:t>In-House Counsel, SOMSD</a:t>
                      </a:r>
                      <a:endParaRPr lang="en-US" sz="1800" b="0" i="0" u="none" strike="noStrike" dirty="0">
                        <a:solidFill>
                          <a:srgbClr val="000000"/>
                        </a:solidFill>
                        <a:effectLst/>
                        <a:latin typeface="Calibri"/>
                      </a:endParaRPr>
                    </a:p>
                  </a:txBody>
                  <a:tcPr marL="6735" marR="6735" marT="6735" marB="0" anchor="ctr"/>
                </a:tc>
              </a:tr>
            </a:tbl>
          </a:graphicData>
        </a:graphic>
      </p:graphicFrame>
    </p:spTree>
    <p:extLst>
      <p:ext uri="{BB962C8B-B14F-4D97-AF65-F5344CB8AC3E}">
        <p14:creationId xmlns:p14="http://schemas.microsoft.com/office/powerpoint/2010/main" val="3184269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457200" y="183724"/>
            <a:ext cx="8229600" cy="715200"/>
          </a:xfrm>
          <a:prstGeom prst="rect">
            <a:avLst/>
          </a:prstGeom>
          <a:solidFill>
            <a:schemeClr val="bg1">
              <a:lumMod val="85000"/>
            </a:schemeClr>
          </a:solidFill>
        </p:spPr>
        <p:txBody>
          <a:bodyPr lIns="91425" tIns="91425" rIns="91425" bIns="91425" anchor="ctr" anchorCtr="0">
            <a:noAutofit/>
          </a:bodyPr>
          <a:lstStyle/>
          <a:p>
            <a:pPr lvl="0">
              <a:spcBef>
                <a:spcPts val="0"/>
              </a:spcBef>
              <a:buNone/>
            </a:pPr>
            <a:r>
              <a:rPr lang="en-US" sz="3600" dirty="0"/>
              <a:t>STUDENT ENGAGEMENT DELIVERABLES</a:t>
            </a:r>
          </a:p>
        </p:txBody>
      </p:sp>
      <p:sp>
        <p:nvSpPr>
          <p:cNvPr id="97" name="Shape 97"/>
          <p:cNvSpPr txBox="1">
            <a:spLocks noGrp="1"/>
          </p:cNvSpPr>
          <p:nvPr>
            <p:ph type="body" idx="1"/>
          </p:nvPr>
        </p:nvSpPr>
        <p:spPr>
          <a:xfrm>
            <a:off x="381000" y="1219200"/>
            <a:ext cx="8458200" cy="5555824"/>
          </a:xfrm>
          <a:prstGeom prst="rect">
            <a:avLst/>
          </a:prstGeom>
        </p:spPr>
        <p:txBody>
          <a:bodyPr lIns="91425" tIns="91425" rIns="91425" bIns="91425" anchor="t" anchorCtr="0">
            <a:noAutofit/>
          </a:bodyPr>
          <a:lstStyle/>
          <a:p>
            <a:pPr marL="566738" lvl="0" indent="-566738" rtl="0">
              <a:spcBef>
                <a:spcPts val="0"/>
              </a:spcBef>
              <a:spcAft>
                <a:spcPts val="1200"/>
              </a:spcAft>
              <a:buNone/>
            </a:pPr>
            <a:r>
              <a:rPr lang="en-US" sz="2200" dirty="0" smtClean="0"/>
              <a:t>3.1</a:t>
            </a:r>
            <a:r>
              <a:rPr lang="en-US" sz="2200" dirty="0"/>
              <a:t>.  Implement a pilot </a:t>
            </a:r>
            <a:r>
              <a:rPr lang="en-US" sz="2200" dirty="0" err="1"/>
              <a:t>CommUNITY</a:t>
            </a:r>
            <a:r>
              <a:rPr lang="en-US" sz="2200" dirty="0"/>
              <a:t> system within </a:t>
            </a:r>
            <a:r>
              <a:rPr lang="en-US" sz="2200" dirty="0" smtClean="0"/>
              <a:t>Seth Boyden </a:t>
            </a:r>
            <a:r>
              <a:rPr lang="en-US" sz="2200" dirty="0"/>
              <a:t>Elementary </a:t>
            </a:r>
            <a:r>
              <a:rPr lang="en-US" sz="2200" dirty="0" smtClean="0"/>
              <a:t>School to serve as a model for a future district-wide program.</a:t>
            </a:r>
          </a:p>
          <a:p>
            <a:pPr marL="566738" lvl="0" indent="-566738" rtl="0">
              <a:spcBef>
                <a:spcPts val="0"/>
              </a:spcBef>
              <a:spcAft>
                <a:spcPts val="1200"/>
              </a:spcAft>
              <a:buNone/>
            </a:pPr>
            <a:r>
              <a:rPr lang="en-US" sz="2200" dirty="0" smtClean="0"/>
              <a:t>3.2</a:t>
            </a:r>
            <a:r>
              <a:rPr lang="en-US" sz="2200" dirty="0"/>
              <a:t>.  Create and implement a Middle School Intramural </a:t>
            </a:r>
            <a:r>
              <a:rPr lang="en-US" sz="2200" dirty="0" smtClean="0"/>
              <a:t>Sports </a:t>
            </a:r>
            <a:r>
              <a:rPr lang="en-US" sz="2200" dirty="0"/>
              <a:t>program at Maplewood and South Orange </a:t>
            </a:r>
            <a:r>
              <a:rPr lang="en-US" sz="2200" dirty="0" smtClean="0"/>
              <a:t>Middle Schools.</a:t>
            </a:r>
            <a:r>
              <a:rPr lang="en-US" sz="2200" dirty="0"/>
              <a:t>	</a:t>
            </a:r>
          </a:p>
          <a:p>
            <a:pPr marL="566738" lvl="0" indent="-566738" rtl="0">
              <a:spcBef>
                <a:spcPts val="0"/>
              </a:spcBef>
              <a:spcAft>
                <a:spcPts val="1200"/>
              </a:spcAft>
              <a:buNone/>
            </a:pPr>
            <a:r>
              <a:rPr lang="en-US" sz="2200" dirty="0"/>
              <a:t>3.3.  Create a three week Extra-session pilot program </a:t>
            </a:r>
            <a:r>
              <a:rPr lang="en-US" sz="2200" dirty="0" smtClean="0"/>
              <a:t>at Columbia </a:t>
            </a:r>
            <a:r>
              <a:rPr lang="en-US" sz="2200" dirty="0"/>
              <a:t>High </a:t>
            </a:r>
            <a:r>
              <a:rPr lang="en-US" sz="2200" dirty="0" smtClean="0"/>
              <a:t>School, </a:t>
            </a:r>
            <a:r>
              <a:rPr lang="en-US" sz="2200" dirty="0"/>
              <a:t>in collaboration with students</a:t>
            </a:r>
            <a:r>
              <a:rPr lang="en-US" sz="2200" dirty="0" smtClean="0"/>
              <a:t>, staff</a:t>
            </a:r>
            <a:r>
              <a:rPr lang="en-US" sz="2200" dirty="0"/>
              <a:t>, and community members</a:t>
            </a:r>
            <a:r>
              <a:rPr lang="en-US" sz="2200" dirty="0" smtClean="0"/>
              <a:t>.</a:t>
            </a:r>
            <a:endParaRPr sz="2200" dirty="0"/>
          </a:p>
          <a:p>
            <a:pPr marL="566738" lvl="0" indent="-566738" rtl="0">
              <a:spcBef>
                <a:spcPts val="0"/>
              </a:spcBef>
              <a:spcAft>
                <a:spcPts val="1200"/>
              </a:spcAft>
              <a:buNone/>
            </a:pPr>
            <a:r>
              <a:rPr lang="en-US" sz="2200" dirty="0"/>
              <a:t>3.4.  Implement a district-wide sustainable Social </a:t>
            </a:r>
            <a:r>
              <a:rPr lang="en-US" sz="2200" dirty="0" smtClean="0"/>
              <a:t>and </a:t>
            </a:r>
            <a:r>
              <a:rPr lang="en-US" sz="2200" dirty="0"/>
              <a:t>Emotional Learning Initiative</a:t>
            </a:r>
            <a:r>
              <a:rPr lang="en-US" sz="2200" dirty="0" smtClean="0"/>
              <a:t>.</a:t>
            </a:r>
            <a:endParaRPr sz="2200" dirty="0"/>
          </a:p>
          <a:p>
            <a:pPr marL="566738" lvl="0" indent="-566738" rtl="0">
              <a:spcBef>
                <a:spcPts val="0"/>
              </a:spcBef>
              <a:spcAft>
                <a:spcPts val="1200"/>
              </a:spcAft>
              <a:buNone/>
            </a:pPr>
            <a:r>
              <a:rPr lang="en-US" sz="2200" dirty="0"/>
              <a:t>3.5.  Create, distribute, and analyze Engagement Surveys of </a:t>
            </a:r>
            <a:r>
              <a:rPr lang="en-US" sz="2200" dirty="0" smtClean="0"/>
              <a:t>all </a:t>
            </a:r>
            <a:r>
              <a:rPr lang="en-US" sz="2200" dirty="0"/>
              <a:t>staff, students, and parents within the community, </a:t>
            </a:r>
            <a:r>
              <a:rPr lang="en-US" sz="2200" dirty="0" smtClean="0"/>
              <a:t>and </a:t>
            </a:r>
            <a:r>
              <a:rPr lang="en-US" sz="2200" dirty="0"/>
              <a:t>implement changes to increase engagement for all.</a:t>
            </a:r>
          </a:p>
        </p:txBody>
      </p:sp>
    </p:spTree>
    <p:extLst>
      <p:ext uri="{BB962C8B-B14F-4D97-AF65-F5344CB8AC3E}">
        <p14:creationId xmlns:p14="http://schemas.microsoft.com/office/powerpoint/2010/main" val="31150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57200" y="120129"/>
            <a:ext cx="8257200" cy="892376"/>
          </a:xfrm>
          <a:prstGeom prst="rect">
            <a:avLst/>
          </a:prstGeom>
          <a:noFill/>
        </p:spPr>
        <p:txBody>
          <a:bodyPr lIns="91425" tIns="91425" rIns="91425" bIns="91425" anchor="ctr" anchorCtr="0">
            <a:noAutofit/>
          </a:bodyPr>
          <a:lstStyle/>
          <a:p>
            <a:pPr lvl="0">
              <a:spcBef>
                <a:spcPts val="0"/>
              </a:spcBef>
              <a:buNone/>
            </a:pPr>
            <a:r>
              <a:rPr lang="en-US" dirty="0" smtClean="0"/>
              <a:t>3.1 </a:t>
            </a:r>
            <a:r>
              <a:rPr lang="en-US" dirty="0" err="1" smtClean="0"/>
              <a:t>CommUNITY</a:t>
            </a:r>
            <a:r>
              <a:rPr lang="en-US" dirty="0" smtClean="0"/>
              <a:t> </a:t>
            </a:r>
            <a:r>
              <a:rPr lang="en-US" dirty="0"/>
              <a:t>System</a:t>
            </a:r>
          </a:p>
        </p:txBody>
      </p:sp>
      <p:sp>
        <p:nvSpPr>
          <p:cNvPr id="103" name="Shape 103"/>
          <p:cNvSpPr txBox="1">
            <a:spLocks noGrp="1"/>
          </p:cNvSpPr>
          <p:nvPr>
            <p:ph type="body" idx="1"/>
          </p:nvPr>
        </p:nvSpPr>
        <p:spPr>
          <a:xfrm>
            <a:off x="457200" y="4043028"/>
            <a:ext cx="8257200" cy="2666958"/>
          </a:xfrm>
          <a:prstGeom prst="rect">
            <a:avLst/>
          </a:prstGeom>
          <a:noFill/>
        </p:spPr>
        <p:txBody>
          <a:bodyPr lIns="91425" tIns="91425" rIns="91425" bIns="91425" anchor="b" anchorCtr="0">
            <a:noAutofit/>
          </a:bodyPr>
          <a:lstStyle/>
          <a:p>
            <a:pPr marL="0" lvl="0" indent="0" rtl="0">
              <a:spcBef>
                <a:spcPts val="0"/>
              </a:spcBef>
              <a:buNone/>
            </a:pPr>
            <a:endParaRPr lang="en-US" dirty="0" smtClean="0"/>
          </a:p>
          <a:p>
            <a:pPr marL="0" lvl="0" indent="0" rtl="0">
              <a:spcBef>
                <a:spcPts val="0"/>
              </a:spcBef>
              <a:buNone/>
            </a:pPr>
            <a:r>
              <a:rPr lang="en-US" dirty="0" smtClean="0"/>
              <a:t>Create </a:t>
            </a:r>
            <a:r>
              <a:rPr lang="en-US" dirty="0"/>
              <a:t>communities which empower students and teachers, build relationships and trust, and promote strong emotional and social connections between students on a multi-age level. </a:t>
            </a:r>
          </a:p>
        </p:txBody>
      </p:sp>
      <p:pic>
        <p:nvPicPr>
          <p:cNvPr id="104" name="Shape 104" descr="community-words.jpg"/>
          <p:cNvPicPr preferRelativeResize="0"/>
          <p:nvPr/>
        </p:nvPicPr>
        <p:blipFill>
          <a:blip r:embed="rId3">
            <a:alphaModFix/>
          </a:blip>
          <a:stretch>
            <a:fillRect/>
          </a:stretch>
        </p:blipFill>
        <p:spPr>
          <a:xfrm>
            <a:off x="1279484" y="1012504"/>
            <a:ext cx="6255413" cy="3236457"/>
          </a:xfrm>
          <a:prstGeom prst="rect">
            <a:avLst/>
          </a:prstGeom>
          <a:noFill/>
          <a:ln>
            <a:noFill/>
          </a:ln>
        </p:spPr>
      </p:pic>
    </p:spTree>
    <p:extLst>
      <p:ext uri="{BB962C8B-B14F-4D97-AF65-F5344CB8AC3E}">
        <p14:creationId xmlns:p14="http://schemas.microsoft.com/office/powerpoint/2010/main" val="1129545693"/>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dirty="0" smtClean="0"/>
              <a:t>3.2 Intramural </a:t>
            </a:r>
            <a:r>
              <a:rPr lang="en-US" dirty="0"/>
              <a:t>Sports</a:t>
            </a:r>
          </a:p>
        </p:txBody>
      </p:sp>
      <p:sp>
        <p:nvSpPr>
          <p:cNvPr id="116" name="Shape 116"/>
          <p:cNvSpPr txBox="1">
            <a:spLocks noGrp="1"/>
          </p:cNvSpPr>
          <p:nvPr>
            <p:ph type="body" idx="1"/>
          </p:nvPr>
        </p:nvSpPr>
        <p:spPr>
          <a:xfrm>
            <a:off x="263225" y="1417650"/>
            <a:ext cx="4142400" cy="5052080"/>
          </a:xfrm>
          <a:prstGeom prst="rect">
            <a:avLst/>
          </a:prstGeom>
          <a:solidFill>
            <a:schemeClr val="bg1"/>
          </a:solidFill>
        </p:spPr>
        <p:txBody>
          <a:bodyPr lIns="91425" tIns="91425" rIns="91425" bIns="91425" anchor="t" anchorCtr="0">
            <a:noAutofit/>
          </a:bodyPr>
          <a:lstStyle/>
          <a:p>
            <a:pPr marL="203200" lvl="0" indent="0">
              <a:spcBef>
                <a:spcPts val="0"/>
              </a:spcBef>
              <a:buNone/>
            </a:pPr>
            <a:r>
              <a:rPr lang="en-US" dirty="0"/>
              <a:t>Support overall student growth with an intramural sports program that ensures increased participation across race, income-level and gender, and promotes a healthy life-school balance.</a:t>
            </a:r>
            <a:endParaRPr sz="3000" dirty="0"/>
          </a:p>
        </p:txBody>
      </p:sp>
      <p:pic>
        <p:nvPicPr>
          <p:cNvPr id="117" name="Shape 117" descr="MMS_5k.jpg"/>
          <p:cNvPicPr preferRelativeResize="0"/>
          <p:nvPr/>
        </p:nvPicPr>
        <p:blipFill>
          <a:blip r:embed="rId3">
            <a:alphaModFix/>
          </a:blip>
          <a:stretch>
            <a:fillRect/>
          </a:stretch>
        </p:blipFill>
        <p:spPr>
          <a:xfrm>
            <a:off x="4558550" y="2215687"/>
            <a:ext cx="4349925" cy="3262425"/>
          </a:xfrm>
          <a:prstGeom prst="rect">
            <a:avLst/>
          </a:prstGeom>
          <a:noFill/>
          <a:ln w="76200" cap="flat" cmpd="sng">
            <a:solidFill>
              <a:schemeClr val="bg1"/>
            </a:solidFill>
            <a:prstDash val="solid"/>
            <a:round/>
            <a:headEnd type="none" w="med" len="med"/>
            <a:tailEnd type="none" w="med" len="med"/>
          </a:ln>
        </p:spPr>
      </p:pic>
    </p:spTree>
    <p:extLst>
      <p:ext uri="{BB962C8B-B14F-4D97-AF65-F5344CB8AC3E}">
        <p14:creationId xmlns:p14="http://schemas.microsoft.com/office/powerpoint/2010/main" val="1220451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62717" y="0"/>
            <a:ext cx="2081283" cy="2775044"/>
          </a:xfrm>
          <a:prstGeom prst="rect">
            <a:avLst/>
          </a:prstGeom>
        </p:spPr>
      </p:pic>
      <p:sp>
        <p:nvSpPr>
          <p:cNvPr id="128" name="Shape 128"/>
          <p:cNvSpPr txBox="1">
            <a:spLocks noGrp="1"/>
          </p:cNvSpPr>
          <p:nvPr>
            <p:ph type="title"/>
          </p:nvPr>
        </p:nvSpPr>
        <p:spPr>
          <a:xfrm>
            <a:off x="2866350" y="274637"/>
            <a:ext cx="4196367" cy="1143000"/>
          </a:xfrm>
          <a:prstGeom prst="rect">
            <a:avLst/>
          </a:prstGeom>
          <a:noFill/>
          <a:ln>
            <a:noFill/>
          </a:ln>
        </p:spPr>
        <p:txBody>
          <a:bodyPr lIns="91425" tIns="45700" rIns="91425" bIns="45700" anchor="t" anchorCtr="0">
            <a:noAutofit/>
          </a:bodyPr>
          <a:lstStyle/>
          <a:p>
            <a:pPr marL="0" marR="0" lvl="0" indent="0" rtl="0">
              <a:spcBef>
                <a:spcPts val="0"/>
              </a:spcBef>
              <a:buClr>
                <a:schemeClr val="dk1"/>
              </a:buClr>
              <a:buSzPct val="25000"/>
              <a:buFont typeface="Calibri"/>
              <a:buNone/>
            </a:pPr>
            <a:r>
              <a:rPr lang="en-US" dirty="0" smtClean="0"/>
              <a:t>3.3 Extra-session</a:t>
            </a:r>
            <a:endParaRPr lang="en-US" dirty="0"/>
          </a:p>
        </p:txBody>
      </p:sp>
      <p:sp>
        <p:nvSpPr>
          <p:cNvPr id="129" name="Shape 129"/>
          <p:cNvSpPr txBox="1">
            <a:spLocks noGrp="1"/>
          </p:cNvSpPr>
          <p:nvPr>
            <p:ph type="body" idx="1"/>
          </p:nvPr>
        </p:nvSpPr>
        <p:spPr>
          <a:xfrm>
            <a:off x="457200" y="4003975"/>
            <a:ext cx="8298900" cy="2632200"/>
          </a:xfrm>
          <a:prstGeom prst="rect">
            <a:avLst/>
          </a:prstGeom>
          <a:noFill/>
          <a:ln>
            <a:noFill/>
          </a:ln>
        </p:spPr>
        <p:txBody>
          <a:bodyPr lIns="91425" tIns="45700" rIns="91425" bIns="45700" anchor="t" anchorCtr="0">
            <a:noAutofit/>
          </a:bodyPr>
          <a:lstStyle/>
          <a:p>
            <a:pPr marL="0" marR="0" lvl="0" indent="0" algn="ctr" rtl="0">
              <a:spcBef>
                <a:spcPts val="640"/>
              </a:spcBef>
              <a:buNone/>
            </a:pPr>
            <a:r>
              <a:rPr lang="en-US" dirty="0"/>
              <a:t>Implement an opportunity for students to collaborate in the development of their own curriculum, which will lead to a sense of empowerment and responsibility for their own education.  </a:t>
            </a:r>
          </a:p>
        </p:txBody>
      </p:sp>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2866350" cy="2265264"/>
          </a:xfrm>
          <a:prstGeom prst="rect">
            <a:avLst/>
          </a:prstGeom>
          <a:noFill/>
          <a:ln>
            <a:noFill/>
          </a:ln>
        </p:spPr>
      </p:pic>
      <p:pic>
        <p:nvPicPr>
          <p:cNvPr id="2" name="Picture 1"/>
          <p:cNvPicPr>
            <a:picLocks noChangeAspect="1"/>
          </p:cNvPicPr>
          <p:nvPr/>
        </p:nvPicPr>
        <p:blipFill>
          <a:blip r:embed="rId5"/>
          <a:stretch>
            <a:fillRect/>
          </a:stretch>
        </p:blipFill>
        <p:spPr>
          <a:xfrm>
            <a:off x="3947669" y="1417636"/>
            <a:ext cx="3647126" cy="2361379"/>
          </a:xfrm>
          <a:prstGeom prst="rect">
            <a:avLst/>
          </a:prstGeom>
        </p:spPr>
      </p:pic>
      <p:pic>
        <p:nvPicPr>
          <p:cNvPr id="6" name="Picture 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6553" y="1417636"/>
            <a:ext cx="1758075" cy="2361379"/>
          </a:xfrm>
          <a:prstGeom prst="rect">
            <a:avLst/>
          </a:prstGeom>
          <a:noFill/>
          <a:ln>
            <a:noFill/>
          </a:ln>
        </p:spPr>
      </p:pic>
    </p:spTree>
    <p:extLst>
      <p:ext uri="{BB962C8B-B14F-4D97-AF65-F5344CB8AC3E}">
        <p14:creationId xmlns:p14="http://schemas.microsoft.com/office/powerpoint/2010/main" val="3596381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457200" y="274651"/>
            <a:ext cx="8229600" cy="1263300"/>
          </a:xfrm>
          <a:prstGeom prst="rect">
            <a:avLst/>
          </a:prstGeom>
          <a:solidFill>
            <a:schemeClr val="bg1">
              <a:lumMod val="85000"/>
            </a:schemeClr>
          </a:solidFill>
        </p:spPr>
        <p:txBody>
          <a:bodyPr lIns="91425" tIns="91425" rIns="91425" bIns="91425" anchor="ctr" anchorCtr="0">
            <a:noAutofit/>
          </a:bodyPr>
          <a:lstStyle/>
          <a:p>
            <a:pPr lvl="0">
              <a:spcBef>
                <a:spcPts val="0"/>
              </a:spcBef>
              <a:buNone/>
            </a:pPr>
            <a:r>
              <a:rPr lang="en-US" sz="4000" dirty="0" smtClean="0"/>
              <a:t>3.4 Social </a:t>
            </a:r>
            <a:r>
              <a:rPr lang="en-US" sz="4000" dirty="0"/>
              <a:t>Emotional Learning Initiative</a:t>
            </a:r>
          </a:p>
        </p:txBody>
      </p:sp>
      <p:sp>
        <p:nvSpPr>
          <p:cNvPr id="142" name="Shape 142"/>
          <p:cNvSpPr txBox="1">
            <a:spLocks noGrp="1"/>
          </p:cNvSpPr>
          <p:nvPr>
            <p:ph type="body" idx="1"/>
          </p:nvPr>
        </p:nvSpPr>
        <p:spPr>
          <a:xfrm>
            <a:off x="5015350" y="1537950"/>
            <a:ext cx="3782100" cy="5070600"/>
          </a:xfrm>
          <a:prstGeom prst="rect">
            <a:avLst/>
          </a:prstGeom>
        </p:spPr>
        <p:txBody>
          <a:bodyPr lIns="91425" tIns="91425" rIns="91425" bIns="91425" anchor="t" anchorCtr="0">
            <a:noAutofit/>
          </a:bodyPr>
          <a:lstStyle/>
          <a:p>
            <a:pPr marL="0" lvl="0" indent="-69850">
              <a:spcBef>
                <a:spcPts val="0"/>
              </a:spcBef>
              <a:buClr>
                <a:schemeClr val="dk1"/>
              </a:buClr>
              <a:buSzPct val="34375"/>
              <a:buFont typeface="Arial"/>
              <a:buNone/>
            </a:pPr>
            <a:r>
              <a:rPr lang="en-US" dirty="0" smtClean="0"/>
              <a:t>Advance social </a:t>
            </a:r>
            <a:r>
              <a:rPr lang="en-US" dirty="0"/>
              <a:t>and emotional </a:t>
            </a:r>
            <a:r>
              <a:rPr lang="en-US" dirty="0" smtClean="0"/>
              <a:t>skills for students and </a:t>
            </a:r>
            <a:r>
              <a:rPr lang="en-US" dirty="0"/>
              <a:t>s</a:t>
            </a:r>
            <a:r>
              <a:rPr lang="en-US" dirty="0" smtClean="0"/>
              <a:t>taff </a:t>
            </a:r>
            <a:r>
              <a:rPr lang="en-US" dirty="0"/>
              <a:t>within the context of safe, caring, well-managed and engaging learning environments. </a:t>
            </a:r>
          </a:p>
          <a:p>
            <a:pPr lvl="0">
              <a:spcBef>
                <a:spcPts val="0"/>
              </a:spcBef>
              <a:buNone/>
            </a:pPr>
            <a:endParaRPr dirty="0"/>
          </a:p>
        </p:txBody>
      </p:sp>
      <p:pic>
        <p:nvPicPr>
          <p:cNvPr id="143" name="Shape 143" descr="TeamWBookDrive.JPG"/>
          <p:cNvPicPr preferRelativeResize="0"/>
          <p:nvPr/>
        </p:nvPicPr>
        <p:blipFill>
          <a:blip r:embed="rId3">
            <a:alphaModFix/>
          </a:blip>
          <a:stretch>
            <a:fillRect/>
          </a:stretch>
        </p:blipFill>
        <p:spPr>
          <a:xfrm>
            <a:off x="277000" y="2377812"/>
            <a:ext cx="4521175" cy="3390874"/>
          </a:xfrm>
          <a:prstGeom prst="rect">
            <a:avLst/>
          </a:prstGeom>
          <a:noFill/>
          <a:ln w="76200" cap="flat" cmpd="sng">
            <a:noFill/>
            <a:prstDash val="solid"/>
            <a:round/>
            <a:headEnd type="none" w="med" len="med"/>
            <a:tailEnd type="none" w="med" len="med"/>
          </a:ln>
        </p:spPr>
      </p:pic>
    </p:spTree>
    <p:extLst>
      <p:ext uri="{BB962C8B-B14F-4D97-AF65-F5344CB8AC3E}">
        <p14:creationId xmlns:p14="http://schemas.microsoft.com/office/powerpoint/2010/main" val="3410040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568000" y="381000"/>
            <a:ext cx="8229600" cy="799262"/>
          </a:xfrm>
          <a:prstGeom prst="rect">
            <a:avLst/>
          </a:prstGeom>
        </p:spPr>
        <p:txBody>
          <a:bodyPr lIns="91425" tIns="91425" rIns="91425" bIns="91425" anchor="ctr" anchorCtr="0">
            <a:noAutofit/>
          </a:bodyPr>
          <a:lstStyle/>
          <a:p>
            <a:pPr lvl="0" rtl="0">
              <a:spcBef>
                <a:spcPts val="0"/>
              </a:spcBef>
              <a:buNone/>
            </a:pPr>
            <a:endParaRPr sz="4800" dirty="0" smtClean="0"/>
          </a:p>
          <a:p>
            <a:pPr lvl="0" rtl="0">
              <a:spcBef>
                <a:spcPts val="0"/>
              </a:spcBef>
              <a:buClr>
                <a:schemeClr val="dk1"/>
              </a:buClr>
              <a:buSzPct val="25000"/>
              <a:buFont typeface="Arial"/>
              <a:buNone/>
            </a:pPr>
            <a:r>
              <a:rPr lang="en-US" sz="4800" dirty="0" smtClean="0"/>
              <a:t>3.5 Engagement Survey</a:t>
            </a:r>
            <a:endParaRPr lang="en-US" sz="4800" dirty="0"/>
          </a:p>
          <a:p>
            <a:pPr lvl="0">
              <a:spcBef>
                <a:spcPts val="0"/>
              </a:spcBef>
              <a:buNone/>
            </a:pPr>
            <a:endParaRPr sz="3600" dirty="0">
              <a:solidFill>
                <a:srgbClr val="000000"/>
              </a:solidFill>
            </a:endParaRPr>
          </a:p>
        </p:txBody>
      </p:sp>
      <p:sp>
        <p:nvSpPr>
          <p:cNvPr id="155" name="Shape 155"/>
          <p:cNvSpPr txBox="1">
            <a:spLocks noGrp="1"/>
          </p:cNvSpPr>
          <p:nvPr>
            <p:ph type="body" idx="1"/>
          </p:nvPr>
        </p:nvSpPr>
        <p:spPr>
          <a:xfrm>
            <a:off x="457200" y="1245450"/>
            <a:ext cx="8229600" cy="5202000"/>
          </a:xfrm>
          <a:prstGeom prst="rect">
            <a:avLst/>
          </a:prstGeom>
        </p:spPr>
        <p:txBody>
          <a:bodyPr lIns="91425" tIns="91425" rIns="91425" bIns="91425" anchor="t" anchorCtr="0">
            <a:noAutofit/>
          </a:bodyPr>
          <a:lstStyle/>
          <a:p>
            <a:pPr marL="0" lvl="0" indent="0">
              <a:spcBef>
                <a:spcPts val="0"/>
              </a:spcBef>
              <a:buNone/>
            </a:pPr>
            <a:endParaRPr sz="1400" i="1" dirty="0"/>
          </a:p>
          <a:p>
            <a:pPr lvl="0" algn="ctr" rtl="0">
              <a:spcBef>
                <a:spcPts val="0"/>
              </a:spcBef>
              <a:buNone/>
            </a:pPr>
            <a:endParaRPr dirty="0"/>
          </a:p>
          <a:p>
            <a:pPr lvl="0" algn="ctr">
              <a:spcBef>
                <a:spcPts val="0"/>
              </a:spcBef>
              <a:buNone/>
            </a:pPr>
            <a:endParaRPr dirty="0"/>
          </a:p>
          <a:p>
            <a:pPr marL="0" lvl="0" indent="-69850">
              <a:spcBef>
                <a:spcPts val="0"/>
              </a:spcBef>
              <a:buClr>
                <a:schemeClr val="dk1"/>
              </a:buClr>
              <a:buSzPct val="91666"/>
              <a:buFont typeface="Arial"/>
              <a:buNone/>
            </a:pPr>
            <a:r>
              <a:rPr lang="en-US" sz="1200" dirty="0">
                <a:latin typeface="Cambria"/>
                <a:ea typeface="Cambria"/>
                <a:cs typeface="Cambria"/>
                <a:sym typeface="Cambria"/>
              </a:rPr>
              <a:t> </a:t>
            </a:r>
          </a:p>
          <a:p>
            <a:pPr lvl="0">
              <a:spcBef>
                <a:spcPts val="0"/>
              </a:spcBef>
              <a:buNone/>
            </a:pPr>
            <a:endParaRPr dirty="0"/>
          </a:p>
        </p:txBody>
      </p:sp>
      <p:sp>
        <p:nvSpPr>
          <p:cNvPr id="156" name="Shape 156"/>
          <p:cNvSpPr txBox="1"/>
          <p:nvPr/>
        </p:nvSpPr>
        <p:spPr>
          <a:xfrm>
            <a:off x="1205350" y="2209800"/>
            <a:ext cx="6954900" cy="2776200"/>
          </a:xfrm>
          <a:prstGeom prst="rect">
            <a:avLst/>
          </a:prstGeom>
          <a:noFill/>
          <a:ln>
            <a:noFill/>
          </a:ln>
        </p:spPr>
        <p:txBody>
          <a:bodyPr lIns="91425" tIns="91425" rIns="91425" bIns="91425" anchor="t" anchorCtr="0">
            <a:noAutofit/>
          </a:bodyPr>
          <a:lstStyle/>
          <a:p>
            <a:pPr lvl="0" algn="ctr" rtl="0">
              <a:spcBef>
                <a:spcPts val="0"/>
              </a:spcBef>
              <a:buClr>
                <a:schemeClr val="dk1"/>
              </a:buClr>
              <a:buSzPct val="34375"/>
              <a:buFont typeface="Arial"/>
              <a:buNone/>
            </a:pPr>
            <a:r>
              <a:rPr lang="en-US" sz="3200" dirty="0">
                <a:solidFill>
                  <a:schemeClr val="dk1"/>
                </a:solidFill>
                <a:latin typeface="Calibri"/>
                <a:ea typeface="Calibri"/>
                <a:cs typeface="Calibri"/>
                <a:sym typeface="Calibri"/>
              </a:rPr>
              <a:t>Work in partnership with students, teachers, &amp; parents to understand the current climate of engagement.</a:t>
            </a:r>
          </a:p>
          <a:p>
            <a:pPr lvl="0" algn="ctr" rtl="0">
              <a:spcBef>
                <a:spcPts val="0"/>
              </a:spcBef>
              <a:buClr>
                <a:schemeClr val="dk1"/>
              </a:buClr>
              <a:buSzPct val="34375"/>
              <a:buFont typeface="Arial"/>
              <a:buNone/>
            </a:pPr>
            <a:r>
              <a:rPr lang="en-US" sz="3200" dirty="0">
                <a:solidFill>
                  <a:schemeClr val="dk1"/>
                </a:solidFill>
                <a:latin typeface="Calibri"/>
                <a:ea typeface="Calibri"/>
                <a:cs typeface="Calibri"/>
                <a:sym typeface="Calibri"/>
              </a:rPr>
              <a:t>Then  create and innovate at a grass roots level to institute specific solutions.</a:t>
            </a:r>
          </a:p>
        </p:txBody>
      </p:sp>
    </p:spTree>
    <p:extLst>
      <p:ext uri="{BB962C8B-B14F-4D97-AF65-F5344CB8AC3E}">
        <p14:creationId xmlns:p14="http://schemas.microsoft.com/office/powerpoint/2010/main" val="3149450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838200" y="228600"/>
            <a:ext cx="7570786" cy="1411941"/>
          </a:xfrm>
          <a:prstGeom prst="rect">
            <a:avLst/>
          </a:prstGeom>
          <a:noFill/>
          <a:ln>
            <a:noFill/>
          </a:ln>
        </p:spPr>
        <p:txBody>
          <a:bodyPr lIns="91425" tIns="45700" rIns="91425" bIns="45700" anchor="ctr" anchorCtr="0">
            <a:noAutofit/>
          </a:bodyPr>
          <a:lstStyle/>
          <a:p>
            <a:pPr marL="2452688" marR="0" lvl="0" indent="-2452688" algn="l" rtl="0">
              <a:spcBef>
                <a:spcPts val="0"/>
              </a:spcBef>
              <a:buClr>
                <a:schemeClr val="dk2"/>
              </a:buClr>
              <a:buSzPct val="25000"/>
              <a:buFont typeface="Galdeano"/>
              <a:buNone/>
            </a:pPr>
            <a:r>
              <a:rPr lang="en-US" sz="3600" b="1" i="0" u="none" strike="noStrike" cap="none" dirty="0">
                <a:solidFill>
                  <a:schemeClr val="dk2"/>
                </a:solidFill>
                <a:latin typeface="Calibri"/>
                <a:ea typeface="Calibri"/>
                <a:cs typeface="Calibri"/>
                <a:sym typeface="Calibri"/>
              </a:rPr>
              <a:t>STRATEGY </a:t>
            </a:r>
            <a:r>
              <a:rPr lang="en-US" sz="3600" b="1" i="0" u="none" strike="noStrike" cap="none" dirty="0" smtClean="0">
                <a:solidFill>
                  <a:schemeClr val="dk2"/>
                </a:solidFill>
                <a:latin typeface="Calibri"/>
                <a:ea typeface="Calibri"/>
                <a:cs typeface="Calibri"/>
                <a:sym typeface="Calibri"/>
              </a:rPr>
              <a:t>4: Professional Development</a:t>
            </a:r>
            <a:endParaRPr lang="en-US" sz="3600" b="1" i="0" u="none" strike="noStrike" cap="none" dirty="0">
              <a:solidFill>
                <a:schemeClr val="dk2"/>
              </a:solidFill>
              <a:latin typeface="Calibri"/>
              <a:ea typeface="Calibri"/>
              <a:cs typeface="Calibri"/>
              <a:sym typeface="Calibri"/>
            </a:endParaRPr>
          </a:p>
        </p:txBody>
      </p:sp>
      <p:sp>
        <p:nvSpPr>
          <p:cNvPr id="152" name="Shape 152"/>
          <p:cNvSpPr txBox="1">
            <a:spLocks noGrp="1"/>
          </p:cNvSpPr>
          <p:nvPr>
            <p:ph type="body" idx="1"/>
          </p:nvPr>
        </p:nvSpPr>
        <p:spPr>
          <a:xfrm>
            <a:off x="792162" y="1981200"/>
            <a:ext cx="7570786" cy="406997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B9AAE2"/>
              </a:buClr>
              <a:buSzPct val="25000"/>
              <a:buFont typeface="Galdeano"/>
              <a:buNone/>
            </a:pPr>
            <a:r>
              <a:rPr lang="en-US" sz="3000" b="0" i="0" u="none" strike="noStrike" cap="none" dirty="0">
                <a:solidFill>
                  <a:schemeClr val="dk2"/>
                </a:solidFill>
                <a:latin typeface="Calibri"/>
                <a:ea typeface="Calibri"/>
                <a:cs typeface="Calibri"/>
                <a:sym typeface="Calibri"/>
              </a:rPr>
              <a:t>We will provide ongoing, differentiated and relevant professional development to grow teachers and administrators to theorize, critique, examine, and explore in order to engage every student in a learner-centered environment.</a:t>
            </a:r>
          </a:p>
          <a:p>
            <a:pPr marL="342900" marR="0" lvl="0" indent="-342900" algn="l" rtl="0">
              <a:spcBef>
                <a:spcPts val="2400"/>
              </a:spcBef>
              <a:buClr>
                <a:srgbClr val="B9AAE2"/>
              </a:buClr>
              <a:buSzPct val="100000"/>
              <a:buFont typeface="Galdeano"/>
              <a:buNone/>
            </a:pPr>
            <a:endParaRPr sz="2800" b="0" i="0" u="none" strike="noStrike" cap="none" dirty="0">
              <a:solidFill>
                <a:schemeClr val="dk2"/>
              </a:solidFill>
              <a:latin typeface="Galdeano"/>
              <a:ea typeface="Galdeano"/>
              <a:cs typeface="Galdeano"/>
              <a:sym typeface="Galdeano"/>
            </a:endParaRPr>
          </a:p>
        </p:txBody>
      </p:sp>
    </p:spTree>
    <p:extLst>
      <p:ext uri="{BB962C8B-B14F-4D97-AF65-F5344CB8AC3E}">
        <p14:creationId xmlns:p14="http://schemas.microsoft.com/office/powerpoint/2010/main" val="3204601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b="1" dirty="0" smtClean="0"/>
              <a:t>The Charge</a:t>
            </a:r>
            <a:endParaRPr lang="en-US" sz="4000" b="1" dirty="0"/>
          </a:p>
        </p:txBody>
      </p:sp>
      <p:sp>
        <p:nvSpPr>
          <p:cNvPr id="3" name="Content Placeholder 2"/>
          <p:cNvSpPr>
            <a:spLocks noGrp="1"/>
          </p:cNvSpPr>
          <p:nvPr>
            <p:ph idx="1"/>
          </p:nvPr>
        </p:nvSpPr>
        <p:spPr>
          <a:xfrm>
            <a:off x="304800" y="1371600"/>
            <a:ext cx="8534400" cy="5181600"/>
          </a:xfrm>
        </p:spPr>
        <p:txBody>
          <a:bodyPr>
            <a:noAutofit/>
          </a:bodyPr>
          <a:lstStyle/>
          <a:p>
            <a:pPr marL="0" indent="0">
              <a:buNone/>
            </a:pPr>
            <a:r>
              <a:rPr lang="en-US" sz="2400" dirty="0" smtClean="0"/>
              <a:t>We have been engaging the community in thinking about education differently:</a:t>
            </a:r>
          </a:p>
          <a:p>
            <a:r>
              <a:rPr lang="en-US" sz="2400" dirty="0" smtClean="0"/>
              <a:t>Think </a:t>
            </a:r>
            <a:r>
              <a:rPr lang="en-US" sz="2400" dirty="0"/>
              <a:t>about what we need to do as a school system to prepare students for a future that we have yet to imagine. </a:t>
            </a:r>
          </a:p>
          <a:p>
            <a:r>
              <a:rPr lang="en-US" sz="2400" dirty="0" smtClean="0"/>
              <a:t>How do we </a:t>
            </a:r>
            <a:r>
              <a:rPr lang="en-US" sz="2400" dirty="0"/>
              <a:t>move </a:t>
            </a:r>
            <a:r>
              <a:rPr lang="en-US" sz="2400" dirty="0" smtClean="0"/>
              <a:t>away from </a:t>
            </a:r>
            <a:r>
              <a:rPr lang="en-US" sz="2400" dirty="0"/>
              <a:t>trying to recreate an old system to creating a new </a:t>
            </a:r>
            <a:r>
              <a:rPr lang="en-US" sz="2400" dirty="0" smtClean="0"/>
              <a:t>system</a:t>
            </a:r>
            <a:r>
              <a:rPr lang="en-US" sz="2400" dirty="0"/>
              <a:t>?</a:t>
            </a:r>
            <a:endParaRPr lang="en-US" sz="2400" dirty="0" smtClean="0"/>
          </a:p>
          <a:p>
            <a:r>
              <a:rPr lang="en-US" sz="2400" dirty="0" smtClean="0"/>
              <a:t>How do we move </a:t>
            </a:r>
            <a:r>
              <a:rPr lang="en-US" sz="2400" dirty="0"/>
              <a:t>away from </a:t>
            </a:r>
            <a:r>
              <a:rPr lang="en-US" sz="2400" dirty="0" smtClean="0"/>
              <a:t>a system </a:t>
            </a:r>
            <a:r>
              <a:rPr lang="en-US" sz="2400" dirty="0"/>
              <a:t>created for needs of </a:t>
            </a:r>
            <a:r>
              <a:rPr lang="en-US" sz="2400" dirty="0" smtClean="0"/>
              <a:t>the industrial </a:t>
            </a:r>
            <a:r>
              <a:rPr lang="en-US" sz="2400" dirty="0"/>
              <a:t>era to a system that leads our society into and through the information </a:t>
            </a:r>
            <a:r>
              <a:rPr lang="en-US" sz="2400" dirty="0" smtClean="0"/>
              <a:t>era?</a:t>
            </a:r>
          </a:p>
          <a:p>
            <a:r>
              <a:rPr lang="en-US" sz="2400" dirty="0" smtClean="0"/>
              <a:t>How do we deliver 21</a:t>
            </a:r>
            <a:r>
              <a:rPr lang="en-US" sz="2400" baseline="30000" dirty="0" smtClean="0"/>
              <a:t>st</a:t>
            </a:r>
            <a:r>
              <a:rPr lang="en-US" sz="2400" dirty="0" smtClean="0"/>
              <a:t> Century learning in a fiscally hemorrhaging environment?</a:t>
            </a:r>
            <a:endParaRPr lang="en-US" sz="2400" dirty="0"/>
          </a:p>
        </p:txBody>
      </p:sp>
    </p:spTree>
    <p:extLst>
      <p:ext uri="{BB962C8B-B14F-4D97-AF65-F5344CB8AC3E}">
        <p14:creationId xmlns:p14="http://schemas.microsoft.com/office/powerpoint/2010/main" val="31019474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36969"/>
            <a:ext cx="7543800" cy="523220"/>
          </a:xfrm>
          <a:prstGeom prst="rect">
            <a:avLst/>
          </a:prstGeom>
          <a:noFill/>
        </p:spPr>
        <p:txBody>
          <a:bodyPr wrap="square" rtlCol="0">
            <a:spAutoFit/>
          </a:bodyPr>
          <a:lstStyle/>
          <a:p>
            <a:pPr algn="ctr">
              <a:tabLst>
                <a:tab pos="857250" algn="l"/>
              </a:tabLst>
            </a:pPr>
            <a:r>
              <a:rPr lang="en-US" sz="2800" b="1" dirty="0" smtClean="0"/>
              <a:t>Strategy 4 Action Planning Team Members</a:t>
            </a:r>
            <a:endParaRPr lang="en-US" sz="2800" b="1" dirty="0"/>
          </a:p>
        </p:txBody>
      </p:sp>
      <p:graphicFrame>
        <p:nvGraphicFramePr>
          <p:cNvPr id="4" name="Table 3"/>
          <p:cNvGraphicFramePr>
            <a:graphicFrameLocks noGrp="1"/>
          </p:cNvGraphicFramePr>
          <p:nvPr>
            <p:extLst>
              <p:ext uri="{D42A27DB-BD31-4B8C-83A1-F6EECF244321}">
                <p14:modId xmlns:p14="http://schemas.microsoft.com/office/powerpoint/2010/main" val="2974726496"/>
              </p:ext>
            </p:extLst>
          </p:nvPr>
        </p:nvGraphicFramePr>
        <p:xfrm>
          <a:off x="304800" y="787668"/>
          <a:ext cx="8686799" cy="5960304"/>
        </p:xfrm>
        <a:graphic>
          <a:graphicData uri="http://schemas.openxmlformats.org/drawingml/2006/table">
            <a:tbl>
              <a:tblPr firstRow="1">
                <a:tableStyleId>{5C22544A-7EE6-4342-B048-85BDC9FD1C3A}</a:tableStyleId>
              </a:tblPr>
              <a:tblGrid>
                <a:gridCol w="2723934"/>
                <a:gridCol w="5962865"/>
              </a:tblGrid>
              <a:tr h="442516">
                <a:tc>
                  <a:txBody>
                    <a:bodyPr/>
                    <a:lstStyle/>
                    <a:p>
                      <a:pPr algn="l" fontAlgn="ctr"/>
                      <a:r>
                        <a:rPr lang="en-US" sz="1800" u="none" strike="noStrike" dirty="0" smtClean="0">
                          <a:effectLst/>
                        </a:rPr>
                        <a:t>Member</a:t>
                      </a:r>
                      <a:endParaRPr lang="en-US" sz="1800" b="0" i="0" u="none" strike="noStrike" dirty="0">
                        <a:solidFill>
                          <a:srgbClr val="000000"/>
                        </a:solidFill>
                        <a:effectLst/>
                        <a:latin typeface="Calibri"/>
                      </a:endParaRPr>
                    </a:p>
                  </a:txBody>
                  <a:tcPr marL="6806" marR="6806" marT="6806" marB="0" anchor="ctr"/>
                </a:tc>
                <a:tc>
                  <a:txBody>
                    <a:bodyPr/>
                    <a:lstStyle/>
                    <a:p>
                      <a:pPr algn="l" fontAlgn="ctr"/>
                      <a:r>
                        <a:rPr lang="en-US" sz="1800" u="none" strike="noStrike" dirty="0" smtClean="0">
                          <a:effectLst/>
                        </a:rPr>
                        <a:t>Affiliation</a:t>
                      </a:r>
                      <a:endParaRPr lang="en-US" sz="1800" b="0" i="0" u="none" strike="noStrike" dirty="0">
                        <a:solidFill>
                          <a:srgbClr val="000000"/>
                        </a:solidFill>
                        <a:effectLst/>
                        <a:latin typeface="Calibri"/>
                      </a:endParaRPr>
                    </a:p>
                  </a:txBody>
                  <a:tcPr marL="6806" marR="6806" marT="6806" marB="0" anchor="ctr"/>
                </a:tc>
              </a:tr>
              <a:tr h="442516">
                <a:tc>
                  <a:txBody>
                    <a:bodyPr/>
                    <a:lstStyle/>
                    <a:p>
                      <a:pPr algn="l" fontAlgn="ctr"/>
                      <a:r>
                        <a:rPr lang="en-US" sz="1600" u="none" strike="noStrike" dirty="0">
                          <a:effectLst/>
                          <a:latin typeface="+mn-lt"/>
                        </a:rPr>
                        <a:t>Donna Grohman, Co-Chair</a:t>
                      </a:r>
                      <a:endParaRPr lang="en-US" sz="1600" b="0" i="0" u="none" strike="noStrike" dirty="0">
                        <a:solidFill>
                          <a:srgbClr val="000000"/>
                        </a:solidFill>
                        <a:effectLst/>
                        <a:latin typeface="+mn-lt"/>
                      </a:endParaRPr>
                    </a:p>
                  </a:txBody>
                  <a:tcPr marL="6735" marR="6735" marT="6735" marB="0" anchor="ctr">
                    <a:solidFill>
                      <a:schemeClr val="tx2">
                        <a:lumMod val="20000"/>
                        <a:lumOff val="80000"/>
                      </a:schemeClr>
                    </a:solidFill>
                  </a:tcPr>
                </a:tc>
                <a:tc>
                  <a:txBody>
                    <a:bodyPr/>
                    <a:lstStyle/>
                    <a:p>
                      <a:pPr algn="l" fontAlgn="ctr"/>
                      <a:r>
                        <a:rPr lang="en-US" sz="1600" u="none" strike="noStrike" dirty="0">
                          <a:effectLst/>
                          <a:latin typeface="+mn-lt"/>
                        </a:rPr>
                        <a:t>Community Member; Instructional Specialist Language Arts K-5, SOMSD; Trustee, South Orange Public Library</a:t>
                      </a:r>
                      <a:endParaRPr lang="en-US" sz="1600" b="0" i="0" u="none" strike="noStrike" dirty="0">
                        <a:solidFill>
                          <a:srgbClr val="000000"/>
                        </a:solidFill>
                        <a:effectLst/>
                        <a:latin typeface="+mn-lt"/>
                      </a:endParaRPr>
                    </a:p>
                  </a:txBody>
                  <a:tcPr marL="6735" marR="6735" marT="6735" marB="0" anchor="ctr">
                    <a:solidFill>
                      <a:schemeClr val="tx2">
                        <a:lumMod val="20000"/>
                        <a:lumOff val="80000"/>
                      </a:schemeClr>
                    </a:solidFill>
                  </a:tcPr>
                </a:tc>
              </a:tr>
              <a:tr h="442516">
                <a:tc>
                  <a:txBody>
                    <a:bodyPr/>
                    <a:lstStyle/>
                    <a:p>
                      <a:pPr algn="l" fontAlgn="ctr"/>
                      <a:r>
                        <a:rPr lang="en-US" sz="1600" u="none" strike="noStrike" dirty="0">
                          <a:effectLst/>
                          <a:latin typeface="+mn-lt"/>
                        </a:rPr>
                        <a:t>Julia </a:t>
                      </a:r>
                      <a:r>
                        <a:rPr lang="en-US" sz="1600" u="none" strike="noStrike" dirty="0" err="1">
                          <a:effectLst/>
                          <a:latin typeface="+mn-lt"/>
                        </a:rPr>
                        <a:t>Sommer</a:t>
                      </a:r>
                      <a:r>
                        <a:rPr lang="en-US" sz="1600" u="none" strike="noStrike" dirty="0">
                          <a:effectLst/>
                          <a:latin typeface="+mn-lt"/>
                        </a:rPr>
                        <a:t>, Co-Chair</a:t>
                      </a:r>
                      <a:endParaRPr lang="en-US" sz="1600" b="0" i="0" u="none" strike="noStrike" dirty="0">
                        <a:solidFill>
                          <a:srgbClr val="000000"/>
                        </a:solidFill>
                        <a:effectLst/>
                        <a:latin typeface="+mn-lt"/>
                      </a:endParaRPr>
                    </a:p>
                  </a:txBody>
                  <a:tcPr marL="6735" marR="6735" marT="6735" marB="0" anchor="ctr">
                    <a:solidFill>
                      <a:schemeClr val="tx2">
                        <a:lumMod val="20000"/>
                        <a:lumOff val="80000"/>
                      </a:schemeClr>
                    </a:solidFill>
                  </a:tcPr>
                </a:tc>
                <a:tc>
                  <a:txBody>
                    <a:bodyPr/>
                    <a:lstStyle/>
                    <a:p>
                      <a:pPr algn="l" fontAlgn="ctr"/>
                      <a:r>
                        <a:rPr lang="en-US" sz="1600" u="none" strike="noStrike" dirty="0">
                          <a:effectLst/>
                          <a:latin typeface="+mn-lt"/>
                        </a:rPr>
                        <a:t>Parent; Teacher Trainer and Instructional Coach</a:t>
                      </a:r>
                      <a:endParaRPr lang="en-US" sz="1600" b="0" i="0" u="none" strike="noStrike" dirty="0">
                        <a:solidFill>
                          <a:srgbClr val="000000"/>
                        </a:solidFill>
                        <a:effectLst/>
                        <a:latin typeface="+mn-lt"/>
                      </a:endParaRPr>
                    </a:p>
                  </a:txBody>
                  <a:tcPr marL="6735" marR="6735" marT="6735" marB="0" anchor="ctr">
                    <a:solidFill>
                      <a:schemeClr val="tx2">
                        <a:lumMod val="20000"/>
                        <a:lumOff val="80000"/>
                      </a:schemeClr>
                    </a:solidFill>
                  </a:tcPr>
                </a:tc>
              </a:tr>
              <a:tr h="442516">
                <a:tc>
                  <a:txBody>
                    <a:bodyPr/>
                    <a:lstStyle/>
                    <a:p>
                      <a:pPr algn="l" fontAlgn="ctr"/>
                      <a:r>
                        <a:rPr lang="en-US" sz="1600" u="none" strike="noStrike" dirty="0">
                          <a:effectLst/>
                          <a:latin typeface="+mn-lt"/>
                        </a:rPr>
                        <a:t>Mara Rubin, Co-Chair </a:t>
                      </a:r>
                      <a:r>
                        <a:rPr lang="en-US" sz="1400" i="1" u="none" strike="noStrike" dirty="0">
                          <a:effectLst/>
                          <a:latin typeface="+mn-lt"/>
                        </a:rPr>
                        <a:t>(through May 2016)</a:t>
                      </a:r>
                      <a:endParaRPr lang="en-US" sz="1600" b="0" i="1" u="none" strike="noStrike" dirty="0">
                        <a:solidFill>
                          <a:srgbClr val="000000"/>
                        </a:solidFill>
                        <a:effectLst/>
                        <a:latin typeface="+mn-lt"/>
                      </a:endParaRPr>
                    </a:p>
                  </a:txBody>
                  <a:tcPr marL="6735" marR="6735" marT="6735" marB="0" anchor="ctr">
                    <a:solidFill>
                      <a:schemeClr val="tx2">
                        <a:lumMod val="20000"/>
                        <a:lumOff val="8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u="none" strike="noStrike" dirty="0">
                          <a:effectLst/>
                          <a:latin typeface="+mn-lt"/>
                        </a:rPr>
                        <a:t>Supervisor of Fine and Performing Arts, </a:t>
                      </a:r>
                      <a:r>
                        <a:rPr lang="en-US" sz="1600" u="none" strike="noStrike" baseline="0" dirty="0" smtClean="0">
                          <a:effectLst/>
                        </a:rPr>
                        <a:t>Member of Strategic Direction Committee</a:t>
                      </a:r>
                      <a:r>
                        <a:rPr lang="en-US" sz="1600" u="none" strike="noStrike" dirty="0" smtClean="0">
                          <a:effectLst/>
                        </a:rPr>
                        <a:t> </a:t>
                      </a:r>
                      <a:endParaRPr lang="en-US" sz="1600" b="0" i="0" u="none" strike="noStrike" dirty="0" smtClean="0">
                        <a:solidFill>
                          <a:srgbClr val="000000"/>
                        </a:solidFill>
                        <a:effectLst/>
                        <a:latin typeface="+mn-lt"/>
                      </a:endParaRPr>
                    </a:p>
                  </a:txBody>
                  <a:tcPr marL="6735" marR="6735" marT="6735" marB="0" anchor="ctr">
                    <a:solidFill>
                      <a:schemeClr val="tx2">
                        <a:lumMod val="20000"/>
                        <a:lumOff val="80000"/>
                      </a:schemeClr>
                    </a:solidFill>
                  </a:tcPr>
                </a:tc>
              </a:tr>
              <a:tr h="442516">
                <a:tc>
                  <a:txBody>
                    <a:bodyPr/>
                    <a:lstStyle/>
                    <a:p>
                      <a:pPr algn="l" fontAlgn="ctr"/>
                      <a:r>
                        <a:rPr lang="en-US" sz="1600" u="none" strike="noStrike" dirty="0">
                          <a:effectLst/>
                          <a:latin typeface="+mn-lt"/>
                        </a:rPr>
                        <a:t>Jane </a:t>
                      </a:r>
                      <a:r>
                        <a:rPr lang="en-US" sz="1600" u="none" strike="noStrike" dirty="0" err="1">
                          <a:effectLst/>
                          <a:latin typeface="+mn-lt"/>
                        </a:rPr>
                        <a:t>Bleasdale</a:t>
                      </a:r>
                      <a:r>
                        <a:rPr lang="en-US" sz="1600" u="none" strike="noStrike" dirty="0">
                          <a:effectLst/>
                          <a:latin typeface="+mn-lt"/>
                        </a:rPr>
                        <a:t>, Ph.D., Co-Chair </a:t>
                      </a:r>
                      <a:r>
                        <a:rPr lang="en-US" sz="1400" i="1" u="none" strike="noStrike" dirty="0">
                          <a:effectLst/>
                          <a:latin typeface="+mn-lt"/>
                        </a:rPr>
                        <a:t>(through May 2016)</a:t>
                      </a:r>
                      <a:endParaRPr lang="en-US" sz="1400" b="0" i="1" u="none" strike="noStrike" dirty="0">
                        <a:solidFill>
                          <a:srgbClr val="000000"/>
                        </a:solidFill>
                        <a:effectLst/>
                        <a:latin typeface="+mn-lt"/>
                      </a:endParaRPr>
                    </a:p>
                  </a:txBody>
                  <a:tcPr marL="6735" marR="6735" marT="6735" marB="0" anchor="ctr">
                    <a:solidFill>
                      <a:schemeClr val="tx2">
                        <a:lumMod val="20000"/>
                        <a:lumOff val="80000"/>
                      </a:schemeClr>
                    </a:solidFill>
                  </a:tcPr>
                </a:tc>
                <a:tc>
                  <a:txBody>
                    <a:bodyPr/>
                    <a:lstStyle/>
                    <a:p>
                      <a:pPr algn="l" fontAlgn="ctr"/>
                      <a:r>
                        <a:rPr lang="en-US" sz="1600" u="none" strike="noStrike" dirty="0">
                          <a:effectLst/>
                          <a:latin typeface="+mn-lt"/>
                        </a:rPr>
                        <a:t>Parent; SEPAC Executive Committee Member; Educational Administrator/Consultant</a:t>
                      </a:r>
                      <a:endParaRPr lang="en-US" sz="1600" b="0" i="0" u="none" strike="noStrike" dirty="0">
                        <a:solidFill>
                          <a:srgbClr val="000000"/>
                        </a:solidFill>
                        <a:effectLst/>
                        <a:latin typeface="+mn-lt"/>
                      </a:endParaRPr>
                    </a:p>
                  </a:txBody>
                  <a:tcPr marL="6735" marR="6735" marT="6735" marB="0" anchor="ctr">
                    <a:solidFill>
                      <a:schemeClr val="tx2">
                        <a:lumMod val="20000"/>
                        <a:lumOff val="80000"/>
                      </a:schemeClr>
                    </a:solidFill>
                  </a:tcPr>
                </a:tc>
              </a:tr>
              <a:tr h="442516">
                <a:tc>
                  <a:txBody>
                    <a:bodyPr/>
                    <a:lstStyle/>
                    <a:p>
                      <a:pPr algn="l" fontAlgn="ctr"/>
                      <a:r>
                        <a:rPr lang="en-US" sz="1600" u="none" strike="noStrike">
                          <a:effectLst/>
                          <a:latin typeface="+mn-lt"/>
                        </a:rPr>
                        <a:t>Barry Bullis</a:t>
                      </a:r>
                      <a:endParaRPr lang="en-US" sz="1600" b="0" i="0" u="none" strike="noStrike">
                        <a:solidFill>
                          <a:srgbClr val="000000"/>
                        </a:solidFill>
                        <a:effectLst/>
                        <a:latin typeface="+mn-lt"/>
                      </a:endParaRPr>
                    </a:p>
                  </a:txBody>
                  <a:tcPr marL="6735" marR="6735" marT="6735" marB="0" anchor="ctr"/>
                </a:tc>
                <a:tc>
                  <a:txBody>
                    <a:bodyPr/>
                    <a:lstStyle/>
                    <a:p>
                      <a:pPr algn="l" fontAlgn="ctr"/>
                      <a:r>
                        <a:rPr lang="en-US" sz="1600" u="none" strike="noStrike" dirty="0">
                          <a:effectLst/>
                          <a:latin typeface="+mn-lt"/>
                        </a:rPr>
                        <a:t>Parent; Education Administrator, NYC Department of Education; Adjunct Assistant Professor, Pace University.</a:t>
                      </a:r>
                      <a:endParaRPr lang="en-US" sz="1600" b="0" i="0" u="none" strike="noStrike" dirty="0">
                        <a:solidFill>
                          <a:srgbClr val="000000"/>
                        </a:solidFill>
                        <a:effectLst/>
                        <a:latin typeface="+mn-lt"/>
                      </a:endParaRPr>
                    </a:p>
                  </a:txBody>
                  <a:tcPr marL="6735" marR="6735" marT="6735" marB="0" anchor="ctr"/>
                </a:tc>
              </a:tr>
              <a:tr h="442516">
                <a:tc>
                  <a:txBody>
                    <a:bodyPr/>
                    <a:lstStyle/>
                    <a:p>
                      <a:pPr algn="l" fontAlgn="ctr"/>
                      <a:r>
                        <a:rPr lang="en-US" sz="1600" u="none" strike="noStrike">
                          <a:effectLst/>
                          <a:latin typeface="+mn-lt"/>
                        </a:rPr>
                        <a:t>Sean Butkus</a:t>
                      </a:r>
                      <a:endParaRPr lang="en-US" sz="1600" b="0" i="0" u="none" strike="noStrike">
                        <a:solidFill>
                          <a:srgbClr val="000000"/>
                        </a:solidFill>
                        <a:effectLst/>
                        <a:latin typeface="+mn-lt"/>
                      </a:endParaRPr>
                    </a:p>
                  </a:txBody>
                  <a:tcPr marL="6735" marR="6735" marT="6735" marB="0" anchor="ctr"/>
                </a:tc>
                <a:tc>
                  <a:txBody>
                    <a:bodyPr/>
                    <a:lstStyle/>
                    <a:p>
                      <a:pPr algn="l" fontAlgn="ctr"/>
                      <a:r>
                        <a:rPr lang="en-US" sz="1600" u="none" strike="noStrike">
                          <a:effectLst/>
                          <a:latin typeface="+mn-lt"/>
                        </a:rPr>
                        <a:t>Parent</a:t>
                      </a:r>
                      <a:endParaRPr lang="en-US" sz="1600" b="0" i="0" u="none" strike="noStrike">
                        <a:solidFill>
                          <a:srgbClr val="000000"/>
                        </a:solidFill>
                        <a:effectLst/>
                        <a:latin typeface="+mn-lt"/>
                      </a:endParaRPr>
                    </a:p>
                  </a:txBody>
                  <a:tcPr marL="6735" marR="6735" marT="6735" marB="0" anchor="ctr"/>
                </a:tc>
              </a:tr>
              <a:tr h="442516">
                <a:tc>
                  <a:txBody>
                    <a:bodyPr/>
                    <a:lstStyle/>
                    <a:p>
                      <a:pPr algn="l" fontAlgn="ctr"/>
                      <a:r>
                        <a:rPr lang="en-US" sz="1600" u="none" strike="noStrike" dirty="0" err="1">
                          <a:effectLst/>
                          <a:latin typeface="+mn-lt"/>
                        </a:rPr>
                        <a:t>Thandi</a:t>
                      </a:r>
                      <a:r>
                        <a:rPr lang="en-US" sz="1600" u="none" strike="noStrike" dirty="0">
                          <a:effectLst/>
                          <a:latin typeface="+mn-lt"/>
                        </a:rPr>
                        <a:t> Center</a:t>
                      </a:r>
                      <a:endParaRPr lang="en-US" sz="1600" b="0" i="0" u="none" strike="noStrike" dirty="0">
                        <a:solidFill>
                          <a:srgbClr val="000000"/>
                        </a:solidFill>
                        <a:effectLst/>
                        <a:latin typeface="+mn-lt"/>
                      </a:endParaRPr>
                    </a:p>
                  </a:txBody>
                  <a:tcPr marL="6735" marR="6735" marT="6735" marB="0" anchor="ctr"/>
                </a:tc>
                <a:tc>
                  <a:txBody>
                    <a:bodyPr/>
                    <a:lstStyle/>
                    <a:p>
                      <a:pPr algn="l" fontAlgn="ctr"/>
                      <a:r>
                        <a:rPr lang="en-US" sz="1600" u="none" strike="noStrike" dirty="0">
                          <a:effectLst/>
                          <a:latin typeface="+mn-lt"/>
                        </a:rPr>
                        <a:t>Parent, NYC Director, New Teacher Center</a:t>
                      </a:r>
                      <a:endParaRPr lang="en-US" sz="1600" b="0" i="0" u="none" strike="noStrike" dirty="0">
                        <a:solidFill>
                          <a:srgbClr val="000000"/>
                        </a:solidFill>
                        <a:effectLst/>
                        <a:latin typeface="+mn-lt"/>
                      </a:endParaRPr>
                    </a:p>
                  </a:txBody>
                  <a:tcPr marL="6735" marR="6735" marT="6735" marB="0" anchor="ctr"/>
                </a:tc>
              </a:tr>
              <a:tr h="442516">
                <a:tc>
                  <a:txBody>
                    <a:bodyPr/>
                    <a:lstStyle/>
                    <a:p>
                      <a:pPr algn="l" fontAlgn="ctr"/>
                      <a:r>
                        <a:rPr lang="en-US" sz="1600" u="none" strike="noStrike">
                          <a:effectLst/>
                          <a:latin typeface="+mn-lt"/>
                        </a:rPr>
                        <a:t>Berit Gordon</a:t>
                      </a:r>
                      <a:endParaRPr lang="en-US" sz="1600" b="0" i="0" u="none" strike="noStrike">
                        <a:solidFill>
                          <a:srgbClr val="000000"/>
                        </a:solidFill>
                        <a:effectLst/>
                        <a:latin typeface="+mn-lt"/>
                      </a:endParaRPr>
                    </a:p>
                  </a:txBody>
                  <a:tcPr marL="6735" marR="6735" marT="6735" marB="0" anchor="ctr"/>
                </a:tc>
                <a:tc>
                  <a:txBody>
                    <a:bodyPr/>
                    <a:lstStyle/>
                    <a:p>
                      <a:pPr algn="l" fontAlgn="ctr"/>
                      <a:r>
                        <a:rPr lang="en-US" sz="1600" u="none" strike="noStrike" dirty="0">
                          <a:effectLst/>
                          <a:latin typeface="+mn-lt"/>
                        </a:rPr>
                        <a:t>Parent; Literacy Consultant</a:t>
                      </a:r>
                      <a:endParaRPr lang="en-US" sz="1600" b="0" i="0" u="none" strike="noStrike" dirty="0">
                        <a:solidFill>
                          <a:srgbClr val="000000"/>
                        </a:solidFill>
                        <a:effectLst/>
                        <a:latin typeface="+mn-lt"/>
                      </a:endParaRPr>
                    </a:p>
                  </a:txBody>
                  <a:tcPr marL="6735" marR="6735" marT="6735" marB="0" anchor="ctr"/>
                </a:tc>
              </a:tr>
              <a:tr h="442516">
                <a:tc>
                  <a:txBody>
                    <a:bodyPr/>
                    <a:lstStyle/>
                    <a:p>
                      <a:pPr algn="l" fontAlgn="ctr"/>
                      <a:r>
                        <a:rPr lang="en-US" sz="1600" u="none" strike="noStrike" dirty="0">
                          <a:effectLst/>
                          <a:latin typeface="+mn-lt"/>
                        </a:rPr>
                        <a:t>Joyce Leslie</a:t>
                      </a:r>
                      <a:endParaRPr lang="en-US" sz="1600" b="0" i="0" u="none" strike="noStrike" dirty="0">
                        <a:solidFill>
                          <a:srgbClr val="000000"/>
                        </a:solidFill>
                        <a:effectLst/>
                        <a:latin typeface="+mn-lt"/>
                      </a:endParaRPr>
                    </a:p>
                  </a:txBody>
                  <a:tcPr marL="6735" marR="6735" marT="6735" marB="0" anchor="ctr"/>
                </a:tc>
                <a:tc>
                  <a:txBody>
                    <a:bodyPr/>
                    <a:lstStyle/>
                    <a:p>
                      <a:pPr algn="l" fontAlgn="ctr"/>
                      <a:r>
                        <a:rPr lang="en-US" sz="1600" u="none" strike="noStrike" dirty="0">
                          <a:effectLst/>
                          <a:latin typeface="+mn-lt"/>
                        </a:rPr>
                        <a:t>Teacher, Columbia High School</a:t>
                      </a:r>
                      <a:endParaRPr lang="en-US" sz="1600" b="0" i="0" u="none" strike="noStrike" dirty="0">
                        <a:solidFill>
                          <a:srgbClr val="000000"/>
                        </a:solidFill>
                        <a:effectLst/>
                        <a:latin typeface="+mn-lt"/>
                      </a:endParaRPr>
                    </a:p>
                  </a:txBody>
                  <a:tcPr marL="6735" marR="6735" marT="6735" marB="0" anchor="ctr"/>
                </a:tc>
              </a:tr>
              <a:tr h="442516">
                <a:tc>
                  <a:txBody>
                    <a:bodyPr/>
                    <a:lstStyle/>
                    <a:p>
                      <a:pPr algn="l" fontAlgn="ctr"/>
                      <a:r>
                        <a:rPr lang="en-US" sz="1600" u="none" strike="noStrike">
                          <a:effectLst/>
                          <a:latin typeface="+mn-lt"/>
                        </a:rPr>
                        <a:t>Maureen O’Sullivan</a:t>
                      </a:r>
                      <a:endParaRPr lang="en-US" sz="1600" b="0" i="0" u="none" strike="noStrike">
                        <a:solidFill>
                          <a:srgbClr val="000000"/>
                        </a:solidFill>
                        <a:effectLst/>
                        <a:latin typeface="+mn-lt"/>
                      </a:endParaRPr>
                    </a:p>
                  </a:txBody>
                  <a:tcPr marL="6735" marR="6735" marT="6735" marB="0" anchor="ctr"/>
                </a:tc>
                <a:tc>
                  <a:txBody>
                    <a:bodyPr/>
                    <a:lstStyle/>
                    <a:p>
                      <a:pPr algn="l" fontAlgn="ctr"/>
                      <a:r>
                        <a:rPr lang="en-US" sz="1600" u="none" strike="noStrike" dirty="0">
                          <a:effectLst/>
                          <a:latin typeface="+mn-lt"/>
                        </a:rPr>
                        <a:t>Teacher, Maplewood Middle School</a:t>
                      </a:r>
                      <a:endParaRPr lang="en-US" sz="1600" b="0" i="0" u="none" strike="noStrike" dirty="0">
                        <a:solidFill>
                          <a:srgbClr val="000000"/>
                        </a:solidFill>
                        <a:effectLst/>
                        <a:latin typeface="+mn-lt"/>
                      </a:endParaRPr>
                    </a:p>
                  </a:txBody>
                  <a:tcPr marL="6735" marR="6735" marT="6735" marB="0" anchor="ctr"/>
                </a:tc>
              </a:tr>
              <a:tr h="442516">
                <a:tc>
                  <a:txBody>
                    <a:bodyPr/>
                    <a:lstStyle/>
                    <a:p>
                      <a:pPr algn="l" fontAlgn="ctr"/>
                      <a:r>
                        <a:rPr lang="en-US" sz="1600" u="none" strike="noStrike">
                          <a:effectLst/>
                          <a:latin typeface="+mn-lt"/>
                        </a:rPr>
                        <a:t>Scott Stornetta, Ph.D.</a:t>
                      </a:r>
                      <a:endParaRPr lang="en-US" sz="1600" b="0" i="0" u="none" strike="noStrike">
                        <a:solidFill>
                          <a:srgbClr val="000000"/>
                        </a:solidFill>
                        <a:effectLst/>
                        <a:latin typeface="+mn-lt"/>
                      </a:endParaRPr>
                    </a:p>
                  </a:txBody>
                  <a:tcPr marL="6735" marR="6735" marT="673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u="none" strike="noStrike" dirty="0">
                          <a:effectLst/>
                          <a:latin typeface="+mn-lt"/>
                        </a:rPr>
                        <a:t>Teacher, </a:t>
                      </a:r>
                      <a:r>
                        <a:rPr lang="en-US" sz="1600" u="none" strike="noStrike" dirty="0" smtClean="0">
                          <a:effectLst/>
                          <a:latin typeface="+mn-lt"/>
                        </a:rPr>
                        <a:t>CHS, </a:t>
                      </a:r>
                      <a:r>
                        <a:rPr lang="en-US" sz="1600" u="none" strike="noStrike" baseline="0" dirty="0" smtClean="0">
                          <a:effectLst/>
                        </a:rPr>
                        <a:t>Member of Strategic Direction Committee</a:t>
                      </a:r>
                      <a:r>
                        <a:rPr lang="en-US" sz="1600" u="none" strike="noStrike" dirty="0" smtClean="0">
                          <a:effectLst/>
                        </a:rPr>
                        <a:t> </a:t>
                      </a:r>
                      <a:endParaRPr lang="en-US" sz="1600" b="0" i="0" u="none" strike="noStrike" dirty="0" smtClean="0">
                        <a:solidFill>
                          <a:srgbClr val="000000"/>
                        </a:solidFill>
                        <a:effectLst/>
                        <a:latin typeface="+mn-lt"/>
                      </a:endParaRPr>
                    </a:p>
                  </a:txBody>
                  <a:tcPr marL="6735" marR="6735" marT="6735" marB="0" anchor="ctr"/>
                </a:tc>
              </a:tr>
              <a:tr h="442516">
                <a:tc>
                  <a:txBody>
                    <a:bodyPr/>
                    <a:lstStyle/>
                    <a:p>
                      <a:pPr algn="l" fontAlgn="ctr"/>
                      <a:r>
                        <a:rPr lang="en-US" sz="1600" u="none" strike="noStrike">
                          <a:effectLst/>
                          <a:latin typeface="+mn-lt"/>
                        </a:rPr>
                        <a:t>Kirsten Widmer-Brash</a:t>
                      </a:r>
                      <a:endParaRPr lang="en-US" sz="1600" b="0" i="0" u="none" strike="noStrike">
                        <a:solidFill>
                          <a:srgbClr val="000000"/>
                        </a:solidFill>
                        <a:effectLst/>
                        <a:latin typeface="+mn-lt"/>
                      </a:endParaRPr>
                    </a:p>
                  </a:txBody>
                  <a:tcPr marL="6735" marR="6735" marT="6735" marB="0" anchor="ctr"/>
                </a:tc>
                <a:tc>
                  <a:txBody>
                    <a:bodyPr/>
                    <a:lstStyle/>
                    <a:p>
                      <a:pPr algn="l" fontAlgn="ctr"/>
                      <a:r>
                        <a:rPr lang="en-US" sz="1600" u="none" strike="noStrike" dirty="0">
                          <a:effectLst/>
                          <a:latin typeface="+mn-lt"/>
                        </a:rPr>
                        <a:t>Parent; Literacy Consultant</a:t>
                      </a:r>
                      <a:endParaRPr lang="en-US" sz="1600" b="0" i="0" u="none" strike="noStrike" dirty="0">
                        <a:solidFill>
                          <a:srgbClr val="000000"/>
                        </a:solidFill>
                        <a:effectLst/>
                        <a:latin typeface="+mn-lt"/>
                      </a:endParaRPr>
                    </a:p>
                  </a:txBody>
                  <a:tcPr marL="6735" marR="6735" marT="6735" marB="0" anchor="ctr"/>
                </a:tc>
              </a:tr>
            </a:tbl>
          </a:graphicData>
        </a:graphic>
      </p:graphicFrame>
    </p:spTree>
    <p:extLst>
      <p:ext uri="{BB962C8B-B14F-4D97-AF65-F5344CB8AC3E}">
        <p14:creationId xmlns:p14="http://schemas.microsoft.com/office/powerpoint/2010/main" val="20178648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04800" y="40340"/>
            <a:ext cx="8610600" cy="1411800"/>
          </a:xfrm>
          <a:prstGeom prst="rect">
            <a:avLst/>
          </a:prstGeom>
          <a:noFill/>
          <a:ln>
            <a:noFill/>
          </a:ln>
        </p:spPr>
        <p:txBody>
          <a:bodyPr lIns="91425" tIns="45700" rIns="91425" bIns="45700" anchor="ctr" anchorCtr="0">
            <a:noAutofit/>
          </a:bodyPr>
          <a:lstStyle/>
          <a:p>
            <a:pPr marL="0" marR="0" lvl="0" indent="0" algn="ctr" rtl="0">
              <a:lnSpc>
                <a:spcPct val="111111"/>
              </a:lnSpc>
              <a:spcBef>
                <a:spcPts val="0"/>
              </a:spcBef>
              <a:buClr>
                <a:schemeClr val="dk2"/>
              </a:buClr>
              <a:buSzPct val="25000"/>
              <a:buFont typeface="Galdeano"/>
              <a:buNone/>
            </a:pPr>
            <a:r>
              <a:rPr lang="en-US" sz="3600" b="1" dirty="0">
                <a:latin typeface="Calibri"/>
                <a:ea typeface="Calibri"/>
                <a:cs typeface="Calibri"/>
                <a:sym typeface="Calibri"/>
              </a:rPr>
              <a:t>Professional Development Deliverables</a:t>
            </a:r>
          </a:p>
        </p:txBody>
      </p:sp>
      <p:sp>
        <p:nvSpPr>
          <p:cNvPr id="158" name="Shape 158"/>
          <p:cNvSpPr txBox="1">
            <a:spLocks noGrp="1"/>
          </p:cNvSpPr>
          <p:nvPr>
            <p:ph type="body" idx="1"/>
          </p:nvPr>
        </p:nvSpPr>
        <p:spPr>
          <a:xfrm>
            <a:off x="304800" y="1549725"/>
            <a:ext cx="8458200" cy="4774875"/>
          </a:xfrm>
          <a:prstGeom prst="rect">
            <a:avLst/>
          </a:prstGeom>
          <a:noFill/>
          <a:ln>
            <a:noFill/>
          </a:ln>
        </p:spPr>
        <p:txBody>
          <a:bodyPr lIns="91425" tIns="45700" rIns="91425" bIns="45700" anchor="t" anchorCtr="0">
            <a:noAutofit/>
          </a:bodyPr>
          <a:lstStyle/>
          <a:p>
            <a:pPr marL="566738" marR="0" lvl="0" indent="-555625" algn="l" rtl="0">
              <a:spcBef>
                <a:spcPts val="0"/>
              </a:spcBef>
              <a:spcAft>
                <a:spcPts val="1200"/>
              </a:spcAft>
              <a:buClr>
                <a:srgbClr val="B9AAE2"/>
              </a:buClr>
              <a:buSzPct val="100000"/>
              <a:buNone/>
            </a:pPr>
            <a:r>
              <a:rPr lang="en-US" sz="2400" b="1" i="0" u="none" strike="noStrike" cap="none" dirty="0" smtClean="0">
                <a:solidFill>
                  <a:schemeClr val="tx2"/>
                </a:solidFill>
                <a:latin typeface="Calibri"/>
                <a:ea typeface="Calibri"/>
                <a:cs typeface="Calibri"/>
                <a:sym typeface="Calibri"/>
              </a:rPr>
              <a:t>4.</a:t>
            </a:r>
            <a:r>
              <a:rPr lang="en-US" sz="2400" b="1" dirty="0" smtClean="0">
                <a:solidFill>
                  <a:schemeClr val="tx2"/>
                </a:solidFill>
                <a:latin typeface="Calibri"/>
                <a:ea typeface="Calibri"/>
                <a:cs typeface="Calibri"/>
                <a:sym typeface="Calibri"/>
              </a:rPr>
              <a:t>1</a:t>
            </a:r>
            <a:r>
              <a:rPr lang="en-US" sz="2400" b="1" i="0" u="none" strike="noStrike" cap="none" dirty="0">
                <a:solidFill>
                  <a:schemeClr val="tx2"/>
                </a:solidFill>
                <a:latin typeface="Calibri"/>
                <a:ea typeface="Calibri"/>
                <a:cs typeface="Calibri"/>
                <a:sym typeface="Calibri"/>
              </a:rPr>
              <a:t>:</a:t>
            </a:r>
            <a:r>
              <a:rPr lang="en-US" sz="2400" b="1" dirty="0">
                <a:solidFill>
                  <a:schemeClr val="tx2"/>
                </a:solidFill>
                <a:latin typeface="Calibri"/>
                <a:ea typeface="Calibri"/>
                <a:cs typeface="Calibri"/>
                <a:sym typeface="Calibri"/>
              </a:rPr>
              <a:t> </a:t>
            </a:r>
            <a:r>
              <a:rPr lang="en-US" sz="2400" dirty="0" smtClean="0">
                <a:solidFill>
                  <a:schemeClr val="tx2"/>
                </a:solidFill>
                <a:latin typeface="Calibri"/>
                <a:ea typeface="Calibri"/>
                <a:cs typeface="Calibri"/>
                <a:sym typeface="Calibri"/>
              </a:rPr>
              <a:t>Provide PD that promotes growth in the area of learner-centered classrooms</a:t>
            </a:r>
          </a:p>
          <a:p>
            <a:pPr marL="566738" indent="-555625">
              <a:spcBef>
                <a:spcPts val="0"/>
              </a:spcBef>
              <a:spcAft>
                <a:spcPts val="1200"/>
              </a:spcAft>
              <a:buClr>
                <a:srgbClr val="B9AAE2"/>
              </a:buClr>
              <a:buSzPct val="100000"/>
              <a:buNone/>
            </a:pPr>
            <a:r>
              <a:rPr lang="en-US" sz="2400" b="1" dirty="0" smtClean="0">
                <a:solidFill>
                  <a:schemeClr val="tx2"/>
                </a:solidFill>
                <a:ea typeface="Calibri"/>
                <a:cs typeface="Calibri"/>
                <a:sym typeface="Calibri"/>
              </a:rPr>
              <a:t>4.2: </a:t>
            </a:r>
            <a:r>
              <a:rPr lang="en-US" sz="2400" dirty="0" smtClean="0">
                <a:solidFill>
                  <a:schemeClr val="tx2"/>
                </a:solidFill>
                <a:ea typeface="Calibri"/>
                <a:cs typeface="Calibri"/>
                <a:sym typeface="Calibri"/>
              </a:rPr>
              <a:t>Create and utilize a continuum of exemplary learner-centered teaching.</a:t>
            </a:r>
            <a:endParaRPr lang="en-US" sz="2400" dirty="0">
              <a:solidFill>
                <a:schemeClr val="tx2"/>
              </a:solidFill>
              <a:ea typeface="Calibri"/>
              <a:cs typeface="Calibri"/>
              <a:sym typeface="Calibri"/>
            </a:endParaRPr>
          </a:p>
          <a:p>
            <a:pPr marL="566738" indent="-555625">
              <a:spcBef>
                <a:spcPts val="0"/>
              </a:spcBef>
              <a:spcAft>
                <a:spcPts val="1200"/>
              </a:spcAft>
              <a:buClr>
                <a:srgbClr val="B9AAE2"/>
              </a:buClr>
              <a:buSzPct val="100000"/>
              <a:buNone/>
            </a:pPr>
            <a:r>
              <a:rPr lang="en-US" sz="2400" b="1" dirty="0" smtClean="0">
                <a:solidFill>
                  <a:schemeClr val="tx2"/>
                </a:solidFill>
                <a:ea typeface="Calibri"/>
                <a:cs typeface="Calibri"/>
                <a:sym typeface="Calibri"/>
              </a:rPr>
              <a:t>4.3: </a:t>
            </a:r>
            <a:r>
              <a:rPr lang="en-US" sz="2400" dirty="0" smtClean="0">
                <a:solidFill>
                  <a:schemeClr val="tx2"/>
                </a:solidFill>
                <a:ea typeface="Calibri"/>
                <a:cs typeface="Calibri"/>
                <a:sym typeface="Calibri"/>
              </a:rPr>
              <a:t>Develop vertical curriculum alignment.</a:t>
            </a:r>
            <a:endParaRPr lang="en-US" sz="2400" dirty="0">
              <a:solidFill>
                <a:schemeClr val="tx2"/>
              </a:solidFill>
              <a:ea typeface="Calibri"/>
              <a:cs typeface="Calibri"/>
              <a:sym typeface="Calibri"/>
            </a:endParaRPr>
          </a:p>
          <a:p>
            <a:pPr marL="566738" indent="-555625">
              <a:spcBef>
                <a:spcPts val="0"/>
              </a:spcBef>
              <a:spcAft>
                <a:spcPts val="1200"/>
              </a:spcAft>
              <a:buClr>
                <a:srgbClr val="B9AAE2"/>
              </a:buClr>
              <a:buSzPct val="100000"/>
              <a:buNone/>
            </a:pPr>
            <a:r>
              <a:rPr lang="en-US" sz="2400" b="1" dirty="0" smtClean="0">
                <a:solidFill>
                  <a:schemeClr val="tx2"/>
                </a:solidFill>
                <a:ea typeface="Calibri"/>
                <a:cs typeface="Calibri"/>
                <a:sym typeface="Calibri"/>
              </a:rPr>
              <a:t>4.4: </a:t>
            </a:r>
            <a:r>
              <a:rPr lang="en-US" sz="2400" dirty="0" smtClean="0">
                <a:solidFill>
                  <a:schemeClr val="tx2"/>
                </a:solidFill>
                <a:ea typeface="Calibri"/>
                <a:cs typeface="Calibri"/>
                <a:sym typeface="Calibri"/>
              </a:rPr>
              <a:t>Provide experiential workshops.</a:t>
            </a:r>
            <a:endParaRPr lang="en-US" sz="2400" b="1" dirty="0" smtClean="0">
              <a:solidFill>
                <a:schemeClr val="tx2"/>
              </a:solidFill>
              <a:latin typeface="Calibri"/>
              <a:ea typeface="Calibri"/>
              <a:cs typeface="Calibri"/>
              <a:sym typeface="Calibri"/>
            </a:endParaRPr>
          </a:p>
          <a:p>
            <a:pPr marL="566738" marR="0" lvl="0" indent="-555625" algn="l" rtl="0">
              <a:spcBef>
                <a:spcPts val="0"/>
              </a:spcBef>
              <a:spcAft>
                <a:spcPts val="1200"/>
              </a:spcAft>
              <a:buClr>
                <a:srgbClr val="B9AAE2"/>
              </a:buClr>
              <a:buSzPct val="100000"/>
              <a:buNone/>
            </a:pPr>
            <a:r>
              <a:rPr lang="en-US" sz="2400" b="1" dirty="0" smtClean="0">
                <a:solidFill>
                  <a:schemeClr val="tx2"/>
                </a:solidFill>
                <a:latin typeface="Calibri"/>
                <a:ea typeface="Calibri"/>
                <a:cs typeface="Calibri"/>
                <a:sym typeface="Calibri"/>
              </a:rPr>
              <a:t>4.5</a:t>
            </a:r>
            <a:r>
              <a:rPr lang="en-US" sz="2400" b="1" i="0" u="none" strike="noStrike" cap="none" dirty="0" smtClean="0">
                <a:solidFill>
                  <a:schemeClr val="tx2"/>
                </a:solidFill>
                <a:latin typeface="Calibri"/>
                <a:ea typeface="Calibri"/>
                <a:cs typeface="Calibri"/>
                <a:sym typeface="Calibri"/>
              </a:rPr>
              <a:t>:</a:t>
            </a:r>
            <a:r>
              <a:rPr lang="en-US" sz="2400" b="1" dirty="0" smtClean="0">
                <a:solidFill>
                  <a:schemeClr val="tx2"/>
                </a:solidFill>
                <a:latin typeface="Calibri"/>
                <a:ea typeface="Calibri"/>
                <a:cs typeface="Calibri"/>
                <a:sym typeface="Calibri"/>
              </a:rPr>
              <a:t> </a:t>
            </a:r>
            <a:r>
              <a:rPr lang="en-US" sz="2400" dirty="0" smtClean="0">
                <a:solidFill>
                  <a:schemeClr val="tx2"/>
                </a:solidFill>
                <a:latin typeface="Calibri"/>
                <a:ea typeface="Calibri"/>
                <a:cs typeface="Calibri"/>
                <a:sym typeface="Calibri"/>
              </a:rPr>
              <a:t>Provide ongoing PD that is differentiated, job-embedded and responsive.</a:t>
            </a:r>
          </a:p>
          <a:p>
            <a:pPr marL="566738" marR="0" lvl="0" indent="-555625" algn="l" rtl="0">
              <a:spcBef>
                <a:spcPts val="0"/>
              </a:spcBef>
              <a:spcAft>
                <a:spcPts val="1200"/>
              </a:spcAft>
              <a:buClr>
                <a:srgbClr val="B9AAE2"/>
              </a:buClr>
              <a:buSzPct val="100000"/>
              <a:buNone/>
            </a:pPr>
            <a:r>
              <a:rPr lang="en-US" sz="2400" b="1" dirty="0" smtClean="0">
                <a:solidFill>
                  <a:schemeClr val="tx2"/>
                </a:solidFill>
                <a:latin typeface="Calibri"/>
                <a:ea typeface="Calibri"/>
                <a:cs typeface="Calibri"/>
                <a:sym typeface="Calibri"/>
              </a:rPr>
              <a:t>4.</a:t>
            </a:r>
            <a:r>
              <a:rPr lang="en-US" sz="2400" b="1" dirty="0">
                <a:solidFill>
                  <a:schemeClr val="tx2"/>
                </a:solidFill>
                <a:latin typeface="Calibri"/>
                <a:ea typeface="Calibri"/>
                <a:cs typeface="Calibri"/>
                <a:sym typeface="Calibri"/>
              </a:rPr>
              <a:t>6</a:t>
            </a:r>
            <a:r>
              <a:rPr lang="en-US" sz="2400" b="1" i="0" u="none" strike="noStrike" cap="none" dirty="0" smtClean="0">
                <a:solidFill>
                  <a:schemeClr val="tx2"/>
                </a:solidFill>
                <a:latin typeface="Calibri"/>
                <a:ea typeface="Calibri"/>
                <a:cs typeface="Calibri"/>
                <a:sym typeface="Calibri"/>
              </a:rPr>
              <a:t>: </a:t>
            </a:r>
            <a:r>
              <a:rPr lang="en-US" sz="2400" dirty="0" smtClean="0">
                <a:solidFill>
                  <a:schemeClr val="tx2"/>
                </a:solidFill>
                <a:latin typeface="Calibri"/>
                <a:ea typeface="Calibri"/>
                <a:cs typeface="Calibri"/>
                <a:sym typeface="Calibri"/>
              </a:rPr>
              <a:t>Establish a performance review process that incorporates feedback from multiple constituents.</a:t>
            </a:r>
            <a:endParaRPr lang="en-US" sz="2400" dirty="0">
              <a:solidFill>
                <a:schemeClr val="tx2"/>
              </a:solidFill>
              <a:latin typeface="Calibri"/>
              <a:ea typeface="Calibri"/>
              <a:cs typeface="Calibri"/>
              <a:sym typeface="Calibri"/>
            </a:endParaRPr>
          </a:p>
        </p:txBody>
      </p:sp>
    </p:spTree>
    <p:extLst>
      <p:ext uri="{BB962C8B-B14F-4D97-AF65-F5344CB8AC3E}">
        <p14:creationId xmlns:p14="http://schemas.microsoft.com/office/powerpoint/2010/main" val="37959211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609600" y="1447799"/>
            <a:ext cx="7753348" cy="4603377"/>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3000" b="0" i="0" u="none" strike="noStrike" cap="none" dirty="0">
                <a:solidFill>
                  <a:schemeClr val="dk2"/>
                </a:solidFill>
                <a:latin typeface="Calibri"/>
                <a:ea typeface="Calibri"/>
                <a:cs typeface="Calibri"/>
                <a:sym typeface="Calibri"/>
              </a:rPr>
              <a:t>Provide Professional Development that </a:t>
            </a:r>
            <a:r>
              <a:rPr lang="en-US" sz="3000" b="1" i="0" u="none" strike="noStrike" cap="none" dirty="0" smtClean="0">
                <a:solidFill>
                  <a:schemeClr val="dk2"/>
                </a:solidFill>
                <a:latin typeface="Calibri"/>
                <a:ea typeface="Calibri"/>
                <a:cs typeface="Calibri"/>
                <a:sym typeface="Calibri"/>
              </a:rPr>
              <a:t>promotes growth in the area of learner-centered classrooms</a:t>
            </a:r>
            <a:r>
              <a:rPr lang="en-US" sz="3000" dirty="0" smtClean="0">
                <a:latin typeface="Calibri"/>
                <a:ea typeface="Calibri"/>
                <a:cs typeface="Calibri"/>
                <a:sym typeface="Calibri"/>
              </a:rPr>
              <a:t>, that incorporates a </a:t>
            </a:r>
            <a:r>
              <a:rPr lang="en-US" sz="3000" dirty="0">
                <a:latin typeface="Calibri"/>
                <a:ea typeface="Calibri"/>
                <a:cs typeface="Calibri"/>
                <a:sym typeface="Calibri"/>
              </a:rPr>
              <a:t>district-wide </a:t>
            </a:r>
            <a:r>
              <a:rPr lang="en-US" sz="3000" dirty="0" smtClean="0">
                <a:latin typeface="Calibri"/>
                <a:ea typeface="Calibri"/>
                <a:cs typeface="Calibri"/>
                <a:sym typeface="Calibri"/>
              </a:rPr>
              <a:t>statement of beliefs.</a:t>
            </a:r>
            <a:endParaRPr lang="en-US" sz="3000" dirty="0">
              <a:latin typeface="Calibri"/>
              <a:ea typeface="Calibri"/>
              <a:cs typeface="Calibri"/>
              <a:sym typeface="Calibri"/>
            </a:endParaRPr>
          </a:p>
        </p:txBody>
      </p:sp>
      <p:sp>
        <p:nvSpPr>
          <p:cNvPr id="164" name="Shape 164"/>
          <p:cNvSpPr txBox="1">
            <a:spLocks noGrp="1"/>
          </p:cNvSpPr>
          <p:nvPr>
            <p:ph type="title"/>
          </p:nvPr>
        </p:nvSpPr>
        <p:spPr>
          <a:xfrm>
            <a:off x="792162" y="40341"/>
            <a:ext cx="7570786" cy="1411941"/>
          </a:xfrm>
          <a:prstGeom prst="rect">
            <a:avLst/>
          </a:prstGeom>
          <a:noFill/>
          <a:ln>
            <a:noFill/>
          </a:ln>
        </p:spPr>
        <p:txBody>
          <a:bodyPr lIns="91425" tIns="45700" rIns="91425" bIns="45700" anchor="ctr" anchorCtr="0">
            <a:noAutofit/>
          </a:bodyPr>
          <a:lstStyle/>
          <a:p>
            <a:pPr marL="0" marR="0" lvl="0" indent="0" algn="ctr" rtl="0">
              <a:lnSpc>
                <a:spcPct val="111111"/>
              </a:lnSpc>
              <a:spcBef>
                <a:spcPts val="0"/>
              </a:spcBef>
              <a:buClr>
                <a:schemeClr val="dk2"/>
              </a:buClr>
              <a:buSzPct val="25000"/>
              <a:buFont typeface="Galdeano"/>
              <a:buNone/>
            </a:pPr>
            <a:r>
              <a:rPr lang="en-US" b="1" dirty="0">
                <a:latin typeface="Calibri"/>
                <a:ea typeface="Calibri"/>
                <a:cs typeface="Calibri"/>
                <a:sym typeface="Calibri"/>
              </a:rPr>
              <a:t>Deliverable </a:t>
            </a:r>
            <a:r>
              <a:rPr lang="en-US" b="1" dirty="0" smtClean="0">
                <a:latin typeface="Calibri"/>
                <a:ea typeface="Calibri"/>
                <a:cs typeface="Calibri"/>
                <a:sym typeface="Calibri"/>
              </a:rPr>
              <a:t>4.1</a:t>
            </a:r>
            <a:endParaRPr lang="en-US" b="1" dirty="0">
              <a:latin typeface="Calibri"/>
              <a:ea typeface="Calibri"/>
              <a:cs typeface="Calibri"/>
              <a:sym typeface="Calibri"/>
            </a:endParaRPr>
          </a:p>
        </p:txBody>
      </p:sp>
      <p:pic>
        <p:nvPicPr>
          <p:cNvPr id="165" name="Shape 165" descr="Image result for icon of teacher"/>
          <p:cNvPicPr preferRelativeResize="0"/>
          <p:nvPr/>
        </p:nvPicPr>
        <p:blipFill>
          <a:blip r:embed="rId3">
            <a:alphaModFix/>
          </a:blip>
          <a:stretch>
            <a:fillRect/>
          </a:stretch>
        </p:blipFill>
        <p:spPr>
          <a:xfrm>
            <a:off x="911949" y="4113025"/>
            <a:ext cx="1752599" cy="1752599"/>
          </a:xfrm>
          <a:prstGeom prst="rect">
            <a:avLst/>
          </a:prstGeom>
          <a:noFill/>
          <a:ln>
            <a:noFill/>
          </a:ln>
        </p:spPr>
      </p:pic>
      <p:pic>
        <p:nvPicPr>
          <p:cNvPr id="166" name="Shape 166" descr="Image result for icon of check mark"/>
          <p:cNvPicPr preferRelativeResize="0"/>
          <p:nvPr/>
        </p:nvPicPr>
        <p:blipFill>
          <a:blip r:embed="rId4">
            <a:alphaModFix/>
          </a:blip>
          <a:stretch>
            <a:fillRect/>
          </a:stretch>
        </p:blipFill>
        <p:spPr>
          <a:xfrm>
            <a:off x="2731225" y="3912675"/>
            <a:ext cx="971550" cy="971550"/>
          </a:xfrm>
          <a:prstGeom prst="rect">
            <a:avLst/>
          </a:prstGeom>
          <a:noFill/>
          <a:ln>
            <a:noFill/>
          </a:ln>
        </p:spPr>
      </p:pic>
      <p:pic>
        <p:nvPicPr>
          <p:cNvPr id="167" name="Shape 167" descr="Image result for icon of lesson plans"/>
          <p:cNvPicPr preferRelativeResize="0"/>
          <p:nvPr/>
        </p:nvPicPr>
        <p:blipFill>
          <a:blip r:embed="rId5">
            <a:alphaModFix/>
          </a:blip>
          <a:stretch>
            <a:fillRect/>
          </a:stretch>
        </p:blipFill>
        <p:spPr>
          <a:xfrm>
            <a:off x="3594000" y="5107050"/>
            <a:ext cx="1333500" cy="1333500"/>
          </a:xfrm>
          <a:prstGeom prst="rect">
            <a:avLst/>
          </a:prstGeom>
          <a:noFill/>
          <a:ln>
            <a:noFill/>
          </a:ln>
        </p:spPr>
      </p:pic>
      <p:pic>
        <p:nvPicPr>
          <p:cNvPr id="168" name="Shape 168" descr="Image result for icon of video"/>
          <p:cNvPicPr preferRelativeResize="0"/>
          <p:nvPr/>
        </p:nvPicPr>
        <p:blipFill>
          <a:blip r:embed="rId6">
            <a:alphaModFix/>
          </a:blip>
          <a:stretch>
            <a:fillRect/>
          </a:stretch>
        </p:blipFill>
        <p:spPr>
          <a:xfrm>
            <a:off x="6258374" y="4776900"/>
            <a:ext cx="2009774" cy="1743075"/>
          </a:xfrm>
          <a:prstGeom prst="rect">
            <a:avLst/>
          </a:prstGeom>
          <a:noFill/>
          <a:ln>
            <a:noFill/>
          </a:ln>
        </p:spPr>
      </p:pic>
      <p:pic>
        <p:nvPicPr>
          <p:cNvPr id="169" name="Shape 169" descr="Image result for icon of check mark"/>
          <p:cNvPicPr preferRelativeResize="0"/>
          <p:nvPr/>
        </p:nvPicPr>
        <p:blipFill>
          <a:blip r:embed="rId4">
            <a:alphaModFix/>
          </a:blip>
          <a:stretch>
            <a:fillRect/>
          </a:stretch>
        </p:blipFill>
        <p:spPr>
          <a:xfrm>
            <a:off x="4494800" y="4503550"/>
            <a:ext cx="971550" cy="971550"/>
          </a:xfrm>
          <a:prstGeom prst="rect">
            <a:avLst/>
          </a:prstGeom>
          <a:noFill/>
          <a:ln>
            <a:noFill/>
          </a:ln>
        </p:spPr>
      </p:pic>
      <p:pic>
        <p:nvPicPr>
          <p:cNvPr id="170" name="Shape 170" descr="Image result for icon of check mark"/>
          <p:cNvPicPr preferRelativeResize="0"/>
          <p:nvPr/>
        </p:nvPicPr>
        <p:blipFill>
          <a:blip r:embed="rId4">
            <a:alphaModFix/>
          </a:blip>
          <a:stretch>
            <a:fillRect/>
          </a:stretch>
        </p:blipFill>
        <p:spPr>
          <a:xfrm>
            <a:off x="7296600" y="4028050"/>
            <a:ext cx="971550" cy="971550"/>
          </a:xfrm>
          <a:prstGeom prst="rect">
            <a:avLst/>
          </a:prstGeom>
          <a:noFill/>
          <a:ln>
            <a:noFill/>
          </a:ln>
        </p:spPr>
      </p:pic>
    </p:spTree>
    <p:extLst>
      <p:ext uri="{BB962C8B-B14F-4D97-AF65-F5344CB8AC3E}">
        <p14:creationId xmlns:p14="http://schemas.microsoft.com/office/powerpoint/2010/main" val="4185896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792162" y="40340"/>
            <a:ext cx="7570800" cy="1411800"/>
          </a:xfrm>
          <a:prstGeom prst="rect">
            <a:avLst/>
          </a:prstGeom>
        </p:spPr>
        <p:txBody>
          <a:bodyPr lIns="91425" tIns="91425" rIns="91425" bIns="91425" anchor="ctr" anchorCtr="0">
            <a:noAutofit/>
          </a:bodyPr>
          <a:lstStyle/>
          <a:p>
            <a:pPr lvl="0">
              <a:spcBef>
                <a:spcPts val="0"/>
              </a:spcBef>
            </a:pPr>
            <a:r>
              <a:rPr lang="en-US" b="1" dirty="0">
                <a:ea typeface="Calibri"/>
                <a:cs typeface="Calibri"/>
                <a:sym typeface="Calibri"/>
              </a:rPr>
              <a:t>Deliverable </a:t>
            </a:r>
            <a:r>
              <a:rPr lang="en-US" b="1" dirty="0" smtClean="0">
                <a:ea typeface="Calibri"/>
                <a:cs typeface="Calibri"/>
                <a:sym typeface="Calibri"/>
              </a:rPr>
              <a:t>4.2</a:t>
            </a:r>
            <a:endParaRPr lang="en-US" dirty="0">
              <a:latin typeface="Calibri"/>
              <a:ea typeface="Calibri"/>
              <a:cs typeface="Calibri"/>
              <a:sym typeface="Calibri"/>
            </a:endParaRPr>
          </a:p>
        </p:txBody>
      </p:sp>
      <p:sp>
        <p:nvSpPr>
          <p:cNvPr id="176" name="Shape 176"/>
          <p:cNvSpPr txBox="1">
            <a:spLocks noGrp="1"/>
          </p:cNvSpPr>
          <p:nvPr>
            <p:ph type="body" idx="1"/>
          </p:nvPr>
        </p:nvSpPr>
        <p:spPr>
          <a:xfrm>
            <a:off x="456025" y="1524000"/>
            <a:ext cx="7906800" cy="4979975"/>
          </a:xfrm>
          <a:prstGeom prst="rect">
            <a:avLst/>
          </a:prstGeom>
          <a:ln w="9525" cap="flat" cmpd="sng">
            <a:solidFill>
              <a:srgbClr val="000000"/>
            </a:solidFill>
            <a:prstDash val="solid"/>
            <a:round/>
            <a:headEnd type="none" w="med" len="med"/>
            <a:tailEnd type="none" w="med" len="med"/>
          </a:ln>
        </p:spPr>
        <p:txBody>
          <a:bodyPr lIns="91425" tIns="91425" rIns="91425" bIns="91425" anchor="t" anchorCtr="0">
            <a:noAutofit/>
          </a:bodyPr>
          <a:lstStyle/>
          <a:p>
            <a:pPr marL="76200" lvl="0" indent="0" rtl="0">
              <a:lnSpc>
                <a:spcPct val="100000"/>
              </a:lnSpc>
              <a:spcBef>
                <a:spcPts val="0"/>
              </a:spcBef>
              <a:buClr>
                <a:srgbClr val="000000"/>
              </a:buClr>
              <a:buSzPct val="100000"/>
              <a:buNone/>
            </a:pPr>
            <a:r>
              <a:rPr lang="en-US" sz="2800" dirty="0" smtClean="0">
                <a:solidFill>
                  <a:srgbClr val="000000"/>
                </a:solidFill>
                <a:latin typeface="Calibri"/>
                <a:ea typeface="Calibri"/>
                <a:cs typeface="Calibri"/>
                <a:sym typeface="Calibri"/>
              </a:rPr>
              <a:t>Create </a:t>
            </a:r>
            <a:r>
              <a:rPr lang="en-US" sz="2800" dirty="0">
                <a:solidFill>
                  <a:srgbClr val="000000"/>
                </a:solidFill>
                <a:latin typeface="Calibri"/>
                <a:ea typeface="Calibri"/>
                <a:cs typeface="Calibri"/>
                <a:sym typeface="Calibri"/>
              </a:rPr>
              <a:t>and utilize a continuum of exemplary learner-centered teaching </a:t>
            </a:r>
            <a:r>
              <a:rPr lang="en-US" sz="2800" dirty="0" smtClean="0">
                <a:solidFill>
                  <a:srgbClr val="000000"/>
                </a:solidFill>
                <a:latin typeface="Calibri"/>
                <a:ea typeface="Calibri"/>
                <a:cs typeface="Calibri"/>
                <a:sym typeface="Calibri"/>
              </a:rPr>
              <a:t>for SOMSD along </a:t>
            </a:r>
            <a:r>
              <a:rPr lang="en-US" sz="2800" dirty="0">
                <a:solidFill>
                  <a:srgbClr val="000000"/>
                </a:solidFill>
                <a:latin typeface="Calibri"/>
                <a:ea typeface="Calibri"/>
                <a:cs typeface="Calibri"/>
                <a:sym typeface="Calibri"/>
              </a:rPr>
              <a:t>which all </a:t>
            </a:r>
            <a:r>
              <a:rPr lang="en-US" sz="2800" dirty="0" smtClean="0">
                <a:solidFill>
                  <a:srgbClr val="000000"/>
                </a:solidFill>
                <a:latin typeface="Calibri"/>
                <a:ea typeface="Calibri"/>
                <a:cs typeface="Calibri"/>
                <a:sym typeface="Calibri"/>
              </a:rPr>
              <a:t>educational professionals </a:t>
            </a:r>
            <a:r>
              <a:rPr lang="en-US" sz="2800" dirty="0">
                <a:solidFill>
                  <a:srgbClr val="000000"/>
                </a:solidFill>
                <a:latin typeface="Calibri"/>
                <a:ea typeface="Calibri"/>
                <a:cs typeface="Calibri"/>
                <a:sym typeface="Calibri"/>
              </a:rPr>
              <a:t>can </a:t>
            </a:r>
            <a:r>
              <a:rPr lang="en-US" sz="2800" dirty="0" smtClean="0">
                <a:solidFill>
                  <a:srgbClr val="000000"/>
                </a:solidFill>
                <a:latin typeface="Calibri"/>
                <a:ea typeface="Calibri"/>
                <a:cs typeface="Calibri"/>
                <a:sym typeface="Calibri"/>
              </a:rPr>
              <a:t>identify their current status and determine next steps toward better learner-centered instruction.</a:t>
            </a:r>
            <a:endParaRPr lang="en-US" sz="2800" dirty="0">
              <a:solidFill>
                <a:srgbClr val="000000"/>
              </a:solidFill>
              <a:latin typeface="Calibri"/>
              <a:ea typeface="Calibri"/>
              <a:cs typeface="Calibri"/>
              <a:sym typeface="Calibri"/>
            </a:endParaRPr>
          </a:p>
        </p:txBody>
      </p:sp>
      <p:pic>
        <p:nvPicPr>
          <p:cNvPr id="177" name="Shape 177" descr="Image result for icon of rubric"/>
          <p:cNvPicPr preferRelativeResize="0"/>
          <p:nvPr/>
        </p:nvPicPr>
        <p:blipFill>
          <a:blip r:embed="rId3">
            <a:alphaModFix/>
          </a:blip>
          <a:stretch>
            <a:fillRect/>
          </a:stretch>
        </p:blipFill>
        <p:spPr>
          <a:xfrm>
            <a:off x="5238350" y="4590100"/>
            <a:ext cx="2785350" cy="1692499"/>
          </a:xfrm>
          <a:prstGeom prst="rect">
            <a:avLst/>
          </a:prstGeom>
          <a:noFill/>
          <a:ln>
            <a:noFill/>
          </a:ln>
        </p:spPr>
      </p:pic>
      <p:pic>
        <p:nvPicPr>
          <p:cNvPr id="178" name="Shape 178" descr="Image result for icon of person looking puzzled"/>
          <p:cNvPicPr preferRelativeResize="0"/>
          <p:nvPr/>
        </p:nvPicPr>
        <p:blipFill>
          <a:blip r:embed="rId4">
            <a:alphaModFix/>
          </a:blip>
          <a:stretch>
            <a:fillRect/>
          </a:stretch>
        </p:blipFill>
        <p:spPr>
          <a:xfrm>
            <a:off x="3328722" y="4505999"/>
            <a:ext cx="1240430" cy="1776600"/>
          </a:xfrm>
          <a:prstGeom prst="rect">
            <a:avLst/>
          </a:prstGeom>
          <a:noFill/>
          <a:ln>
            <a:noFill/>
          </a:ln>
        </p:spPr>
      </p:pic>
    </p:spTree>
    <p:extLst>
      <p:ext uri="{BB962C8B-B14F-4D97-AF65-F5344CB8AC3E}">
        <p14:creationId xmlns:p14="http://schemas.microsoft.com/office/powerpoint/2010/main" val="21018117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792162" y="40340"/>
            <a:ext cx="7570800" cy="1411800"/>
          </a:xfrm>
          <a:prstGeom prst="rect">
            <a:avLst/>
          </a:prstGeom>
        </p:spPr>
        <p:txBody>
          <a:bodyPr lIns="91425" tIns="91425" rIns="91425" bIns="91425" anchor="ctr" anchorCtr="0">
            <a:noAutofit/>
          </a:bodyPr>
          <a:lstStyle/>
          <a:p>
            <a:pPr lvl="0">
              <a:spcBef>
                <a:spcPts val="0"/>
              </a:spcBef>
            </a:pPr>
            <a:r>
              <a:rPr lang="en-US" b="1" dirty="0">
                <a:ea typeface="Calibri"/>
                <a:cs typeface="Calibri"/>
                <a:sym typeface="Calibri"/>
              </a:rPr>
              <a:t>Deliverable </a:t>
            </a:r>
            <a:r>
              <a:rPr lang="en-US" b="1" dirty="0" smtClean="0">
                <a:ea typeface="Calibri"/>
                <a:cs typeface="Calibri"/>
                <a:sym typeface="Calibri"/>
              </a:rPr>
              <a:t>4.3</a:t>
            </a:r>
            <a:endParaRPr lang="en-US" dirty="0">
              <a:latin typeface="Calibri"/>
              <a:ea typeface="Calibri"/>
              <a:cs typeface="Calibri"/>
              <a:sym typeface="Calibri"/>
            </a:endParaRPr>
          </a:p>
        </p:txBody>
      </p:sp>
      <p:sp>
        <p:nvSpPr>
          <p:cNvPr id="253" name="Shape 253"/>
          <p:cNvSpPr txBox="1">
            <a:spLocks noGrp="1"/>
          </p:cNvSpPr>
          <p:nvPr>
            <p:ph type="body" idx="1"/>
          </p:nvPr>
        </p:nvSpPr>
        <p:spPr>
          <a:xfrm>
            <a:off x="792162" y="1761565"/>
            <a:ext cx="7570800" cy="1515035"/>
          </a:xfrm>
          <a:prstGeom prst="rect">
            <a:avLst/>
          </a:prstGeom>
        </p:spPr>
        <p:txBody>
          <a:bodyPr lIns="91425" tIns="91425" rIns="91425" bIns="91425" anchor="t" anchorCtr="0">
            <a:noAutofit/>
          </a:bodyPr>
          <a:lstStyle/>
          <a:p>
            <a:pPr marL="0" lvl="0" indent="0">
              <a:spcBef>
                <a:spcPts val="0"/>
              </a:spcBef>
              <a:buClr>
                <a:srgbClr val="B9AAE2"/>
              </a:buClr>
              <a:buSzPct val="25000"/>
              <a:buFont typeface="Galdeano"/>
              <a:buNone/>
            </a:pPr>
            <a:r>
              <a:rPr lang="en-US" dirty="0" smtClean="0">
                <a:latin typeface="Calibri"/>
                <a:ea typeface="Calibri"/>
                <a:cs typeface="Calibri"/>
                <a:sym typeface="Calibri"/>
              </a:rPr>
              <a:t>Develop vertical curriculum alignment to leverage learner centered environments.</a:t>
            </a:r>
            <a:endParaRPr lang="en-US" sz="3000" dirty="0">
              <a:latin typeface="Calibri"/>
              <a:ea typeface="Calibri"/>
              <a:cs typeface="Calibri"/>
              <a:sym typeface="Calibri"/>
            </a:endParaRPr>
          </a:p>
          <a:p>
            <a:pPr lvl="0">
              <a:spcBef>
                <a:spcPts val="0"/>
              </a:spcBef>
              <a:buNone/>
            </a:pPr>
            <a:endParaRPr dirty="0">
              <a:latin typeface="Calibri"/>
              <a:ea typeface="Calibri"/>
              <a:cs typeface="Calibri"/>
              <a:sym typeface="Calibri"/>
            </a:endParaRPr>
          </a:p>
        </p:txBody>
      </p:sp>
    </p:spTree>
    <p:extLst>
      <p:ext uri="{BB962C8B-B14F-4D97-AF65-F5344CB8AC3E}">
        <p14:creationId xmlns:p14="http://schemas.microsoft.com/office/powerpoint/2010/main" val="5713669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792162" y="40340"/>
            <a:ext cx="7570800" cy="1411800"/>
          </a:xfrm>
          <a:prstGeom prst="rect">
            <a:avLst/>
          </a:prstGeom>
        </p:spPr>
        <p:txBody>
          <a:bodyPr lIns="91425" tIns="91425" rIns="91425" bIns="91425" anchor="ctr" anchorCtr="0">
            <a:noAutofit/>
          </a:bodyPr>
          <a:lstStyle/>
          <a:p>
            <a:pPr lvl="0">
              <a:spcBef>
                <a:spcPts val="0"/>
              </a:spcBef>
            </a:pPr>
            <a:r>
              <a:rPr lang="en-US" b="1" dirty="0">
                <a:ea typeface="Calibri"/>
                <a:cs typeface="Calibri"/>
                <a:sym typeface="Calibri"/>
              </a:rPr>
              <a:t>Deliverable </a:t>
            </a:r>
            <a:r>
              <a:rPr lang="en-US" b="1" dirty="0" smtClean="0">
                <a:ea typeface="Calibri"/>
                <a:cs typeface="Calibri"/>
                <a:sym typeface="Calibri"/>
              </a:rPr>
              <a:t>4.4</a:t>
            </a:r>
            <a:endParaRPr lang="en-US" dirty="0">
              <a:latin typeface="Calibri"/>
              <a:ea typeface="Calibri"/>
              <a:cs typeface="Calibri"/>
              <a:sym typeface="Calibri"/>
            </a:endParaRPr>
          </a:p>
        </p:txBody>
      </p:sp>
      <p:sp>
        <p:nvSpPr>
          <p:cNvPr id="253" name="Shape 253"/>
          <p:cNvSpPr txBox="1">
            <a:spLocks noGrp="1"/>
          </p:cNvSpPr>
          <p:nvPr>
            <p:ph type="body" idx="1"/>
          </p:nvPr>
        </p:nvSpPr>
        <p:spPr>
          <a:xfrm>
            <a:off x="792162" y="1761565"/>
            <a:ext cx="7570800" cy="4289700"/>
          </a:xfrm>
          <a:prstGeom prst="rect">
            <a:avLst/>
          </a:prstGeom>
        </p:spPr>
        <p:txBody>
          <a:bodyPr lIns="91425" tIns="91425" rIns="91425" bIns="91425" anchor="t" anchorCtr="0">
            <a:noAutofit/>
          </a:bodyPr>
          <a:lstStyle/>
          <a:p>
            <a:pPr marL="0" lvl="0" indent="0">
              <a:spcBef>
                <a:spcPts val="0"/>
              </a:spcBef>
              <a:buClr>
                <a:srgbClr val="B9AAE2"/>
              </a:buClr>
              <a:buSzPct val="25000"/>
              <a:buFont typeface="Galdeano"/>
              <a:buNone/>
            </a:pPr>
            <a:r>
              <a:rPr lang="en-US" dirty="0" smtClean="0">
                <a:latin typeface="Calibri"/>
                <a:ea typeface="Calibri"/>
                <a:cs typeface="Calibri"/>
                <a:sym typeface="Calibri"/>
              </a:rPr>
              <a:t>Secure resources to provide experiential workshops that model and involve teachers directly in learner centered instruction.</a:t>
            </a:r>
            <a:endParaRPr lang="en-US" sz="3000" dirty="0">
              <a:latin typeface="Calibri"/>
              <a:ea typeface="Calibri"/>
              <a:cs typeface="Calibri"/>
              <a:sym typeface="Calibri"/>
            </a:endParaRPr>
          </a:p>
          <a:p>
            <a:pPr lvl="0">
              <a:spcBef>
                <a:spcPts val="0"/>
              </a:spcBef>
              <a:buNone/>
            </a:pPr>
            <a:endParaRPr dirty="0">
              <a:latin typeface="Calibri"/>
              <a:ea typeface="Calibri"/>
              <a:cs typeface="Calibri"/>
              <a:sym typeface="Calibri"/>
            </a:endParaRPr>
          </a:p>
        </p:txBody>
      </p:sp>
    </p:spTree>
    <p:extLst>
      <p:ext uri="{BB962C8B-B14F-4D97-AF65-F5344CB8AC3E}">
        <p14:creationId xmlns:p14="http://schemas.microsoft.com/office/powerpoint/2010/main" val="5713669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792150" y="192925"/>
            <a:ext cx="7570800" cy="1239600"/>
          </a:xfrm>
          <a:prstGeom prst="rect">
            <a:avLst/>
          </a:prstGeom>
          <a:noFill/>
          <a:ln>
            <a:noFill/>
          </a:ln>
        </p:spPr>
        <p:txBody>
          <a:bodyPr lIns="91425" tIns="45700" rIns="91425" bIns="45700" anchor="ctr" anchorCtr="0">
            <a:noAutofit/>
          </a:bodyPr>
          <a:lstStyle/>
          <a:p>
            <a:pPr marL="0" marR="0" lvl="0" indent="0" algn="ctr" rtl="0">
              <a:lnSpc>
                <a:spcPct val="111111"/>
              </a:lnSpc>
              <a:spcBef>
                <a:spcPts val="0"/>
              </a:spcBef>
              <a:buClr>
                <a:schemeClr val="dk2"/>
              </a:buClr>
              <a:buSzPct val="25000"/>
              <a:buFont typeface="Galdeano"/>
              <a:buNone/>
            </a:pPr>
            <a:endParaRPr b="1" dirty="0">
              <a:latin typeface="Calibri"/>
              <a:ea typeface="Calibri"/>
              <a:cs typeface="Calibri"/>
              <a:sym typeface="Calibri"/>
            </a:endParaRPr>
          </a:p>
          <a:p>
            <a:pPr marL="0" marR="0" lvl="0" indent="0" algn="ctr" rtl="0">
              <a:lnSpc>
                <a:spcPct val="111111"/>
              </a:lnSpc>
              <a:spcBef>
                <a:spcPts val="0"/>
              </a:spcBef>
              <a:buClr>
                <a:schemeClr val="dk2"/>
              </a:buClr>
              <a:buSzPct val="25000"/>
              <a:buFont typeface="Galdeano"/>
              <a:buNone/>
            </a:pPr>
            <a:r>
              <a:rPr lang="en-US" b="1" dirty="0">
                <a:latin typeface="Calibri"/>
                <a:ea typeface="Calibri"/>
                <a:cs typeface="Calibri"/>
                <a:sym typeface="Calibri"/>
              </a:rPr>
              <a:t>Deliverable </a:t>
            </a:r>
            <a:r>
              <a:rPr lang="en-US" b="1" dirty="0" smtClean="0">
                <a:latin typeface="Calibri"/>
                <a:ea typeface="Calibri"/>
                <a:cs typeface="Calibri"/>
                <a:sym typeface="Calibri"/>
              </a:rPr>
              <a:t>4.5</a:t>
            </a:r>
            <a:r>
              <a:rPr lang="en-US" sz="5400" b="0" i="0" u="none" strike="noStrike" cap="none" dirty="0">
                <a:solidFill>
                  <a:schemeClr val="dk2"/>
                </a:solidFill>
                <a:latin typeface="Galdeano"/>
                <a:ea typeface="Galdeano"/>
                <a:cs typeface="Galdeano"/>
                <a:sym typeface="Galdeano"/>
              </a:rPr>
              <a:t/>
            </a:r>
            <a:br>
              <a:rPr lang="en-US" sz="5400" b="0" i="0" u="none" strike="noStrike" cap="none" dirty="0">
                <a:solidFill>
                  <a:schemeClr val="dk2"/>
                </a:solidFill>
                <a:latin typeface="Galdeano"/>
                <a:ea typeface="Galdeano"/>
                <a:cs typeface="Galdeano"/>
                <a:sym typeface="Galdeano"/>
              </a:rPr>
            </a:br>
            <a:endParaRPr lang="en-US" sz="5400" b="0" i="0" u="none" strike="noStrike" cap="none" dirty="0">
              <a:solidFill>
                <a:schemeClr val="dk2"/>
              </a:solidFill>
              <a:latin typeface="Galdeano"/>
              <a:ea typeface="Galdeano"/>
              <a:cs typeface="Galdeano"/>
              <a:sym typeface="Galdeano"/>
            </a:endParaRPr>
          </a:p>
        </p:txBody>
      </p:sp>
      <p:sp>
        <p:nvSpPr>
          <p:cNvPr id="220" name="Shape 220"/>
          <p:cNvSpPr txBox="1">
            <a:spLocks noGrp="1"/>
          </p:cNvSpPr>
          <p:nvPr>
            <p:ph type="body" idx="1"/>
          </p:nvPr>
        </p:nvSpPr>
        <p:spPr>
          <a:xfrm>
            <a:off x="228600" y="1219200"/>
            <a:ext cx="7772400" cy="53651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r>
              <a:rPr lang="en-US" sz="2400" dirty="0" smtClean="0">
                <a:latin typeface="Calibri"/>
                <a:ea typeface="Calibri"/>
                <a:cs typeface="Calibri"/>
                <a:sym typeface="Calibri"/>
              </a:rPr>
              <a:t>Provide ongoing </a:t>
            </a:r>
            <a:r>
              <a:rPr lang="en-US" sz="2400" b="0" i="0" u="none" strike="noStrike" cap="none" dirty="0" smtClean="0">
                <a:solidFill>
                  <a:schemeClr val="dk2"/>
                </a:solidFill>
                <a:latin typeface="Calibri"/>
                <a:ea typeface="Calibri"/>
                <a:cs typeface="Calibri"/>
                <a:sym typeface="Calibri"/>
              </a:rPr>
              <a:t>professional </a:t>
            </a:r>
            <a:r>
              <a:rPr lang="en-US" sz="2400" dirty="0" smtClean="0">
                <a:latin typeface="Calibri"/>
                <a:ea typeface="Calibri"/>
                <a:cs typeface="Calibri"/>
                <a:sym typeface="Calibri"/>
              </a:rPr>
              <a:t>learning opportunities</a:t>
            </a:r>
            <a:r>
              <a:rPr lang="en-US" sz="2400" b="0" i="0" u="none" strike="noStrike" cap="none" dirty="0" smtClean="0">
                <a:solidFill>
                  <a:schemeClr val="dk2"/>
                </a:solidFill>
                <a:latin typeface="Calibri"/>
                <a:ea typeface="Calibri"/>
                <a:cs typeface="Calibri"/>
                <a:sym typeface="Calibri"/>
              </a:rPr>
              <a:t> </a:t>
            </a:r>
            <a:r>
              <a:rPr lang="en-US" sz="2400" b="0" i="0" u="none" strike="noStrike" cap="none" dirty="0">
                <a:solidFill>
                  <a:schemeClr val="dk2"/>
                </a:solidFill>
                <a:latin typeface="Calibri"/>
                <a:ea typeface="Calibri"/>
                <a:cs typeface="Calibri"/>
                <a:sym typeface="Calibri"/>
              </a:rPr>
              <a:t>for teachers and administrators </a:t>
            </a:r>
            <a:r>
              <a:rPr lang="en-US" sz="2400" b="0" i="0" u="none" strike="noStrike" cap="none" dirty="0">
                <a:latin typeface="Calibri"/>
                <a:ea typeface="Calibri"/>
                <a:cs typeface="Calibri"/>
                <a:sym typeface="Calibri"/>
              </a:rPr>
              <a:t>that</a:t>
            </a:r>
            <a:r>
              <a:rPr lang="en-US" sz="2400" b="0" i="0" u="none" strike="noStrike" cap="none" dirty="0">
                <a:solidFill>
                  <a:schemeClr val="dk2"/>
                </a:solidFill>
                <a:latin typeface="Calibri"/>
                <a:ea typeface="Calibri"/>
                <a:cs typeface="Calibri"/>
                <a:sym typeface="Calibri"/>
              </a:rPr>
              <a:t> </a:t>
            </a:r>
            <a:r>
              <a:rPr lang="en-US" sz="2400" dirty="0" smtClean="0">
                <a:latin typeface="Calibri"/>
                <a:ea typeface="Calibri"/>
                <a:cs typeface="Calibri"/>
                <a:sym typeface="Calibri"/>
              </a:rPr>
              <a:t>are:</a:t>
            </a:r>
            <a:endParaRPr lang="en-US" sz="2400" dirty="0">
              <a:latin typeface="Calibri"/>
              <a:ea typeface="Calibri"/>
              <a:cs typeface="Calibri"/>
              <a:sym typeface="Calibri"/>
            </a:endParaRPr>
          </a:p>
          <a:p>
            <a:pPr marL="457200" marR="0" lvl="0" indent="-419100" algn="l" rtl="0">
              <a:spcBef>
                <a:spcPts val="0"/>
              </a:spcBef>
              <a:spcAft>
                <a:spcPts val="0"/>
              </a:spcAft>
              <a:buClr>
                <a:schemeClr val="dk2"/>
              </a:buClr>
              <a:buSzPct val="100000"/>
              <a:buFont typeface="Calibri"/>
            </a:pPr>
            <a:r>
              <a:rPr lang="en-US" sz="2400" b="0" i="0" u="none" strike="noStrike" cap="none" dirty="0">
                <a:solidFill>
                  <a:schemeClr val="dk2"/>
                </a:solidFill>
                <a:latin typeface="Calibri"/>
                <a:ea typeface="Calibri"/>
                <a:cs typeface="Calibri"/>
                <a:sym typeface="Calibri"/>
              </a:rPr>
              <a:t>differentiated</a:t>
            </a:r>
          </a:p>
          <a:p>
            <a:pPr marL="457200" marR="0" lvl="0" indent="-419100" algn="l" rtl="0">
              <a:spcBef>
                <a:spcPts val="0"/>
              </a:spcBef>
              <a:spcAft>
                <a:spcPts val="0"/>
              </a:spcAft>
              <a:buClr>
                <a:schemeClr val="dk2"/>
              </a:buClr>
              <a:buSzPct val="100000"/>
              <a:buFont typeface="Calibri"/>
            </a:pPr>
            <a:r>
              <a:rPr lang="en-US" sz="2400" b="0" i="0" u="none" strike="noStrike" cap="none" dirty="0">
                <a:solidFill>
                  <a:schemeClr val="dk2"/>
                </a:solidFill>
                <a:latin typeface="Calibri"/>
                <a:ea typeface="Calibri"/>
                <a:cs typeface="Calibri"/>
                <a:sym typeface="Calibri"/>
              </a:rPr>
              <a:t>job embedded</a:t>
            </a:r>
          </a:p>
          <a:p>
            <a:pPr marL="457200" marR="0" lvl="0" indent="-419100" algn="l" rtl="0">
              <a:spcBef>
                <a:spcPts val="0"/>
              </a:spcBef>
              <a:spcAft>
                <a:spcPts val="0"/>
              </a:spcAft>
              <a:buClr>
                <a:schemeClr val="dk2"/>
              </a:buClr>
              <a:buSzPct val="100000"/>
              <a:buFont typeface="Calibri"/>
            </a:pPr>
            <a:r>
              <a:rPr lang="en-US" sz="2400" dirty="0" smtClean="0">
                <a:solidFill>
                  <a:schemeClr val="dk2"/>
                </a:solidFill>
                <a:latin typeface="Calibri"/>
                <a:ea typeface="Calibri"/>
                <a:cs typeface="Calibri"/>
                <a:sym typeface="Calibri"/>
              </a:rPr>
              <a:t>&amp; r</a:t>
            </a:r>
            <a:r>
              <a:rPr lang="en-US" sz="2400" b="0" i="0" u="none" strike="noStrike" cap="none" dirty="0" smtClean="0">
                <a:solidFill>
                  <a:schemeClr val="dk2"/>
                </a:solidFill>
                <a:latin typeface="Calibri"/>
                <a:ea typeface="Calibri"/>
                <a:cs typeface="Calibri"/>
                <a:sym typeface="Calibri"/>
              </a:rPr>
              <a:t>esponsive</a:t>
            </a:r>
            <a:endParaRPr lang="en-US" sz="2400" dirty="0" smtClean="0">
              <a:latin typeface="Calibri"/>
              <a:ea typeface="Calibri"/>
              <a:cs typeface="Calibri"/>
              <a:sym typeface="Calibri"/>
            </a:endParaRPr>
          </a:p>
          <a:p>
            <a:pPr marL="38100" marR="0" lvl="0" indent="0" algn="l" rtl="0">
              <a:spcBef>
                <a:spcPts val="0"/>
              </a:spcBef>
              <a:spcAft>
                <a:spcPts val="0"/>
              </a:spcAft>
              <a:buClr>
                <a:schemeClr val="dk2"/>
              </a:buClr>
              <a:buSzPct val="100000"/>
              <a:buNone/>
            </a:pPr>
            <a:endParaRPr lang="en-US" sz="2400" dirty="0" smtClean="0">
              <a:latin typeface="Calibri"/>
              <a:ea typeface="Calibri"/>
              <a:cs typeface="Calibri"/>
              <a:sym typeface="Calibri"/>
            </a:endParaRPr>
          </a:p>
          <a:p>
            <a:pPr marL="38100" marR="0" lvl="0" indent="0" algn="l" rtl="0">
              <a:spcBef>
                <a:spcPts val="0"/>
              </a:spcBef>
              <a:spcAft>
                <a:spcPts val="0"/>
              </a:spcAft>
              <a:buClr>
                <a:schemeClr val="dk2"/>
              </a:buClr>
              <a:buSzPct val="100000"/>
              <a:buNone/>
            </a:pPr>
            <a:r>
              <a:rPr lang="en-US" sz="2400" dirty="0" smtClean="0">
                <a:latin typeface="Calibri"/>
                <a:ea typeface="Calibri"/>
                <a:cs typeface="Calibri"/>
                <a:sym typeface="Calibri"/>
              </a:rPr>
              <a:t>Facilitated by:</a:t>
            </a:r>
            <a:endParaRPr lang="en-US" sz="2400" dirty="0">
              <a:latin typeface="Calibri"/>
              <a:ea typeface="Calibri"/>
              <a:cs typeface="Calibri"/>
              <a:sym typeface="Calibri"/>
            </a:endParaRPr>
          </a:p>
          <a:p>
            <a:pPr marL="457200" marR="0" lvl="0" indent="-419100" algn="l" rtl="0">
              <a:spcBef>
                <a:spcPts val="0"/>
              </a:spcBef>
              <a:spcAft>
                <a:spcPts val="0"/>
              </a:spcAft>
              <a:buClr>
                <a:schemeClr val="dk2"/>
              </a:buClr>
              <a:buSzPct val="100000"/>
              <a:buFont typeface="Calibri"/>
            </a:pPr>
            <a:r>
              <a:rPr lang="en-US" sz="2400" dirty="0" smtClean="0">
                <a:latin typeface="Calibri"/>
                <a:ea typeface="Calibri"/>
                <a:cs typeface="Calibri"/>
                <a:sym typeface="Calibri"/>
              </a:rPr>
              <a:t>instructional coaches</a:t>
            </a:r>
          </a:p>
          <a:p>
            <a:pPr marL="457200" marR="0" lvl="0" indent="-419100" algn="l" rtl="0">
              <a:spcBef>
                <a:spcPts val="0"/>
              </a:spcBef>
              <a:spcAft>
                <a:spcPts val="0"/>
              </a:spcAft>
              <a:buClr>
                <a:schemeClr val="dk2"/>
              </a:buClr>
              <a:buSzPct val="100000"/>
              <a:buFont typeface="Calibri"/>
            </a:pPr>
            <a:r>
              <a:rPr lang="en-US" sz="2400" dirty="0" smtClean="0">
                <a:latin typeface="Calibri"/>
                <a:ea typeface="Calibri"/>
                <a:cs typeface="Calibri"/>
                <a:sym typeface="Calibri"/>
              </a:rPr>
              <a:t>School/district leaders</a:t>
            </a:r>
          </a:p>
          <a:p>
            <a:pPr marL="457200" marR="0" lvl="0" indent="-419100" algn="l" rtl="0">
              <a:spcBef>
                <a:spcPts val="0"/>
              </a:spcBef>
              <a:spcAft>
                <a:spcPts val="0"/>
              </a:spcAft>
              <a:buClr>
                <a:schemeClr val="dk2"/>
              </a:buClr>
              <a:buSzPct val="100000"/>
              <a:buFont typeface="Calibri"/>
            </a:pPr>
            <a:r>
              <a:rPr lang="en-US" sz="2400" dirty="0" smtClean="0">
                <a:latin typeface="Calibri"/>
                <a:ea typeface="Calibri"/>
                <a:cs typeface="Calibri"/>
                <a:sym typeface="Calibri"/>
              </a:rPr>
              <a:t>&amp; </a:t>
            </a:r>
            <a:r>
              <a:rPr lang="en-US" sz="2400" dirty="0">
                <a:latin typeface="Calibri"/>
                <a:ea typeface="Calibri"/>
                <a:cs typeface="Calibri"/>
                <a:sym typeface="Calibri"/>
              </a:rPr>
              <a:t>teacher </a:t>
            </a:r>
            <a:r>
              <a:rPr lang="en-US" sz="2400" dirty="0" smtClean="0">
                <a:latin typeface="Calibri"/>
                <a:ea typeface="Calibri"/>
                <a:cs typeface="Calibri"/>
                <a:sym typeface="Calibri"/>
              </a:rPr>
              <a:t>leaders</a:t>
            </a:r>
          </a:p>
          <a:p>
            <a:pPr marL="38100" marR="0" lvl="0" indent="0" algn="l" rtl="0">
              <a:spcBef>
                <a:spcPts val="0"/>
              </a:spcBef>
              <a:spcAft>
                <a:spcPts val="0"/>
              </a:spcAft>
              <a:buClr>
                <a:schemeClr val="dk2"/>
              </a:buClr>
              <a:buSzPct val="100000"/>
              <a:buNone/>
            </a:pPr>
            <a:endParaRPr lang="en-US" sz="2400" dirty="0" smtClean="0">
              <a:latin typeface="Calibri"/>
              <a:ea typeface="Calibri"/>
              <a:cs typeface="Calibri"/>
              <a:sym typeface="Calibri"/>
            </a:endParaRPr>
          </a:p>
          <a:p>
            <a:pPr marL="38100" marR="0" lvl="0" indent="0" algn="l" rtl="0">
              <a:spcBef>
                <a:spcPts val="0"/>
              </a:spcBef>
              <a:spcAft>
                <a:spcPts val="0"/>
              </a:spcAft>
              <a:buClr>
                <a:schemeClr val="dk2"/>
              </a:buClr>
              <a:buSzPct val="100000"/>
              <a:buNone/>
            </a:pPr>
            <a:r>
              <a:rPr lang="en-US" sz="2400" dirty="0" smtClean="0">
                <a:latin typeface="Calibri"/>
                <a:ea typeface="Calibri"/>
                <a:cs typeface="Calibri"/>
                <a:sym typeface="Calibri"/>
              </a:rPr>
              <a:t>To promote individual professional growth, informed by:</a:t>
            </a:r>
          </a:p>
          <a:p>
            <a:pPr marL="457200" marR="0" lvl="0" indent="-419100" algn="l" rtl="0">
              <a:spcBef>
                <a:spcPts val="0"/>
              </a:spcBef>
              <a:spcAft>
                <a:spcPts val="0"/>
              </a:spcAft>
              <a:buClr>
                <a:schemeClr val="dk2"/>
              </a:buClr>
              <a:buSzPct val="100000"/>
              <a:buFont typeface="Calibri"/>
            </a:pPr>
            <a:r>
              <a:rPr lang="en-US" sz="2400" dirty="0" smtClean="0">
                <a:latin typeface="Calibri"/>
                <a:ea typeface="Calibri"/>
                <a:cs typeface="Calibri"/>
                <a:sym typeface="Calibri"/>
              </a:rPr>
              <a:t>Performance evaluation process</a:t>
            </a:r>
          </a:p>
          <a:p>
            <a:pPr marL="457200" marR="0" lvl="0" indent="-419100" algn="l" rtl="0">
              <a:spcBef>
                <a:spcPts val="0"/>
              </a:spcBef>
              <a:spcAft>
                <a:spcPts val="0"/>
              </a:spcAft>
              <a:buClr>
                <a:schemeClr val="dk2"/>
              </a:buClr>
              <a:buSzPct val="100000"/>
              <a:buFont typeface="Calibri"/>
            </a:pPr>
            <a:r>
              <a:rPr lang="en-US" sz="2400" dirty="0" smtClean="0">
                <a:latin typeface="Calibri"/>
                <a:ea typeface="Calibri"/>
                <a:cs typeface="Calibri"/>
                <a:sym typeface="Calibri"/>
              </a:rPr>
              <a:t>&amp; district-wide priorities and objectives</a:t>
            </a:r>
            <a:endParaRPr lang="en-US" sz="2400" dirty="0">
              <a:latin typeface="Calibri"/>
              <a:ea typeface="Calibri"/>
              <a:cs typeface="Calibri"/>
              <a:sym typeface="Calibri"/>
            </a:endParaRPr>
          </a:p>
          <a:p>
            <a:pPr marL="457200" marR="0" lvl="0" indent="0" algn="l" rtl="0">
              <a:spcBef>
                <a:spcPts val="0"/>
              </a:spcBef>
              <a:spcAft>
                <a:spcPts val="0"/>
              </a:spcAft>
              <a:buNone/>
            </a:pPr>
            <a:endParaRPr sz="3000" dirty="0">
              <a:latin typeface="Calibri"/>
              <a:ea typeface="Calibri"/>
              <a:cs typeface="Calibri"/>
              <a:sym typeface="Calibri"/>
            </a:endParaRPr>
          </a:p>
          <a:p>
            <a:pPr marL="342900" marR="0" lvl="0" indent="-342900" algn="l" rtl="0">
              <a:spcBef>
                <a:spcPts val="2400"/>
              </a:spcBef>
              <a:buClr>
                <a:srgbClr val="B9AAE2"/>
              </a:buClr>
              <a:buSzPct val="99615"/>
              <a:buFont typeface="Galdeano"/>
              <a:buNone/>
            </a:pPr>
            <a:endParaRPr sz="2590" b="0" i="0" u="none" strike="noStrike" cap="none" dirty="0">
              <a:solidFill>
                <a:schemeClr val="dk2"/>
              </a:solidFill>
              <a:latin typeface="Galdeano"/>
              <a:ea typeface="Galdeano"/>
              <a:cs typeface="Galdeano"/>
              <a:sym typeface="Galdeano"/>
            </a:endParaRPr>
          </a:p>
        </p:txBody>
      </p:sp>
      <p:pic>
        <p:nvPicPr>
          <p:cNvPr id="221" name="Shape 221"/>
          <p:cNvPicPr preferRelativeResize="0"/>
          <p:nvPr/>
        </p:nvPicPr>
        <p:blipFill>
          <a:blip r:embed="rId3">
            <a:alphaModFix/>
          </a:blip>
          <a:stretch>
            <a:fillRect/>
          </a:stretch>
        </p:blipFill>
        <p:spPr>
          <a:xfrm>
            <a:off x="6230175" y="2502550"/>
            <a:ext cx="2640174" cy="1852899"/>
          </a:xfrm>
          <a:prstGeom prst="rect">
            <a:avLst/>
          </a:prstGeom>
          <a:noFill/>
          <a:ln>
            <a:noFill/>
          </a:ln>
        </p:spPr>
      </p:pic>
    </p:spTree>
    <p:extLst>
      <p:ext uri="{BB962C8B-B14F-4D97-AF65-F5344CB8AC3E}">
        <p14:creationId xmlns:p14="http://schemas.microsoft.com/office/powerpoint/2010/main" val="9595770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792162" y="40340"/>
            <a:ext cx="7570800" cy="1411800"/>
          </a:xfrm>
          <a:prstGeom prst="rect">
            <a:avLst/>
          </a:prstGeom>
        </p:spPr>
        <p:txBody>
          <a:bodyPr lIns="91425" tIns="91425" rIns="91425" bIns="91425" anchor="ctr" anchorCtr="0">
            <a:noAutofit/>
          </a:bodyPr>
          <a:lstStyle/>
          <a:p>
            <a:pPr lvl="0">
              <a:spcBef>
                <a:spcPts val="0"/>
              </a:spcBef>
            </a:pPr>
            <a:r>
              <a:rPr lang="en-US" b="1" dirty="0">
                <a:ea typeface="Calibri"/>
                <a:cs typeface="Calibri"/>
                <a:sym typeface="Calibri"/>
              </a:rPr>
              <a:t>Deliverable </a:t>
            </a:r>
            <a:r>
              <a:rPr lang="en-US" b="1" dirty="0" smtClean="0">
                <a:ea typeface="Calibri"/>
                <a:cs typeface="Calibri"/>
                <a:sym typeface="Calibri"/>
              </a:rPr>
              <a:t>4.6</a:t>
            </a:r>
            <a:endParaRPr lang="en-US" dirty="0">
              <a:latin typeface="Calibri"/>
              <a:ea typeface="Calibri"/>
              <a:cs typeface="Calibri"/>
              <a:sym typeface="Calibri"/>
            </a:endParaRPr>
          </a:p>
        </p:txBody>
      </p:sp>
      <p:sp>
        <p:nvSpPr>
          <p:cNvPr id="253" name="Shape 253"/>
          <p:cNvSpPr txBox="1">
            <a:spLocks noGrp="1"/>
          </p:cNvSpPr>
          <p:nvPr>
            <p:ph type="body" idx="1"/>
          </p:nvPr>
        </p:nvSpPr>
        <p:spPr>
          <a:xfrm>
            <a:off x="792162" y="1761565"/>
            <a:ext cx="7570800" cy="4289700"/>
          </a:xfrm>
          <a:prstGeom prst="rect">
            <a:avLst/>
          </a:prstGeom>
        </p:spPr>
        <p:txBody>
          <a:bodyPr lIns="91425" tIns="91425" rIns="91425" bIns="91425" anchor="t" anchorCtr="0">
            <a:noAutofit/>
          </a:bodyPr>
          <a:lstStyle/>
          <a:p>
            <a:pPr marL="0" lvl="0" indent="0">
              <a:spcBef>
                <a:spcPts val="0"/>
              </a:spcBef>
              <a:buClr>
                <a:srgbClr val="B9AAE2"/>
              </a:buClr>
              <a:buSzPct val="25000"/>
              <a:buFont typeface="Galdeano"/>
              <a:buNone/>
            </a:pPr>
            <a:r>
              <a:rPr lang="en-US">
                <a:latin typeface="Calibri"/>
                <a:ea typeface="Calibri"/>
                <a:cs typeface="Calibri"/>
                <a:sym typeface="Calibri"/>
              </a:rPr>
              <a:t>E</a:t>
            </a:r>
            <a:r>
              <a:rPr lang="en-US" sz="3000">
                <a:latin typeface="Calibri"/>
                <a:ea typeface="Calibri"/>
                <a:cs typeface="Calibri"/>
                <a:sym typeface="Calibri"/>
              </a:rPr>
              <a:t>stablish a performance review process that incorporates feedback from multiple constituents in order to identify individualized, ongoing, and responsive tailored professional development growth</a:t>
            </a:r>
          </a:p>
          <a:p>
            <a:pPr lvl="0">
              <a:spcBef>
                <a:spcPts val="0"/>
              </a:spcBef>
              <a:buNone/>
            </a:pPr>
            <a:endParaRPr>
              <a:latin typeface="Calibri"/>
              <a:ea typeface="Calibri"/>
              <a:cs typeface="Calibri"/>
              <a:sym typeface="Calibri"/>
            </a:endParaRPr>
          </a:p>
        </p:txBody>
      </p:sp>
    </p:spTree>
    <p:extLst>
      <p:ext uri="{BB962C8B-B14F-4D97-AF65-F5344CB8AC3E}">
        <p14:creationId xmlns:p14="http://schemas.microsoft.com/office/powerpoint/2010/main" val="52633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rotWithShape="1">
          <a:blip r:embed="rId3">
            <a:alphaModFix/>
          </a:blip>
          <a:srcRect t="4553" b="4553"/>
          <a:stretch/>
        </p:blipFill>
        <p:spPr>
          <a:xfrm>
            <a:off x="148026" y="499234"/>
            <a:ext cx="5824075" cy="6358765"/>
          </a:xfrm>
          <a:prstGeom prst="rect">
            <a:avLst/>
          </a:prstGeom>
          <a:noFill/>
          <a:ln>
            <a:noFill/>
          </a:ln>
        </p:spPr>
      </p:pic>
      <p:sp>
        <p:nvSpPr>
          <p:cNvPr id="117" name="Shape 117"/>
          <p:cNvSpPr txBox="1">
            <a:spLocks noGrp="1"/>
          </p:cNvSpPr>
          <p:nvPr>
            <p:ph type="title"/>
          </p:nvPr>
        </p:nvSpPr>
        <p:spPr>
          <a:xfrm>
            <a:off x="29501" y="89900"/>
            <a:ext cx="6096299" cy="1541200"/>
          </a:xfrm>
          <a:prstGeom prst="rect">
            <a:avLst/>
          </a:prstGeom>
        </p:spPr>
        <p:txBody>
          <a:bodyPr lIns="91425" tIns="91425" rIns="91425" bIns="91425" anchor="b" anchorCtr="0">
            <a:noAutofit/>
          </a:bodyPr>
          <a:lstStyle/>
          <a:p>
            <a:pPr lvl="0" algn="ctr" rtl="0">
              <a:spcBef>
                <a:spcPts val="0"/>
              </a:spcBef>
              <a:buNone/>
            </a:pPr>
            <a:r>
              <a:rPr lang="en" sz="3400" b="0">
                <a:solidFill>
                  <a:srgbClr val="33AC71"/>
                </a:solidFill>
                <a:latin typeface="Permanent Marker"/>
                <a:ea typeface="Permanent Marker"/>
                <a:cs typeface="Permanent Marker"/>
                <a:sym typeface="Permanent Marker"/>
              </a:rPr>
              <a:t>Strategy 5: </a:t>
            </a:r>
          </a:p>
          <a:p>
            <a:pPr lvl="0" algn="ctr">
              <a:spcBef>
                <a:spcPts val="0"/>
              </a:spcBef>
              <a:buNone/>
            </a:pPr>
            <a:r>
              <a:rPr lang="en" sz="3400" b="0">
                <a:solidFill>
                  <a:srgbClr val="33AC71"/>
                </a:solidFill>
                <a:latin typeface="Permanent Marker"/>
                <a:ea typeface="Permanent Marker"/>
                <a:cs typeface="Permanent Marker"/>
                <a:sym typeface="Permanent Marker"/>
              </a:rPr>
              <a:t>Cultural Competency</a:t>
            </a:r>
          </a:p>
        </p:txBody>
      </p:sp>
      <p:sp>
        <p:nvSpPr>
          <p:cNvPr id="118" name="Shape 118"/>
          <p:cNvSpPr txBox="1">
            <a:spLocks noGrp="1"/>
          </p:cNvSpPr>
          <p:nvPr>
            <p:ph type="body" idx="1"/>
          </p:nvPr>
        </p:nvSpPr>
        <p:spPr>
          <a:xfrm>
            <a:off x="6172500" y="1481967"/>
            <a:ext cx="2868600" cy="4436000"/>
          </a:xfrm>
          <a:prstGeom prst="rect">
            <a:avLst/>
          </a:prstGeom>
        </p:spPr>
        <p:txBody>
          <a:bodyPr lIns="91425" tIns="91425" rIns="91425" bIns="91425" anchor="t" anchorCtr="0">
            <a:noAutofit/>
          </a:bodyPr>
          <a:lstStyle/>
          <a:p>
            <a:pPr marL="52388" lvl="0" indent="-52388" rtl="0">
              <a:lnSpc>
                <a:spcPct val="100000"/>
              </a:lnSpc>
              <a:spcBef>
                <a:spcPts val="0"/>
              </a:spcBef>
              <a:buNone/>
            </a:pPr>
            <a:r>
              <a:rPr lang="en" sz="3200" i="1" dirty="0"/>
              <a:t>We will </a:t>
            </a:r>
            <a:r>
              <a:rPr lang="en" sz="3200" i="1" dirty="0" smtClean="0"/>
              <a:t>infuse cultural </a:t>
            </a:r>
            <a:r>
              <a:rPr lang="en" sz="3200" i="1" dirty="0"/>
              <a:t>competency in every aspect of our learning community.</a:t>
            </a:r>
            <a:r>
              <a:rPr lang="en" sz="3200" dirty="0"/>
              <a:t/>
            </a:r>
            <a:br>
              <a:rPr lang="en" sz="3200" dirty="0"/>
            </a:br>
            <a:endParaRPr lang="en" sz="3200" dirty="0"/>
          </a:p>
        </p:txBody>
      </p:sp>
    </p:spTree>
    <p:extLst>
      <p:ext uri="{BB962C8B-B14F-4D97-AF65-F5344CB8AC3E}">
        <p14:creationId xmlns:p14="http://schemas.microsoft.com/office/powerpoint/2010/main" val="21274604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236969"/>
            <a:ext cx="7543800" cy="523220"/>
          </a:xfrm>
          <a:prstGeom prst="rect">
            <a:avLst/>
          </a:prstGeom>
          <a:noFill/>
        </p:spPr>
        <p:txBody>
          <a:bodyPr wrap="square" rtlCol="0">
            <a:spAutoFit/>
          </a:bodyPr>
          <a:lstStyle/>
          <a:p>
            <a:pPr algn="ctr">
              <a:tabLst>
                <a:tab pos="857250" algn="l"/>
              </a:tabLst>
            </a:pPr>
            <a:r>
              <a:rPr lang="en-US" sz="2800" b="1" dirty="0" smtClean="0"/>
              <a:t>Strategy 5 Action Planning Team Members</a:t>
            </a:r>
            <a:endParaRPr lang="en-US" sz="2800" b="1" dirty="0"/>
          </a:p>
        </p:txBody>
      </p:sp>
      <p:graphicFrame>
        <p:nvGraphicFramePr>
          <p:cNvPr id="2" name="Table 1"/>
          <p:cNvGraphicFramePr>
            <a:graphicFrameLocks noGrp="1"/>
          </p:cNvGraphicFramePr>
          <p:nvPr>
            <p:extLst>
              <p:ext uri="{D42A27DB-BD31-4B8C-83A1-F6EECF244321}">
                <p14:modId xmlns:p14="http://schemas.microsoft.com/office/powerpoint/2010/main" val="2777374320"/>
              </p:ext>
            </p:extLst>
          </p:nvPr>
        </p:nvGraphicFramePr>
        <p:xfrm>
          <a:off x="381000" y="760189"/>
          <a:ext cx="8534400" cy="6139050"/>
        </p:xfrm>
        <a:graphic>
          <a:graphicData uri="http://schemas.openxmlformats.org/drawingml/2006/table">
            <a:tbl>
              <a:tblPr firstRow="1">
                <a:tableStyleId>{5C22544A-7EE6-4342-B048-85BDC9FD1C3A}</a:tableStyleId>
              </a:tblPr>
              <a:tblGrid>
                <a:gridCol w="2676145"/>
                <a:gridCol w="5858255"/>
              </a:tblGrid>
              <a:tr h="496599">
                <a:tc>
                  <a:txBody>
                    <a:bodyPr/>
                    <a:lstStyle/>
                    <a:p>
                      <a:pPr algn="l" fontAlgn="ctr"/>
                      <a:r>
                        <a:rPr lang="en-US" sz="1800" u="none" strike="noStrike" dirty="0" smtClean="0">
                          <a:effectLst/>
                        </a:rPr>
                        <a:t>Member</a:t>
                      </a:r>
                      <a:endParaRPr lang="en-US" sz="1800" b="0" i="0" u="none" strike="noStrike" dirty="0">
                        <a:solidFill>
                          <a:srgbClr val="000000"/>
                        </a:solidFill>
                        <a:effectLst/>
                        <a:latin typeface="Calibri"/>
                      </a:endParaRPr>
                    </a:p>
                  </a:txBody>
                  <a:tcPr marL="6806" marR="6806" marT="6806" marB="0" anchor="ctr"/>
                </a:tc>
                <a:tc>
                  <a:txBody>
                    <a:bodyPr/>
                    <a:lstStyle/>
                    <a:p>
                      <a:pPr algn="l" fontAlgn="ctr"/>
                      <a:r>
                        <a:rPr lang="en-US" sz="1800" u="none" strike="noStrike" dirty="0" smtClean="0">
                          <a:effectLst/>
                        </a:rPr>
                        <a:t>Affiliation</a:t>
                      </a:r>
                      <a:endParaRPr lang="en-US" sz="1800" b="0" i="0" u="none" strike="noStrike" dirty="0">
                        <a:solidFill>
                          <a:srgbClr val="000000"/>
                        </a:solidFill>
                        <a:effectLst/>
                        <a:latin typeface="Calibri"/>
                      </a:endParaRPr>
                    </a:p>
                  </a:txBody>
                  <a:tcPr marL="6806" marR="6806" marT="6806" marB="0" anchor="ctr"/>
                </a:tc>
              </a:tr>
              <a:tr h="496599">
                <a:tc>
                  <a:txBody>
                    <a:bodyPr/>
                    <a:lstStyle/>
                    <a:p>
                      <a:pPr algn="l" fontAlgn="ctr"/>
                      <a:r>
                        <a:rPr lang="en-US" sz="1800" u="none" strike="noStrike" dirty="0">
                          <a:effectLst/>
                        </a:rPr>
                        <a:t>Ramon Robles-Fernandez, Ph.D., Co-Chair</a:t>
                      </a:r>
                      <a:endParaRPr lang="en-US" sz="1800" b="0" i="0" u="none" strike="noStrike" dirty="0">
                        <a:solidFill>
                          <a:srgbClr val="000000"/>
                        </a:solidFill>
                        <a:effectLst/>
                        <a:latin typeface="Calibri"/>
                      </a:endParaRPr>
                    </a:p>
                  </a:txBody>
                  <a:tcPr marL="7913" marR="7913" marT="7913" marB="0" anchor="ctr">
                    <a:solidFill>
                      <a:schemeClr val="tx2">
                        <a:lumMod val="20000"/>
                        <a:lumOff val="80000"/>
                      </a:schemeClr>
                    </a:solidFill>
                  </a:tcPr>
                </a:tc>
                <a:tc>
                  <a:txBody>
                    <a:bodyPr/>
                    <a:lstStyle/>
                    <a:p>
                      <a:pPr algn="l" fontAlgn="ctr"/>
                      <a:r>
                        <a:rPr lang="en-US" sz="1800" u="none" strike="noStrike" dirty="0">
                          <a:effectLst/>
                        </a:rPr>
                        <a:t>Supervisor of World Languages and ELL, SOMSD</a:t>
                      </a:r>
                      <a:endParaRPr lang="en-US" sz="1800" b="0" i="0" u="none" strike="noStrike" dirty="0">
                        <a:solidFill>
                          <a:srgbClr val="000000"/>
                        </a:solidFill>
                        <a:effectLst/>
                        <a:latin typeface="Calibri"/>
                      </a:endParaRPr>
                    </a:p>
                  </a:txBody>
                  <a:tcPr marL="7913" marR="7913" marT="7913" marB="0" anchor="ctr">
                    <a:solidFill>
                      <a:schemeClr val="tx2">
                        <a:lumMod val="20000"/>
                        <a:lumOff val="80000"/>
                      </a:schemeClr>
                    </a:solidFill>
                  </a:tcPr>
                </a:tc>
              </a:tr>
              <a:tr h="496599">
                <a:tc>
                  <a:txBody>
                    <a:bodyPr/>
                    <a:lstStyle/>
                    <a:p>
                      <a:pPr algn="l" fontAlgn="ctr"/>
                      <a:r>
                        <a:rPr lang="en-US" sz="1800" u="none" strike="noStrike" dirty="0">
                          <a:effectLst/>
                        </a:rPr>
                        <a:t>Katerina Karis, Co-Chair</a:t>
                      </a:r>
                      <a:endParaRPr lang="en-US" sz="1800" b="0" i="0" u="none" strike="noStrike" dirty="0">
                        <a:solidFill>
                          <a:srgbClr val="000000"/>
                        </a:solidFill>
                        <a:effectLst/>
                        <a:latin typeface="Calibri"/>
                      </a:endParaRPr>
                    </a:p>
                  </a:txBody>
                  <a:tcPr marL="7913" marR="7913" marT="7913" marB="0" anchor="ctr">
                    <a:solidFill>
                      <a:schemeClr val="tx2">
                        <a:lumMod val="20000"/>
                        <a:lumOff val="80000"/>
                      </a:schemeClr>
                    </a:solidFill>
                  </a:tcPr>
                </a:tc>
                <a:tc>
                  <a:txBody>
                    <a:bodyPr/>
                    <a:lstStyle/>
                    <a:p>
                      <a:pPr algn="l" fontAlgn="ctr"/>
                      <a:r>
                        <a:rPr lang="en-US" sz="1800" u="none" strike="noStrike" dirty="0">
                          <a:effectLst/>
                        </a:rPr>
                        <a:t>Teacher, South Orange Middle School</a:t>
                      </a:r>
                      <a:endParaRPr lang="en-US" sz="1800" b="0" i="0" u="none" strike="noStrike" dirty="0">
                        <a:solidFill>
                          <a:srgbClr val="000000"/>
                        </a:solidFill>
                        <a:effectLst/>
                        <a:latin typeface="Calibri"/>
                      </a:endParaRPr>
                    </a:p>
                  </a:txBody>
                  <a:tcPr marL="7913" marR="7913" marT="7913" marB="0" anchor="ctr">
                    <a:solidFill>
                      <a:schemeClr val="tx2">
                        <a:lumMod val="20000"/>
                        <a:lumOff val="80000"/>
                      </a:schemeClr>
                    </a:solidFill>
                  </a:tcPr>
                </a:tc>
              </a:tr>
              <a:tr h="496599">
                <a:tc>
                  <a:txBody>
                    <a:bodyPr/>
                    <a:lstStyle/>
                    <a:p>
                      <a:pPr algn="l" fontAlgn="ctr"/>
                      <a:r>
                        <a:rPr lang="en-US" sz="1800" u="none" strike="noStrike">
                          <a:effectLst/>
                        </a:rPr>
                        <a:t>Walter Fields, Co-Chair</a:t>
                      </a:r>
                      <a:endParaRPr lang="en-US" sz="1800" b="0" i="0" u="none" strike="noStrike">
                        <a:solidFill>
                          <a:srgbClr val="000000"/>
                        </a:solidFill>
                        <a:effectLst/>
                        <a:latin typeface="Calibri"/>
                      </a:endParaRPr>
                    </a:p>
                  </a:txBody>
                  <a:tcPr marL="7913" marR="7913" marT="7913" marB="0" anchor="ctr">
                    <a:solidFill>
                      <a:schemeClr val="tx2">
                        <a:lumMod val="20000"/>
                        <a:lumOff val="80000"/>
                      </a:schemeClr>
                    </a:solidFill>
                  </a:tcPr>
                </a:tc>
                <a:tc>
                  <a:txBody>
                    <a:bodyPr/>
                    <a:lstStyle/>
                    <a:p>
                      <a:pPr algn="l" fontAlgn="ctr"/>
                      <a:r>
                        <a:rPr lang="en-US" sz="1800" u="none" strike="noStrike" dirty="0">
                          <a:effectLst/>
                        </a:rPr>
                        <a:t>Parent; Journalist; </a:t>
                      </a:r>
                      <a:r>
                        <a:rPr lang="en-US" sz="1800" u="none" strike="noStrike" dirty="0" err="1">
                          <a:effectLst/>
                        </a:rPr>
                        <a:t>SoMa</a:t>
                      </a:r>
                      <a:r>
                        <a:rPr lang="en-US" sz="1800" u="none" strike="noStrike" dirty="0">
                          <a:effectLst/>
                        </a:rPr>
                        <a:t> Black Parents Workshop</a:t>
                      </a:r>
                      <a:endParaRPr lang="en-US" sz="1800" b="0" i="0" u="none" strike="noStrike" dirty="0">
                        <a:solidFill>
                          <a:srgbClr val="000000"/>
                        </a:solidFill>
                        <a:effectLst/>
                        <a:latin typeface="Calibri"/>
                      </a:endParaRPr>
                    </a:p>
                  </a:txBody>
                  <a:tcPr marL="7913" marR="7913" marT="7913" marB="0" anchor="ctr">
                    <a:solidFill>
                      <a:schemeClr val="tx2">
                        <a:lumMod val="20000"/>
                        <a:lumOff val="80000"/>
                      </a:schemeClr>
                    </a:solidFill>
                  </a:tcPr>
                </a:tc>
              </a:tr>
              <a:tr h="496599">
                <a:tc>
                  <a:txBody>
                    <a:bodyPr/>
                    <a:lstStyle/>
                    <a:p>
                      <a:pPr algn="l" fontAlgn="ctr"/>
                      <a:r>
                        <a:rPr lang="en-US" sz="1800" u="none" strike="noStrike">
                          <a:effectLst/>
                        </a:rPr>
                        <a:t>Nancy Gagnier</a:t>
                      </a:r>
                      <a:endParaRPr lang="en-US" sz="1800" b="0" i="0" u="none" strike="noStrike">
                        <a:solidFill>
                          <a:srgbClr val="000000"/>
                        </a:solidFill>
                        <a:effectLst/>
                        <a:latin typeface="Calibri"/>
                      </a:endParaRPr>
                    </a:p>
                  </a:txBody>
                  <a:tcPr marL="7913" marR="7913" marT="7913" marB="0" anchor="ctr"/>
                </a:tc>
                <a:tc>
                  <a:txBody>
                    <a:bodyPr/>
                    <a:lstStyle/>
                    <a:p>
                      <a:pPr algn="l" fontAlgn="ctr"/>
                      <a:r>
                        <a:rPr lang="en-US" sz="1800" u="none" strike="noStrike" dirty="0">
                          <a:effectLst/>
                        </a:rPr>
                        <a:t>Parent; Executive Director, Community Coalition on Race</a:t>
                      </a:r>
                      <a:endParaRPr lang="en-US" sz="1800" b="0" i="0" u="none" strike="noStrike" dirty="0">
                        <a:solidFill>
                          <a:srgbClr val="000000"/>
                        </a:solidFill>
                        <a:effectLst/>
                        <a:latin typeface="Calibri"/>
                      </a:endParaRPr>
                    </a:p>
                  </a:txBody>
                  <a:tcPr marL="7913" marR="7913" marT="7913" marB="0" anchor="ctr"/>
                </a:tc>
              </a:tr>
              <a:tr h="496599">
                <a:tc>
                  <a:txBody>
                    <a:bodyPr/>
                    <a:lstStyle/>
                    <a:p>
                      <a:pPr algn="l" fontAlgn="ctr"/>
                      <a:r>
                        <a:rPr lang="en-US" sz="1800" u="none" strike="noStrike">
                          <a:effectLst/>
                        </a:rPr>
                        <a:t>Bibi Hayakawa</a:t>
                      </a:r>
                      <a:endParaRPr lang="en-US" sz="1800" b="0" i="0" u="none" strike="noStrike">
                        <a:solidFill>
                          <a:srgbClr val="000000"/>
                        </a:solidFill>
                        <a:effectLst/>
                        <a:latin typeface="Calibri"/>
                      </a:endParaRPr>
                    </a:p>
                  </a:txBody>
                  <a:tcPr marL="7913" marR="7913" marT="7913" marB="0" anchor="ctr"/>
                </a:tc>
                <a:tc>
                  <a:txBody>
                    <a:bodyPr/>
                    <a:lstStyle/>
                    <a:p>
                      <a:pPr algn="l" fontAlgn="b"/>
                      <a:r>
                        <a:rPr lang="en-US" sz="1800" u="none" strike="noStrike" dirty="0">
                          <a:effectLst/>
                        </a:rPr>
                        <a:t>Parent; Member, Schools Committee, South Orange/Maplewood Community Coalition on Race</a:t>
                      </a:r>
                      <a:endParaRPr lang="en-US" sz="1800" b="0" i="0" u="none" strike="noStrike" dirty="0">
                        <a:solidFill>
                          <a:srgbClr val="000000"/>
                        </a:solidFill>
                        <a:effectLst/>
                        <a:latin typeface="Calibri"/>
                      </a:endParaRPr>
                    </a:p>
                  </a:txBody>
                  <a:tcPr marL="7913" marR="7913" marT="7913" marB="0" anchor="b"/>
                </a:tc>
              </a:tr>
              <a:tr h="496599">
                <a:tc>
                  <a:txBody>
                    <a:bodyPr/>
                    <a:lstStyle/>
                    <a:p>
                      <a:pPr algn="l" fontAlgn="ctr"/>
                      <a:r>
                        <a:rPr lang="en-US" sz="1800" u="none" strike="noStrike" dirty="0" err="1">
                          <a:effectLst/>
                        </a:rPr>
                        <a:t>Thora</a:t>
                      </a:r>
                      <a:r>
                        <a:rPr lang="en-US" sz="1800" u="none" strike="noStrike" dirty="0">
                          <a:effectLst/>
                        </a:rPr>
                        <a:t> Lee</a:t>
                      </a:r>
                      <a:endParaRPr lang="en-US" sz="1800" b="0" i="0" u="none" strike="noStrike" dirty="0">
                        <a:solidFill>
                          <a:srgbClr val="000000"/>
                        </a:solidFill>
                        <a:effectLst/>
                        <a:latin typeface="Calibri"/>
                      </a:endParaRPr>
                    </a:p>
                  </a:txBody>
                  <a:tcPr marL="7913" marR="7913" marT="7913" marB="0" anchor="ctr"/>
                </a:tc>
                <a:tc>
                  <a:txBody>
                    <a:bodyPr/>
                    <a:lstStyle/>
                    <a:p>
                      <a:pPr algn="l" fontAlgn="ctr"/>
                      <a:r>
                        <a:rPr lang="en-US" sz="1800" u="none" strike="noStrike" dirty="0">
                          <a:effectLst/>
                        </a:rPr>
                        <a:t>Parent; Attorney, Mediator and Arbitrator</a:t>
                      </a:r>
                      <a:endParaRPr lang="en-US" sz="1800" b="0" i="0" u="none" strike="noStrike" dirty="0">
                        <a:solidFill>
                          <a:srgbClr val="000000"/>
                        </a:solidFill>
                        <a:effectLst/>
                        <a:latin typeface="Calibri"/>
                      </a:endParaRPr>
                    </a:p>
                  </a:txBody>
                  <a:tcPr marL="7913" marR="7913" marT="7913" marB="0" anchor="ctr"/>
                </a:tc>
              </a:tr>
              <a:tr h="496599">
                <a:tc>
                  <a:txBody>
                    <a:bodyPr/>
                    <a:lstStyle/>
                    <a:p>
                      <a:pPr algn="l" fontAlgn="ctr"/>
                      <a:r>
                        <a:rPr lang="en-US" sz="1800" u="none" strike="noStrike" dirty="0">
                          <a:effectLst/>
                        </a:rPr>
                        <a:t>Laura Prato</a:t>
                      </a:r>
                      <a:endParaRPr lang="en-US" sz="1800" b="0" i="0" u="none" strike="noStrike" dirty="0">
                        <a:solidFill>
                          <a:srgbClr val="000000"/>
                        </a:solidFill>
                        <a:effectLst/>
                        <a:latin typeface="Calibri"/>
                      </a:endParaRPr>
                    </a:p>
                  </a:txBody>
                  <a:tcPr marL="7913" marR="7913" marT="7913" marB="0" anchor="ctr"/>
                </a:tc>
                <a:tc>
                  <a:txBody>
                    <a:bodyPr/>
                    <a:lstStyle/>
                    <a:p>
                      <a:pPr algn="l" fontAlgn="ctr"/>
                      <a:r>
                        <a:rPr lang="en-US" sz="1800" u="none" strike="noStrike" dirty="0">
                          <a:effectLst/>
                        </a:rPr>
                        <a:t>Social Worker, Columbia High School</a:t>
                      </a:r>
                      <a:endParaRPr lang="en-US" sz="1800" b="0" i="0" u="none" strike="noStrike" dirty="0">
                        <a:solidFill>
                          <a:srgbClr val="000000"/>
                        </a:solidFill>
                        <a:effectLst/>
                        <a:latin typeface="Calibri"/>
                      </a:endParaRPr>
                    </a:p>
                  </a:txBody>
                  <a:tcPr marL="7913" marR="7913" marT="7913" marB="0" anchor="ctr"/>
                </a:tc>
              </a:tr>
              <a:tr h="496599">
                <a:tc>
                  <a:txBody>
                    <a:bodyPr/>
                    <a:lstStyle/>
                    <a:p>
                      <a:pPr algn="l" fontAlgn="ctr"/>
                      <a:r>
                        <a:rPr lang="en-US" sz="1800" u="none" strike="noStrike">
                          <a:effectLst/>
                        </a:rPr>
                        <a:t>Amelia Nickles Riekenberg</a:t>
                      </a:r>
                      <a:endParaRPr lang="en-US" sz="1800" b="0" i="0" u="none" strike="noStrike">
                        <a:solidFill>
                          <a:srgbClr val="000000"/>
                        </a:solidFill>
                        <a:effectLst/>
                        <a:latin typeface="Calibri"/>
                      </a:endParaRPr>
                    </a:p>
                  </a:txBody>
                  <a:tcPr marL="7913" marR="7913" marT="7913" marB="0" anchor="ctr"/>
                </a:tc>
                <a:tc>
                  <a:txBody>
                    <a:bodyPr/>
                    <a:lstStyle/>
                    <a:p>
                      <a:pPr algn="l" fontAlgn="ctr"/>
                      <a:r>
                        <a:rPr lang="en-US" sz="1800" u="none" strike="noStrike" dirty="0">
                          <a:effectLst/>
                        </a:rPr>
                        <a:t>Parent; Collaborative Attorney/Practitioner and Mediator; PTA Co-President of Seth Boyden</a:t>
                      </a:r>
                      <a:endParaRPr lang="en-US" sz="1800" b="0" i="0" u="none" strike="noStrike" dirty="0">
                        <a:solidFill>
                          <a:srgbClr val="000000"/>
                        </a:solidFill>
                        <a:effectLst/>
                        <a:latin typeface="Calibri"/>
                      </a:endParaRPr>
                    </a:p>
                  </a:txBody>
                  <a:tcPr marL="7913" marR="7913" marT="7913" marB="0" anchor="ctr"/>
                </a:tc>
              </a:tr>
              <a:tr h="496599">
                <a:tc>
                  <a:txBody>
                    <a:bodyPr/>
                    <a:lstStyle/>
                    <a:p>
                      <a:pPr algn="l" fontAlgn="ctr"/>
                      <a:r>
                        <a:rPr lang="en-US" sz="1800" u="none" strike="noStrike" dirty="0">
                          <a:effectLst/>
                        </a:rPr>
                        <a:t>John </a:t>
                      </a:r>
                      <a:r>
                        <a:rPr lang="en-US" sz="1800" u="none" strike="noStrike" dirty="0" err="1">
                          <a:effectLst/>
                        </a:rPr>
                        <a:t>Sarantakis</a:t>
                      </a:r>
                      <a:endParaRPr lang="en-US" sz="1800" b="0" i="0" u="none" strike="noStrike" dirty="0">
                        <a:solidFill>
                          <a:srgbClr val="000000"/>
                        </a:solidFill>
                        <a:effectLst/>
                        <a:latin typeface="Calibri"/>
                      </a:endParaRPr>
                    </a:p>
                  </a:txBody>
                  <a:tcPr marL="7913" marR="7913" marT="7913" marB="0" anchor="ctr"/>
                </a:tc>
                <a:tc>
                  <a:txBody>
                    <a:bodyPr/>
                    <a:lstStyle/>
                    <a:p>
                      <a:pPr algn="l" fontAlgn="ctr"/>
                      <a:r>
                        <a:rPr lang="en-US" sz="1800" u="none" strike="noStrike" dirty="0">
                          <a:effectLst/>
                        </a:rPr>
                        <a:t>Parent of Marshall Students</a:t>
                      </a:r>
                      <a:endParaRPr lang="en-US" sz="1800" b="0" i="0" u="none" strike="noStrike" dirty="0">
                        <a:solidFill>
                          <a:srgbClr val="000000"/>
                        </a:solidFill>
                        <a:effectLst/>
                        <a:latin typeface="Calibri"/>
                      </a:endParaRPr>
                    </a:p>
                  </a:txBody>
                  <a:tcPr marL="7913" marR="7913" marT="7913" marB="0" anchor="ctr"/>
                </a:tc>
              </a:tr>
              <a:tr h="496599">
                <a:tc>
                  <a:txBody>
                    <a:bodyPr/>
                    <a:lstStyle/>
                    <a:p>
                      <a:pPr algn="l" fontAlgn="ctr"/>
                      <a:r>
                        <a:rPr lang="en-US" sz="1800" u="none" strike="noStrike">
                          <a:effectLst/>
                        </a:rPr>
                        <a:t>Erin Siders</a:t>
                      </a:r>
                      <a:endParaRPr lang="en-US" sz="1800" b="0" i="0" u="none" strike="noStrike">
                        <a:solidFill>
                          <a:srgbClr val="000000"/>
                        </a:solidFill>
                        <a:effectLst/>
                        <a:latin typeface="Calibri"/>
                      </a:endParaRPr>
                    </a:p>
                  </a:txBody>
                  <a:tcPr marL="7913" marR="7913" marT="7913" marB="0" anchor="ctr"/>
                </a:tc>
                <a:tc>
                  <a:txBody>
                    <a:bodyPr/>
                    <a:lstStyle/>
                    <a:p>
                      <a:pPr algn="l" fontAlgn="ctr"/>
                      <a:r>
                        <a:rPr lang="en-US" sz="1800" u="none" strike="noStrike" dirty="0">
                          <a:effectLst/>
                        </a:rPr>
                        <a:t>Parent; Member of SEPAC Executive Committee</a:t>
                      </a:r>
                      <a:endParaRPr lang="en-US" sz="1800" b="0" i="0" u="none" strike="noStrike" dirty="0">
                        <a:solidFill>
                          <a:srgbClr val="000000"/>
                        </a:solidFill>
                        <a:effectLst/>
                        <a:latin typeface="Calibri"/>
                      </a:endParaRPr>
                    </a:p>
                  </a:txBody>
                  <a:tcPr marL="7913" marR="7913" marT="7913" marB="0" anchor="ctr"/>
                </a:tc>
              </a:tr>
              <a:tr h="496599">
                <a:tc>
                  <a:txBody>
                    <a:bodyPr/>
                    <a:lstStyle/>
                    <a:p>
                      <a:pPr algn="l" fontAlgn="ctr"/>
                      <a:r>
                        <a:rPr lang="en-US" sz="1800" u="none" strike="noStrike">
                          <a:effectLst/>
                        </a:rPr>
                        <a:t>Eric Stoudemire</a:t>
                      </a:r>
                      <a:endParaRPr lang="en-US" sz="1800" b="0" i="0" u="none" strike="noStrike">
                        <a:solidFill>
                          <a:srgbClr val="000000"/>
                        </a:solidFill>
                        <a:effectLst/>
                        <a:latin typeface="Calibri"/>
                      </a:endParaRPr>
                    </a:p>
                  </a:txBody>
                  <a:tcPr marL="7913" marR="7913" marT="7913" marB="0" anchor="ctr"/>
                </a:tc>
                <a:tc>
                  <a:txBody>
                    <a:bodyPr/>
                    <a:lstStyle/>
                    <a:p>
                      <a:pPr algn="l" fontAlgn="ctr"/>
                      <a:r>
                        <a:rPr lang="en-US" sz="1800" u="none" strike="noStrike" dirty="0">
                          <a:effectLst/>
                        </a:rPr>
                        <a:t>Social Worker, Tuscan Elementary School</a:t>
                      </a:r>
                      <a:endParaRPr lang="en-US" sz="1800" b="0" i="0" u="none" strike="noStrike" dirty="0">
                        <a:solidFill>
                          <a:srgbClr val="000000"/>
                        </a:solidFill>
                        <a:effectLst/>
                        <a:latin typeface="Calibri"/>
                      </a:endParaRPr>
                    </a:p>
                  </a:txBody>
                  <a:tcPr marL="7913" marR="7913" marT="7913" marB="0" anchor="ctr"/>
                </a:tc>
              </a:tr>
            </a:tbl>
          </a:graphicData>
        </a:graphic>
      </p:graphicFrame>
    </p:spTree>
    <p:extLst>
      <p:ext uri="{BB962C8B-B14F-4D97-AF65-F5344CB8AC3E}">
        <p14:creationId xmlns:p14="http://schemas.microsoft.com/office/powerpoint/2010/main" val="2036192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sz="4000" b="1" dirty="0" smtClean="0"/>
              <a:t>Synthesis of Data from Education Summit</a:t>
            </a:r>
            <a:endParaRPr lang="en-US" sz="4000" b="1" dirty="0"/>
          </a:p>
        </p:txBody>
      </p:sp>
      <p:sp>
        <p:nvSpPr>
          <p:cNvPr id="3" name="Content Placeholder 2"/>
          <p:cNvSpPr>
            <a:spLocks noGrp="1"/>
          </p:cNvSpPr>
          <p:nvPr>
            <p:ph idx="1"/>
          </p:nvPr>
        </p:nvSpPr>
        <p:spPr>
          <a:xfrm>
            <a:off x="457200" y="1371600"/>
            <a:ext cx="8229600" cy="5181600"/>
          </a:xfrm>
        </p:spPr>
        <p:txBody>
          <a:bodyPr>
            <a:noAutofit/>
          </a:bodyPr>
          <a:lstStyle/>
          <a:p>
            <a:pPr marL="0" indent="0">
              <a:buNone/>
            </a:pPr>
            <a:r>
              <a:rPr lang="en-US" sz="2600" i="1" dirty="0" smtClean="0"/>
              <a:t>An overarching </a:t>
            </a:r>
            <a:r>
              <a:rPr lang="en-US" sz="2600" i="1" dirty="0"/>
              <a:t>t</a:t>
            </a:r>
            <a:r>
              <a:rPr lang="en-US" sz="2600" i="1" dirty="0" smtClean="0"/>
              <a:t>heme emerged from the Education Summit and other community engagement activities in Fall 2015.  Consistently, we heard that parents, students and staff want to see:</a:t>
            </a:r>
          </a:p>
          <a:p>
            <a:pPr marL="0" indent="0">
              <a:buNone/>
            </a:pPr>
            <a:endParaRPr lang="en-US" sz="2800" b="1" dirty="0"/>
          </a:p>
          <a:p>
            <a:pPr marL="0" indent="0">
              <a:buNone/>
            </a:pPr>
            <a:r>
              <a:rPr lang="en-US" sz="2800" b="1" dirty="0" smtClean="0"/>
              <a:t>A paradigm </a:t>
            </a:r>
            <a:r>
              <a:rPr lang="en-US" sz="2800" b="1" dirty="0"/>
              <a:t>shift from fitting students and families into currently established structures and systems to structuring programs, services, outreach and communications to meet the needs of students and </a:t>
            </a:r>
            <a:r>
              <a:rPr lang="en-US" sz="2800" b="1" dirty="0" smtClean="0"/>
              <a:t>families.</a:t>
            </a:r>
            <a:endParaRPr lang="en-US" sz="2800" dirty="0"/>
          </a:p>
        </p:txBody>
      </p:sp>
    </p:spTree>
    <p:extLst>
      <p:ext uri="{BB962C8B-B14F-4D97-AF65-F5344CB8AC3E}">
        <p14:creationId xmlns:p14="http://schemas.microsoft.com/office/powerpoint/2010/main" val="6285858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277" y="1143000"/>
            <a:ext cx="8305800" cy="5724644"/>
          </a:xfrm>
          <a:prstGeom prst="rect">
            <a:avLst/>
          </a:prstGeom>
          <a:noFill/>
        </p:spPr>
        <p:txBody>
          <a:bodyPr wrap="square" rtlCol="0">
            <a:spAutoFit/>
          </a:bodyPr>
          <a:lstStyle/>
          <a:p>
            <a:pPr marL="685800" indent="-685800" defTabSz="633413">
              <a:spcBef>
                <a:spcPts val="600"/>
              </a:spcBef>
            </a:pPr>
            <a:r>
              <a:rPr lang="en-US" sz="2400" dirty="0" smtClean="0"/>
              <a:t>5.1</a:t>
            </a:r>
            <a:r>
              <a:rPr lang="en-US" sz="2400" dirty="0"/>
              <a:t>	Provide mandatory and ongoing professional development for all staff in issues relevant to cultural competency.</a:t>
            </a:r>
          </a:p>
          <a:p>
            <a:pPr marL="685800" indent="-685800" defTabSz="633413">
              <a:spcBef>
                <a:spcPts val="600"/>
              </a:spcBef>
            </a:pPr>
            <a:r>
              <a:rPr lang="en-US" sz="2400" dirty="0"/>
              <a:t>5.2	Develop protocol for hiring and retention that supports cultural competency objectives.</a:t>
            </a:r>
          </a:p>
          <a:p>
            <a:pPr marL="685800" indent="-685800" defTabSz="633413">
              <a:spcBef>
                <a:spcPts val="600"/>
              </a:spcBef>
            </a:pPr>
            <a:r>
              <a:rPr lang="en-US" sz="2400" dirty="0"/>
              <a:t>5.3	Provide students with ongoing, formal and informal opportunities for discussion to raise cultural awareness</a:t>
            </a:r>
          </a:p>
          <a:p>
            <a:pPr marL="685800" indent="-685800" defTabSz="633413">
              <a:spcBef>
                <a:spcPts val="600"/>
              </a:spcBef>
            </a:pPr>
            <a:r>
              <a:rPr lang="en-US" sz="2400" dirty="0"/>
              <a:t>5.4	Expand learning opportunities outside of the classroom</a:t>
            </a:r>
          </a:p>
          <a:p>
            <a:pPr marL="685800" indent="-685800" defTabSz="633413">
              <a:spcBef>
                <a:spcPts val="600"/>
              </a:spcBef>
            </a:pPr>
            <a:r>
              <a:rPr lang="en-US" sz="2400" dirty="0"/>
              <a:t>5.5	Provide students with access to curriculum that is culturally responsive.</a:t>
            </a:r>
          </a:p>
          <a:p>
            <a:pPr marL="685800" indent="-685800" defTabSz="633413">
              <a:spcBef>
                <a:spcPts val="600"/>
              </a:spcBef>
            </a:pPr>
            <a:r>
              <a:rPr lang="en-US" sz="2400" dirty="0"/>
              <a:t>5.6	Develop mechanisms to review district policies and procedures through the lens of cultural competency. </a:t>
            </a:r>
          </a:p>
          <a:p>
            <a:pPr marL="685800" indent="-685800" defTabSz="633413">
              <a:spcBef>
                <a:spcPts val="600"/>
              </a:spcBef>
            </a:pPr>
            <a:r>
              <a:rPr lang="en-US" sz="2400" dirty="0"/>
              <a:t>5.7	Identify, establish relationships and collaborate with community and regional organizations to develop and strengthen cultural competency.  </a:t>
            </a:r>
          </a:p>
        </p:txBody>
      </p:sp>
      <p:sp>
        <p:nvSpPr>
          <p:cNvPr id="3" name="Shape 157"/>
          <p:cNvSpPr txBox="1">
            <a:spLocks/>
          </p:cNvSpPr>
          <p:nvPr/>
        </p:nvSpPr>
        <p:spPr>
          <a:xfrm>
            <a:off x="304800" y="40340"/>
            <a:ext cx="8610600" cy="1102660"/>
          </a:xfrm>
          <a:prstGeom prst="rect">
            <a:avLst/>
          </a:prstGeom>
          <a:noFill/>
          <a:ln>
            <a:noFill/>
          </a:ln>
        </p:spPr>
        <p:txBody>
          <a:bodyPr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1111"/>
              </a:lnSpc>
              <a:spcBef>
                <a:spcPts val="0"/>
              </a:spcBef>
              <a:buClr>
                <a:schemeClr val="dk2"/>
              </a:buClr>
              <a:buSzPct val="25000"/>
              <a:buFont typeface="Galdeano"/>
              <a:buNone/>
            </a:pPr>
            <a:r>
              <a:rPr lang="en-US" sz="3600" b="1" dirty="0" smtClean="0">
                <a:latin typeface="Calibri"/>
                <a:ea typeface="Calibri"/>
                <a:cs typeface="Calibri"/>
                <a:sym typeface="Calibri"/>
              </a:rPr>
              <a:t>Cultural Competency Deliverables</a:t>
            </a:r>
            <a:endParaRPr lang="en-US" sz="3600" b="1" dirty="0">
              <a:latin typeface="Calibri"/>
              <a:ea typeface="Calibri"/>
              <a:cs typeface="Calibri"/>
              <a:sym typeface="Calibri"/>
            </a:endParaRPr>
          </a:p>
        </p:txBody>
      </p:sp>
    </p:spTree>
    <p:extLst>
      <p:ext uri="{BB962C8B-B14F-4D97-AF65-F5344CB8AC3E}">
        <p14:creationId xmlns:p14="http://schemas.microsoft.com/office/powerpoint/2010/main" val="20635954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rotWithShape="1">
          <a:blip r:embed="rId3">
            <a:alphaModFix/>
          </a:blip>
          <a:srcRect t="109" b="109"/>
          <a:stretch/>
        </p:blipFill>
        <p:spPr>
          <a:xfrm>
            <a:off x="1" y="3151799"/>
            <a:ext cx="9143997" cy="3502999"/>
          </a:xfrm>
          <a:prstGeom prst="rect">
            <a:avLst/>
          </a:prstGeom>
          <a:noFill/>
          <a:ln>
            <a:noFill/>
          </a:ln>
        </p:spPr>
      </p:pic>
      <p:sp>
        <p:nvSpPr>
          <p:cNvPr id="124" name="Shape 124"/>
          <p:cNvSpPr txBox="1">
            <a:spLocks noGrp="1"/>
          </p:cNvSpPr>
          <p:nvPr>
            <p:ph type="title"/>
          </p:nvPr>
        </p:nvSpPr>
        <p:spPr>
          <a:xfrm>
            <a:off x="200675" y="525667"/>
            <a:ext cx="3119700" cy="1531733"/>
          </a:xfrm>
          <a:prstGeom prst="rect">
            <a:avLst/>
          </a:prstGeom>
        </p:spPr>
        <p:txBody>
          <a:bodyPr lIns="91425" tIns="91425" rIns="91425" bIns="91425" anchor="t" anchorCtr="0">
            <a:noAutofit/>
          </a:bodyPr>
          <a:lstStyle/>
          <a:p>
            <a:pPr lvl="0">
              <a:spcBef>
                <a:spcPts val="0"/>
              </a:spcBef>
              <a:buNone/>
            </a:pPr>
            <a:r>
              <a:rPr lang="en" sz="3000" u="sng" dirty="0">
                <a:latin typeface="Permanent Marker"/>
                <a:ea typeface="Permanent Marker"/>
                <a:cs typeface="Permanent Marker"/>
                <a:sym typeface="Permanent Marker"/>
              </a:rPr>
              <a:t>Deliverable 5.1: Professional Development</a:t>
            </a:r>
          </a:p>
        </p:txBody>
      </p:sp>
      <p:sp>
        <p:nvSpPr>
          <p:cNvPr id="125" name="Shape 125"/>
          <p:cNvSpPr txBox="1">
            <a:spLocks noGrp="1"/>
          </p:cNvSpPr>
          <p:nvPr>
            <p:ph type="body" idx="1"/>
          </p:nvPr>
        </p:nvSpPr>
        <p:spPr>
          <a:xfrm>
            <a:off x="3962400" y="527538"/>
            <a:ext cx="4775900" cy="2901461"/>
          </a:xfrm>
          <a:prstGeom prst="rect">
            <a:avLst/>
          </a:prstGeom>
        </p:spPr>
        <p:txBody>
          <a:bodyPr lIns="91425" tIns="91425" rIns="91425" bIns="91425" anchor="t" anchorCtr="0">
            <a:noAutofit/>
          </a:bodyPr>
          <a:lstStyle/>
          <a:p>
            <a:pPr marL="0" lvl="0" indent="0">
              <a:spcBef>
                <a:spcPts val="0"/>
              </a:spcBef>
              <a:buNone/>
            </a:pPr>
            <a:r>
              <a:rPr lang="en" sz="2800" i="1" dirty="0"/>
              <a:t>P</a:t>
            </a:r>
            <a:r>
              <a:rPr lang="en" sz="2800" i="1" dirty="0" smtClean="0"/>
              <a:t>rovide </a:t>
            </a:r>
            <a:r>
              <a:rPr lang="en" sz="2800" i="1" dirty="0"/>
              <a:t>mandatory and ongoing professional development for all staff in issues relevant to cultural competency. </a:t>
            </a:r>
            <a:r>
              <a:rPr lang="en" sz="2000" dirty="0"/>
              <a:t/>
            </a:r>
            <a:br>
              <a:rPr lang="en" sz="2000" dirty="0"/>
            </a:br>
            <a:endParaRPr lang="en" sz="2000" dirty="0"/>
          </a:p>
        </p:txBody>
      </p:sp>
    </p:spTree>
    <p:extLst>
      <p:ext uri="{BB962C8B-B14F-4D97-AF65-F5344CB8AC3E}">
        <p14:creationId xmlns:p14="http://schemas.microsoft.com/office/powerpoint/2010/main" val="16614037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752600"/>
            <a:ext cx="3574500" cy="4349867"/>
          </a:xfrm>
        </p:spPr>
        <p:txBody>
          <a:bodyPr>
            <a:normAutofit/>
          </a:bodyPr>
          <a:lstStyle/>
          <a:p>
            <a:r>
              <a:rPr lang="en-US" dirty="0" smtClean="0"/>
              <a:t>Develop protocol for hiring and retention that supports cultural competency objectives.</a:t>
            </a:r>
            <a:endParaRPr lang="en-US" dirty="0"/>
          </a:p>
        </p:txBody>
      </p:sp>
      <p:sp>
        <p:nvSpPr>
          <p:cNvPr id="4" name="Shape 124"/>
          <p:cNvSpPr txBox="1">
            <a:spLocks/>
          </p:cNvSpPr>
          <p:nvPr/>
        </p:nvSpPr>
        <p:spPr>
          <a:xfrm>
            <a:off x="364797" y="533400"/>
            <a:ext cx="7976171" cy="1066800"/>
          </a:xfrm>
          <a:prstGeom prst="rect">
            <a:avLst/>
          </a:prstGeom>
          <a:noFill/>
        </p:spPr>
        <p:txBody>
          <a:bodyPr vert="horz" lIns="91425" tIns="91425" rIns="91425" bIns="91425" rtlCol="0" anchor="t" anchorCtr="0">
            <a:noAutofit/>
          </a:bodyPr>
          <a:lstStyle>
            <a:lvl1pPr lvl="0" algn="l" defTabSz="914400" rtl="0" eaLnBrk="1" latinLnBrk="0" hangingPunct="1">
              <a:lnSpc>
                <a:spcPct val="100000"/>
              </a:lnSpc>
              <a:spcBef>
                <a:spcPts val="0"/>
              </a:spcBef>
              <a:spcAft>
                <a:spcPts val="0"/>
              </a:spcAft>
              <a:buClr>
                <a:schemeClr val="dk1"/>
              </a:buClr>
              <a:buSzPct val="100000"/>
              <a:buNone/>
              <a:defRPr sz="2800" kern="1200">
                <a:solidFill>
                  <a:schemeClr val="dk1"/>
                </a:solidFill>
                <a:latin typeface="+mj-lt"/>
                <a:ea typeface="+mj-ea"/>
                <a:cs typeface="+mj-cs"/>
              </a:defRPr>
            </a:lvl1pPr>
            <a:lvl2pPr lvl="1" algn="l">
              <a:lnSpc>
                <a:spcPct val="100000"/>
              </a:lnSpc>
              <a:spcBef>
                <a:spcPts val="0"/>
              </a:spcBef>
              <a:spcAft>
                <a:spcPts val="0"/>
              </a:spcAft>
              <a:buClr>
                <a:schemeClr val="dk1"/>
              </a:buClr>
              <a:buSzPct val="100000"/>
              <a:buNone/>
              <a:defRPr sz="2800">
                <a:solidFill>
                  <a:schemeClr val="dk1"/>
                </a:solidFill>
              </a:defRPr>
            </a:lvl2pPr>
            <a:lvl3pPr lvl="2" algn="l">
              <a:lnSpc>
                <a:spcPct val="100000"/>
              </a:lnSpc>
              <a:spcBef>
                <a:spcPts val="0"/>
              </a:spcBef>
              <a:spcAft>
                <a:spcPts val="0"/>
              </a:spcAft>
              <a:buClr>
                <a:schemeClr val="dk1"/>
              </a:buClr>
              <a:buSzPct val="100000"/>
              <a:buNone/>
              <a:defRPr sz="2800">
                <a:solidFill>
                  <a:schemeClr val="dk1"/>
                </a:solidFill>
              </a:defRPr>
            </a:lvl3pPr>
            <a:lvl4pPr lvl="3" algn="l">
              <a:lnSpc>
                <a:spcPct val="100000"/>
              </a:lnSpc>
              <a:spcBef>
                <a:spcPts val="0"/>
              </a:spcBef>
              <a:spcAft>
                <a:spcPts val="0"/>
              </a:spcAft>
              <a:buClr>
                <a:schemeClr val="dk1"/>
              </a:buClr>
              <a:buSzPct val="100000"/>
              <a:buNone/>
              <a:defRPr sz="2800">
                <a:solidFill>
                  <a:schemeClr val="dk1"/>
                </a:solidFill>
              </a:defRPr>
            </a:lvl4pPr>
            <a:lvl5pPr lvl="4" algn="l">
              <a:lnSpc>
                <a:spcPct val="100000"/>
              </a:lnSpc>
              <a:spcBef>
                <a:spcPts val="0"/>
              </a:spcBef>
              <a:spcAft>
                <a:spcPts val="0"/>
              </a:spcAft>
              <a:buClr>
                <a:schemeClr val="dk1"/>
              </a:buClr>
              <a:buSzPct val="100000"/>
              <a:buNone/>
              <a:defRPr sz="2800">
                <a:solidFill>
                  <a:schemeClr val="dk1"/>
                </a:solidFill>
              </a:defRPr>
            </a:lvl5pPr>
            <a:lvl6pPr lvl="5" algn="l">
              <a:lnSpc>
                <a:spcPct val="100000"/>
              </a:lnSpc>
              <a:spcBef>
                <a:spcPts val="0"/>
              </a:spcBef>
              <a:spcAft>
                <a:spcPts val="0"/>
              </a:spcAft>
              <a:buClr>
                <a:schemeClr val="dk1"/>
              </a:buClr>
              <a:buSzPct val="100000"/>
              <a:buNone/>
              <a:defRPr sz="2800">
                <a:solidFill>
                  <a:schemeClr val="dk1"/>
                </a:solidFill>
              </a:defRPr>
            </a:lvl6pPr>
            <a:lvl7pPr lvl="6" algn="l">
              <a:lnSpc>
                <a:spcPct val="100000"/>
              </a:lnSpc>
              <a:spcBef>
                <a:spcPts val="0"/>
              </a:spcBef>
              <a:spcAft>
                <a:spcPts val="0"/>
              </a:spcAft>
              <a:buClr>
                <a:schemeClr val="dk1"/>
              </a:buClr>
              <a:buSzPct val="100000"/>
              <a:buNone/>
              <a:defRPr sz="2800">
                <a:solidFill>
                  <a:schemeClr val="dk1"/>
                </a:solidFill>
              </a:defRPr>
            </a:lvl7pPr>
            <a:lvl8pPr lvl="7" algn="l">
              <a:lnSpc>
                <a:spcPct val="100000"/>
              </a:lnSpc>
              <a:spcBef>
                <a:spcPts val="0"/>
              </a:spcBef>
              <a:spcAft>
                <a:spcPts val="0"/>
              </a:spcAft>
              <a:buClr>
                <a:schemeClr val="dk1"/>
              </a:buClr>
              <a:buSzPct val="100000"/>
              <a:buNone/>
              <a:defRPr sz="2800">
                <a:solidFill>
                  <a:schemeClr val="dk1"/>
                </a:solidFill>
              </a:defRPr>
            </a:lvl8pPr>
            <a:lvl9pPr lvl="8" algn="l">
              <a:lnSpc>
                <a:spcPct val="100000"/>
              </a:lnSpc>
              <a:spcBef>
                <a:spcPts val="0"/>
              </a:spcBef>
              <a:spcAft>
                <a:spcPts val="0"/>
              </a:spcAft>
              <a:buClr>
                <a:schemeClr val="dk1"/>
              </a:buClr>
              <a:buSzPct val="100000"/>
              <a:buNone/>
              <a:defRPr sz="2800">
                <a:solidFill>
                  <a:schemeClr val="dk1"/>
                </a:solidFill>
              </a:defRPr>
            </a:lvl9pPr>
          </a:lstStyle>
          <a:p>
            <a:r>
              <a:rPr lang="en" sz="3000" u="sng" dirty="0" smtClean="0">
                <a:latin typeface="Permanent Marker"/>
                <a:ea typeface="Permanent Marker"/>
                <a:cs typeface="Permanent Marker"/>
                <a:sym typeface="Permanent Marker"/>
              </a:rPr>
              <a:t>Deliverable 5.2: Hiring and Retention</a:t>
            </a:r>
            <a:endParaRPr lang="en" sz="3000" u="sng" dirty="0">
              <a:latin typeface="Permanent Marker"/>
              <a:ea typeface="Permanent Marker"/>
              <a:cs typeface="Permanent Marker"/>
              <a:sym typeface="Permanent Marker"/>
            </a:endParaRPr>
          </a:p>
        </p:txBody>
      </p:sp>
      <p:pic>
        <p:nvPicPr>
          <p:cNvPr id="6" name="Shape 205" descr="20160603_144419.jpg">
            <a:hlinkClick r:id="rId2"/>
          </p:cNvPr>
          <p:cNvPicPr preferRelativeResize="0"/>
          <p:nvPr/>
        </p:nvPicPr>
        <p:blipFill>
          <a:blip r:embed="rId3">
            <a:alphaModFix/>
          </a:blip>
          <a:stretch>
            <a:fillRect/>
          </a:stretch>
        </p:blipFill>
        <p:spPr>
          <a:xfrm>
            <a:off x="4352883" y="1981200"/>
            <a:ext cx="4523866" cy="3429000"/>
          </a:xfrm>
          <a:prstGeom prst="rect">
            <a:avLst/>
          </a:prstGeom>
          <a:noFill/>
          <a:ln>
            <a:noFill/>
          </a:ln>
        </p:spPr>
      </p:pic>
    </p:spTree>
    <p:extLst>
      <p:ext uri="{BB962C8B-B14F-4D97-AF65-F5344CB8AC3E}">
        <p14:creationId xmlns:p14="http://schemas.microsoft.com/office/powerpoint/2010/main" val="35147392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Shape 142" descr="Malala Yousafzai.jpg"/>
          <p:cNvPicPr preferRelativeResize="0"/>
          <p:nvPr/>
        </p:nvPicPr>
        <p:blipFill rotWithShape="1">
          <a:blip r:embed="rId3">
            <a:alphaModFix/>
          </a:blip>
          <a:srcRect l="10493" r="10493"/>
          <a:stretch/>
        </p:blipFill>
        <p:spPr>
          <a:xfrm>
            <a:off x="-25" y="0"/>
            <a:ext cx="6096352" cy="6858000"/>
          </a:xfrm>
          <a:prstGeom prst="rect">
            <a:avLst/>
          </a:prstGeom>
          <a:noFill/>
          <a:ln>
            <a:noFill/>
          </a:ln>
        </p:spPr>
      </p:pic>
      <p:sp>
        <p:nvSpPr>
          <p:cNvPr id="143" name="Shape 143"/>
          <p:cNvSpPr txBox="1">
            <a:spLocks noGrp="1"/>
          </p:cNvSpPr>
          <p:nvPr>
            <p:ph type="title"/>
          </p:nvPr>
        </p:nvSpPr>
        <p:spPr>
          <a:xfrm>
            <a:off x="6072881" y="1143000"/>
            <a:ext cx="3071119" cy="3200400"/>
          </a:xfrm>
          <a:prstGeom prst="rect">
            <a:avLst/>
          </a:prstGeom>
        </p:spPr>
        <p:txBody>
          <a:bodyPr lIns="91425" tIns="91425" rIns="91425" bIns="91425" anchor="b" anchorCtr="0">
            <a:noAutofit/>
          </a:bodyPr>
          <a:lstStyle/>
          <a:p>
            <a:pPr lvl="0"/>
            <a:r>
              <a:rPr lang="en" b="1" u="sng" dirty="0"/>
              <a:t>Deliverable </a:t>
            </a:r>
            <a:r>
              <a:rPr lang="en" b="1" u="sng" dirty="0" smtClean="0"/>
              <a:t>5.3: </a:t>
            </a:r>
            <a:r>
              <a:rPr lang="en" i="1" dirty="0" smtClean="0"/>
              <a:t>Provide </a:t>
            </a:r>
            <a:r>
              <a:rPr lang="en" i="1" dirty="0"/>
              <a:t>students with ongoing, formal and informal opportunities for discussion to raise cultural </a:t>
            </a:r>
            <a:r>
              <a:rPr lang="en" i="1" dirty="0" smtClean="0"/>
              <a:t>awareness </a:t>
            </a:r>
            <a:br>
              <a:rPr lang="en" i="1" dirty="0" smtClean="0"/>
            </a:br>
            <a:r>
              <a:rPr lang="en" sz="800" i="1" dirty="0" smtClean="0"/>
              <a:t/>
            </a:r>
            <a:br>
              <a:rPr lang="en" sz="800" i="1" dirty="0" smtClean="0"/>
            </a:br>
            <a:r>
              <a:rPr lang="en" u="sng" dirty="0" smtClean="0"/>
              <a:t>Deliverable 5.4</a:t>
            </a:r>
            <a:r>
              <a:rPr lang="en" i="1" dirty="0"/>
              <a:t/>
            </a:r>
            <a:br>
              <a:rPr lang="en" i="1" dirty="0"/>
            </a:br>
            <a:r>
              <a:rPr lang="en" i="1" dirty="0"/>
              <a:t>E</a:t>
            </a:r>
            <a:r>
              <a:rPr lang="en" i="1" dirty="0" smtClean="0"/>
              <a:t>xpand </a:t>
            </a:r>
            <a:r>
              <a:rPr lang="en" i="1" dirty="0"/>
              <a:t>learning opportunities outside of the </a:t>
            </a:r>
            <a:r>
              <a:rPr lang="en" i="1" dirty="0" smtClean="0"/>
              <a:t>classroom</a:t>
            </a:r>
            <a:endParaRPr lang="en" b="1" u="sng" dirty="0"/>
          </a:p>
        </p:txBody>
      </p:sp>
      <p:sp>
        <p:nvSpPr>
          <p:cNvPr id="144" name="Shape 144"/>
          <p:cNvSpPr txBox="1">
            <a:spLocks noGrp="1"/>
          </p:cNvSpPr>
          <p:nvPr>
            <p:ph type="body" idx="1"/>
          </p:nvPr>
        </p:nvSpPr>
        <p:spPr>
          <a:xfrm>
            <a:off x="6096327" y="4343400"/>
            <a:ext cx="2862298" cy="2362199"/>
          </a:xfrm>
          <a:prstGeom prst="rect">
            <a:avLst/>
          </a:prstGeom>
        </p:spPr>
        <p:txBody>
          <a:bodyPr lIns="91425" tIns="91425" rIns="91425" bIns="91425" anchor="t" anchorCtr="0">
            <a:noAutofit/>
          </a:bodyPr>
          <a:lstStyle/>
          <a:p>
            <a:pPr marL="0" lvl="0" indent="0">
              <a:lnSpc>
                <a:spcPct val="100000"/>
              </a:lnSpc>
              <a:spcBef>
                <a:spcPts val="0"/>
              </a:spcBef>
              <a:buNone/>
            </a:pPr>
            <a:r>
              <a:rPr lang="en" sz="2400" b="1" u="sng" dirty="0" smtClean="0">
                <a:solidFill>
                  <a:schemeClr val="tx1"/>
                </a:solidFill>
              </a:rPr>
              <a:t>Deliverable 5.5 </a:t>
            </a:r>
            <a:r>
              <a:rPr lang="en" sz="2400" b="1" i="1" dirty="0" smtClean="0">
                <a:solidFill>
                  <a:schemeClr val="tx1"/>
                </a:solidFill>
              </a:rPr>
              <a:t>Provide students with access to </a:t>
            </a:r>
            <a:r>
              <a:rPr lang="en" sz="2400" b="1" i="1" dirty="0">
                <a:solidFill>
                  <a:schemeClr val="tx1"/>
                </a:solidFill>
              </a:rPr>
              <a:t>curriculum that is culturally responsive.</a:t>
            </a:r>
          </a:p>
        </p:txBody>
      </p:sp>
    </p:spTree>
    <p:extLst>
      <p:ext uri="{BB962C8B-B14F-4D97-AF65-F5344CB8AC3E}">
        <p14:creationId xmlns:p14="http://schemas.microsoft.com/office/powerpoint/2010/main" val="18641948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p:cNvPicPr preferRelativeResize="0"/>
          <p:nvPr/>
        </p:nvPicPr>
        <p:blipFill rotWithShape="1">
          <a:blip r:embed="rId3">
            <a:alphaModFix/>
          </a:blip>
          <a:srcRect t="13121" b="13121"/>
          <a:stretch/>
        </p:blipFill>
        <p:spPr>
          <a:xfrm>
            <a:off x="5244250" y="1848134"/>
            <a:ext cx="3232598" cy="3178935"/>
          </a:xfrm>
          <a:prstGeom prst="rect">
            <a:avLst/>
          </a:prstGeom>
          <a:noFill/>
          <a:ln w="76200" cap="flat" cmpd="dbl">
            <a:solidFill>
              <a:schemeClr val="lt1"/>
            </a:solidFill>
            <a:prstDash val="solid"/>
            <a:miter/>
            <a:headEnd type="none" w="med" len="med"/>
            <a:tailEnd type="none" w="med" len="med"/>
          </a:ln>
        </p:spPr>
      </p:pic>
      <p:sp>
        <p:nvSpPr>
          <p:cNvPr id="163" name="Shape 163"/>
          <p:cNvSpPr txBox="1">
            <a:spLocks noGrp="1"/>
          </p:cNvSpPr>
          <p:nvPr>
            <p:ph type="title"/>
          </p:nvPr>
        </p:nvSpPr>
        <p:spPr>
          <a:xfrm>
            <a:off x="291875" y="440933"/>
            <a:ext cx="3978000" cy="1851600"/>
          </a:xfrm>
          <a:prstGeom prst="rect">
            <a:avLst/>
          </a:prstGeom>
        </p:spPr>
        <p:txBody>
          <a:bodyPr lIns="91425" tIns="91425" rIns="91425" bIns="91425" anchor="b" anchorCtr="0">
            <a:noAutofit/>
          </a:bodyPr>
          <a:lstStyle/>
          <a:p>
            <a:pPr lvl="0">
              <a:spcBef>
                <a:spcPts val="0"/>
              </a:spcBef>
              <a:buNone/>
            </a:pPr>
            <a:r>
              <a:rPr lang="en" b="1" dirty="0"/>
              <a:t>Deliverable </a:t>
            </a:r>
            <a:r>
              <a:rPr lang="en" b="1" dirty="0" smtClean="0"/>
              <a:t>5.6: </a:t>
            </a:r>
            <a:r>
              <a:rPr lang="en" b="1" dirty="0"/>
              <a:t>Enforcement/</a:t>
            </a:r>
          </a:p>
          <a:p>
            <a:pPr lvl="0" rtl="0">
              <a:spcBef>
                <a:spcPts val="0"/>
              </a:spcBef>
              <a:buNone/>
            </a:pPr>
            <a:r>
              <a:rPr lang="en" b="1" dirty="0"/>
              <a:t>Accountability</a:t>
            </a:r>
          </a:p>
        </p:txBody>
      </p:sp>
      <p:sp>
        <p:nvSpPr>
          <p:cNvPr id="164" name="Shape 164"/>
          <p:cNvSpPr txBox="1">
            <a:spLocks noGrp="1"/>
          </p:cNvSpPr>
          <p:nvPr>
            <p:ph type="body" idx="1"/>
          </p:nvPr>
        </p:nvSpPr>
        <p:spPr>
          <a:xfrm>
            <a:off x="291950" y="2574866"/>
            <a:ext cx="3978000" cy="3644799"/>
          </a:xfrm>
          <a:prstGeom prst="rect">
            <a:avLst/>
          </a:prstGeom>
        </p:spPr>
        <p:txBody>
          <a:bodyPr lIns="91425" tIns="91425" rIns="91425" bIns="91425" anchor="t" anchorCtr="0">
            <a:noAutofit/>
          </a:bodyPr>
          <a:lstStyle/>
          <a:p>
            <a:pPr marL="0" lvl="0" indent="0" rtl="0">
              <a:spcBef>
                <a:spcPts val="0"/>
              </a:spcBef>
              <a:buNone/>
            </a:pPr>
            <a:r>
              <a:rPr lang="en" sz="2800" dirty="0"/>
              <a:t>Develop </a:t>
            </a:r>
            <a:r>
              <a:rPr lang="en" sz="2800" dirty="0" smtClean="0"/>
              <a:t>mechanisms </a:t>
            </a:r>
            <a:r>
              <a:rPr lang="en" sz="2800" dirty="0"/>
              <a:t>to review district policies and procedures through the lens of cultural competency</a:t>
            </a:r>
            <a:r>
              <a:rPr lang="en" sz="2800" dirty="0" smtClean="0"/>
              <a:t>.</a:t>
            </a:r>
            <a:endParaRPr lang="en" sz="2800" i="1" dirty="0"/>
          </a:p>
        </p:txBody>
      </p:sp>
    </p:spTree>
    <p:extLst>
      <p:ext uri="{BB962C8B-B14F-4D97-AF65-F5344CB8AC3E}">
        <p14:creationId xmlns:p14="http://schemas.microsoft.com/office/powerpoint/2010/main" val="23506513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256581" y="228600"/>
            <a:ext cx="3270600" cy="1371600"/>
          </a:xfrm>
          <a:prstGeom prst="rect">
            <a:avLst/>
          </a:prstGeom>
        </p:spPr>
        <p:txBody>
          <a:bodyPr lIns="91425" tIns="91425" rIns="91425" bIns="91425" anchor="b" anchorCtr="0">
            <a:noAutofit/>
          </a:bodyPr>
          <a:lstStyle/>
          <a:p>
            <a:pPr lvl="0" rtl="0">
              <a:spcBef>
                <a:spcPts val="0"/>
              </a:spcBef>
              <a:buNone/>
            </a:pPr>
            <a:r>
              <a:rPr lang="en" b="1" dirty="0"/>
              <a:t>Deliverable </a:t>
            </a:r>
            <a:r>
              <a:rPr lang="en" b="1" dirty="0" smtClean="0"/>
              <a:t>5.7: </a:t>
            </a:r>
            <a:r>
              <a:rPr lang="en" b="1" dirty="0"/>
              <a:t>Partnerships</a:t>
            </a:r>
          </a:p>
        </p:txBody>
      </p:sp>
      <p:sp>
        <p:nvSpPr>
          <p:cNvPr id="183" name="Shape 183"/>
          <p:cNvSpPr txBox="1">
            <a:spLocks noGrp="1"/>
          </p:cNvSpPr>
          <p:nvPr>
            <p:ph type="body" idx="1"/>
          </p:nvPr>
        </p:nvSpPr>
        <p:spPr>
          <a:xfrm>
            <a:off x="291950" y="1905000"/>
            <a:ext cx="3039600" cy="4648200"/>
          </a:xfrm>
          <a:prstGeom prst="rect">
            <a:avLst/>
          </a:prstGeom>
        </p:spPr>
        <p:txBody>
          <a:bodyPr lIns="91425" tIns="91425" rIns="91425" bIns="91425" anchor="t" anchorCtr="0">
            <a:noAutofit/>
          </a:bodyPr>
          <a:lstStyle/>
          <a:p>
            <a:pPr marL="0" lvl="0" indent="0" rtl="0">
              <a:spcBef>
                <a:spcPts val="0"/>
              </a:spcBef>
              <a:buNone/>
            </a:pPr>
            <a:r>
              <a:rPr lang="en" sz="2800" i="1" dirty="0"/>
              <a:t>Identify, establish relationships and collaborate with community and regional organizations to develop and strengthen cultural competency.</a:t>
            </a:r>
          </a:p>
        </p:txBody>
      </p:sp>
      <p:sp>
        <p:nvSpPr>
          <p:cNvPr id="184" name="Shape 184"/>
          <p:cNvSpPr/>
          <p:nvPr/>
        </p:nvSpPr>
        <p:spPr>
          <a:xfrm>
            <a:off x="4232750" y="0"/>
            <a:ext cx="4911300" cy="6858000"/>
          </a:xfrm>
          <a:prstGeom prst="parallelogram">
            <a:avLst>
              <a:gd name="adj" fmla="val 25000"/>
            </a:avLst>
          </a:prstGeom>
          <a:solidFill>
            <a:srgbClr val="FFFFFF"/>
          </a:solidFill>
          <a:ln>
            <a:noFill/>
          </a:ln>
          <a:effectLst>
            <a:outerShdw blurRad="50799" dist="38100" algn="tl" rotWithShape="0">
              <a:srgbClr val="000000">
                <a:alpha val="29800"/>
              </a:srgbClr>
            </a:outerShdw>
          </a:effectLst>
        </p:spPr>
        <p:txBody>
          <a:bodyPr lIns="91425" tIns="45700" rIns="91425" bIns="45700" anchor="ctr" anchorCtr="0">
            <a:noAutofit/>
          </a:bodyPr>
          <a:lstStyle/>
          <a:p>
            <a:pPr lvl="0">
              <a:spcBef>
                <a:spcPts val="0"/>
              </a:spcBef>
              <a:buNone/>
            </a:pPr>
            <a:endParaRPr/>
          </a:p>
        </p:txBody>
      </p:sp>
      <p:sp>
        <p:nvSpPr>
          <p:cNvPr id="185" name="Shape 185"/>
          <p:cNvSpPr/>
          <p:nvPr/>
        </p:nvSpPr>
        <p:spPr>
          <a:xfrm>
            <a:off x="3331550" y="0"/>
            <a:ext cx="5633700" cy="6858000"/>
          </a:xfrm>
          <a:prstGeom prst="parallelogram">
            <a:avLst>
              <a:gd name="adj" fmla="val 24220"/>
            </a:avLst>
          </a:prstGeom>
          <a:solidFill>
            <a:srgbClr val="EEEEEE">
              <a:alpha val="67450"/>
            </a:srgbClr>
          </a:solidFill>
          <a:ln>
            <a:noFill/>
          </a:ln>
        </p:spPr>
        <p:txBody>
          <a:bodyPr lIns="91425" tIns="91425" rIns="91425" bIns="91425" anchor="ctr" anchorCtr="0">
            <a:noAutofit/>
          </a:bodyPr>
          <a:lstStyle/>
          <a:p>
            <a:pPr lvl="0">
              <a:spcBef>
                <a:spcPts val="0"/>
              </a:spcBef>
              <a:buNone/>
            </a:pPr>
            <a:endParaRPr/>
          </a:p>
        </p:txBody>
      </p:sp>
      <p:pic>
        <p:nvPicPr>
          <p:cNvPr id="186" name="Shape 186"/>
          <p:cNvPicPr preferRelativeResize="0"/>
          <p:nvPr/>
        </p:nvPicPr>
        <p:blipFill rotWithShape="1">
          <a:blip r:embed="rId3">
            <a:alphaModFix/>
          </a:blip>
          <a:srcRect l="21459" r="21453"/>
          <a:stretch/>
        </p:blipFill>
        <p:spPr>
          <a:xfrm>
            <a:off x="3562350" y="0"/>
            <a:ext cx="5581800" cy="6858000"/>
          </a:xfrm>
          <a:prstGeom prst="parallelogram">
            <a:avLst>
              <a:gd name="adj" fmla="val 23683"/>
            </a:avLst>
          </a:prstGeom>
          <a:noFill/>
          <a:ln>
            <a:noFill/>
          </a:ln>
        </p:spPr>
      </p:pic>
    </p:spTree>
    <p:extLst>
      <p:ext uri="{BB962C8B-B14F-4D97-AF65-F5344CB8AC3E}">
        <p14:creationId xmlns:p14="http://schemas.microsoft.com/office/powerpoint/2010/main" val="19790408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0"/>
            <a:ext cx="7772400" cy="1470025"/>
          </a:xfrm>
        </p:spPr>
        <p:txBody>
          <a:bodyPr>
            <a:normAutofit fontScale="90000"/>
          </a:bodyPr>
          <a:lstStyle/>
          <a:p>
            <a:r>
              <a:rPr lang="en-US" i="1" cap="none" dirty="0" smtClean="0">
                <a:latin typeface="Calibri" charset="0"/>
                <a:ea typeface="Calibri" charset="0"/>
                <a:cs typeface="Calibri" charset="0"/>
              </a:rPr>
              <a:t>We will partner with families in support of student growth</a:t>
            </a:r>
            <a:r>
              <a:rPr lang="en-US" sz="4000" dirty="0"/>
              <a:t/>
            </a:r>
            <a:br>
              <a:rPr lang="en-US" sz="4000" dirty="0"/>
            </a:br>
            <a:endParaRPr lang="en-US" dirty="0"/>
          </a:p>
        </p:txBody>
      </p:sp>
      <p:sp>
        <p:nvSpPr>
          <p:cNvPr id="3" name="Subtitle 2"/>
          <p:cNvSpPr>
            <a:spLocks noGrp="1"/>
          </p:cNvSpPr>
          <p:nvPr>
            <p:ph type="subTitle" idx="1"/>
          </p:nvPr>
        </p:nvSpPr>
        <p:spPr>
          <a:xfrm>
            <a:off x="609600" y="1146850"/>
            <a:ext cx="8077199" cy="910550"/>
          </a:xfrm>
        </p:spPr>
        <p:txBody>
          <a:bodyPr>
            <a:normAutofit/>
          </a:bodyPr>
          <a:lstStyle/>
          <a:p>
            <a:r>
              <a:rPr lang="en-US" sz="4000" b="1" dirty="0" smtClean="0">
                <a:solidFill>
                  <a:srgbClr val="0070C0"/>
                </a:solidFill>
              </a:rPr>
              <a:t>STRATEGY 6: Partnering with Families</a:t>
            </a:r>
            <a:endParaRPr lang="en-US" sz="4000" b="1" dirty="0">
              <a:solidFill>
                <a:srgbClr val="0070C0"/>
              </a:solidFill>
            </a:endParaRPr>
          </a:p>
        </p:txBody>
      </p:sp>
    </p:spTree>
    <p:extLst>
      <p:ext uri="{BB962C8B-B14F-4D97-AF65-F5344CB8AC3E}">
        <p14:creationId xmlns:p14="http://schemas.microsoft.com/office/powerpoint/2010/main" val="25113848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8979"/>
            <a:ext cx="7543800" cy="523220"/>
          </a:xfrm>
          <a:prstGeom prst="rect">
            <a:avLst/>
          </a:prstGeom>
          <a:noFill/>
        </p:spPr>
        <p:txBody>
          <a:bodyPr wrap="square" rtlCol="0">
            <a:spAutoFit/>
          </a:bodyPr>
          <a:lstStyle/>
          <a:p>
            <a:pPr algn="ctr">
              <a:tabLst>
                <a:tab pos="857250" algn="l"/>
              </a:tabLst>
            </a:pPr>
            <a:r>
              <a:rPr lang="en-US" sz="2800" b="1" dirty="0" smtClean="0"/>
              <a:t>Strategy 6 Action Planning Team Members</a:t>
            </a:r>
            <a:endParaRPr lang="en-US" sz="2800" b="1" dirty="0"/>
          </a:p>
        </p:txBody>
      </p:sp>
      <p:graphicFrame>
        <p:nvGraphicFramePr>
          <p:cNvPr id="2" name="Table 1"/>
          <p:cNvGraphicFramePr>
            <a:graphicFrameLocks noGrp="1"/>
          </p:cNvGraphicFramePr>
          <p:nvPr>
            <p:extLst>
              <p:ext uri="{D42A27DB-BD31-4B8C-83A1-F6EECF244321}">
                <p14:modId xmlns:p14="http://schemas.microsoft.com/office/powerpoint/2010/main" val="3842718192"/>
              </p:ext>
            </p:extLst>
          </p:nvPr>
        </p:nvGraphicFramePr>
        <p:xfrm>
          <a:off x="304800" y="648022"/>
          <a:ext cx="8610599" cy="6180670"/>
        </p:xfrm>
        <a:graphic>
          <a:graphicData uri="http://schemas.openxmlformats.org/drawingml/2006/table">
            <a:tbl>
              <a:tblPr firstRow="1">
                <a:tableStyleId>{5C22544A-7EE6-4342-B048-85BDC9FD1C3A}</a:tableStyleId>
              </a:tblPr>
              <a:tblGrid>
                <a:gridCol w="2752345"/>
                <a:gridCol w="5858254"/>
              </a:tblGrid>
              <a:tr h="618067">
                <a:tc>
                  <a:txBody>
                    <a:bodyPr/>
                    <a:lstStyle/>
                    <a:p>
                      <a:pPr algn="l" fontAlgn="ctr"/>
                      <a:r>
                        <a:rPr lang="en-US" sz="1800" u="none" strike="noStrike" dirty="0" smtClean="0">
                          <a:effectLst/>
                        </a:rPr>
                        <a:t>Member</a:t>
                      </a:r>
                      <a:endParaRPr lang="en-US" sz="1800" b="0" i="0" u="none" strike="noStrike" dirty="0">
                        <a:solidFill>
                          <a:srgbClr val="000000"/>
                        </a:solidFill>
                        <a:effectLst/>
                        <a:latin typeface="Calibri"/>
                      </a:endParaRPr>
                    </a:p>
                  </a:txBody>
                  <a:tcPr marL="6806" marR="6806" marT="6806" marB="0" anchor="ctr"/>
                </a:tc>
                <a:tc>
                  <a:txBody>
                    <a:bodyPr/>
                    <a:lstStyle/>
                    <a:p>
                      <a:pPr algn="l" fontAlgn="ctr"/>
                      <a:r>
                        <a:rPr lang="en-US" sz="1800" u="none" strike="noStrike" dirty="0" smtClean="0">
                          <a:effectLst/>
                        </a:rPr>
                        <a:t>Affiliation</a:t>
                      </a:r>
                      <a:endParaRPr lang="en-US" sz="1800" b="0" i="0" u="none" strike="noStrike" dirty="0">
                        <a:solidFill>
                          <a:srgbClr val="000000"/>
                        </a:solidFill>
                        <a:effectLst/>
                        <a:latin typeface="Calibri"/>
                      </a:endParaRPr>
                    </a:p>
                  </a:txBody>
                  <a:tcPr marL="6806" marR="6806" marT="6806" marB="0" anchor="ctr"/>
                </a:tc>
              </a:tr>
              <a:tr h="618067">
                <a:tc>
                  <a:txBody>
                    <a:bodyPr/>
                    <a:lstStyle/>
                    <a:p>
                      <a:pPr algn="l" fontAlgn="ctr"/>
                      <a:r>
                        <a:rPr lang="en-US" sz="1800" u="none" strike="noStrike" dirty="0" err="1">
                          <a:effectLst/>
                        </a:rPr>
                        <a:t>Devyani</a:t>
                      </a:r>
                      <a:r>
                        <a:rPr lang="en-US" sz="1800" u="none" strike="noStrike" dirty="0">
                          <a:effectLst/>
                        </a:rPr>
                        <a:t> </a:t>
                      </a:r>
                      <a:r>
                        <a:rPr lang="en-US" sz="1800" u="none" strike="noStrike" dirty="0" err="1">
                          <a:effectLst/>
                        </a:rPr>
                        <a:t>Guha</a:t>
                      </a:r>
                      <a:r>
                        <a:rPr lang="en-US" sz="1800" u="none" strike="noStrike" dirty="0">
                          <a:effectLst/>
                        </a:rPr>
                        <a:t>, Co-Chair</a:t>
                      </a:r>
                      <a:endParaRPr lang="en-US" sz="1800" b="0" i="0" u="none" strike="noStrike" dirty="0">
                        <a:solidFill>
                          <a:srgbClr val="000000"/>
                        </a:solidFill>
                        <a:effectLst/>
                        <a:latin typeface="Calibri"/>
                      </a:endParaRPr>
                    </a:p>
                  </a:txBody>
                  <a:tcPr marL="8823" marR="8823" marT="8823" marB="0" anchor="ctr">
                    <a:solidFill>
                      <a:schemeClr val="tx2">
                        <a:lumMod val="20000"/>
                        <a:lumOff val="80000"/>
                      </a:schemeClr>
                    </a:solidFill>
                  </a:tcPr>
                </a:tc>
                <a:tc>
                  <a:txBody>
                    <a:bodyPr/>
                    <a:lstStyle/>
                    <a:p>
                      <a:pPr algn="l" fontAlgn="ctr"/>
                      <a:r>
                        <a:rPr lang="en-US" sz="1800" u="none" strike="noStrike" dirty="0">
                          <a:effectLst/>
                        </a:rPr>
                        <a:t>Parent; Urban Planner, Collective for Community Culture and </a:t>
                      </a:r>
                      <a:r>
                        <a:rPr lang="en-US" sz="1800" u="none" strike="noStrike" dirty="0" smtClean="0">
                          <a:effectLst/>
                        </a:rPr>
                        <a:t>Environment;</a:t>
                      </a:r>
                      <a:r>
                        <a:rPr lang="en-US" sz="1800" u="none" strike="noStrike" baseline="0" dirty="0" smtClean="0">
                          <a:effectLst/>
                        </a:rPr>
                        <a:t> Member of Strategic Direction Committee</a:t>
                      </a:r>
                      <a:r>
                        <a:rPr lang="en-US" sz="1800" u="none" strike="noStrike" dirty="0" smtClean="0">
                          <a:effectLst/>
                        </a:rPr>
                        <a:t> </a:t>
                      </a:r>
                      <a:endParaRPr lang="en-US" sz="1800" b="0" i="0" u="none" strike="noStrike" dirty="0">
                        <a:solidFill>
                          <a:srgbClr val="000000"/>
                        </a:solidFill>
                        <a:effectLst/>
                        <a:latin typeface="Calibri"/>
                      </a:endParaRPr>
                    </a:p>
                  </a:txBody>
                  <a:tcPr marL="8823" marR="8823" marT="8823" marB="0" anchor="ctr">
                    <a:solidFill>
                      <a:schemeClr val="tx2">
                        <a:lumMod val="20000"/>
                        <a:lumOff val="80000"/>
                      </a:schemeClr>
                    </a:solidFill>
                  </a:tcPr>
                </a:tc>
              </a:tr>
              <a:tr h="618067">
                <a:tc>
                  <a:txBody>
                    <a:bodyPr/>
                    <a:lstStyle/>
                    <a:p>
                      <a:pPr algn="l" fontAlgn="ctr"/>
                      <a:r>
                        <a:rPr lang="en-US" sz="1800" u="none" strike="noStrike" dirty="0">
                          <a:effectLst/>
                        </a:rPr>
                        <a:t>Kimberly Hutchinson, Co-Chair</a:t>
                      </a:r>
                      <a:endParaRPr lang="en-US" sz="1800" b="0" i="0" u="none" strike="noStrike" dirty="0">
                        <a:solidFill>
                          <a:srgbClr val="000000"/>
                        </a:solidFill>
                        <a:effectLst/>
                        <a:latin typeface="Calibri"/>
                      </a:endParaRPr>
                    </a:p>
                  </a:txBody>
                  <a:tcPr marL="8823" marR="8823" marT="8823" marB="0" anchor="ctr">
                    <a:solidFill>
                      <a:schemeClr val="tx2">
                        <a:lumMod val="20000"/>
                        <a:lumOff val="80000"/>
                      </a:schemeClr>
                    </a:solidFill>
                  </a:tcPr>
                </a:tc>
                <a:tc>
                  <a:txBody>
                    <a:bodyPr/>
                    <a:lstStyle/>
                    <a:p>
                      <a:pPr algn="l" fontAlgn="ctr"/>
                      <a:r>
                        <a:rPr lang="en-US" sz="1800" u="none" strike="noStrike" dirty="0">
                          <a:effectLst/>
                        </a:rPr>
                        <a:t>Principal, Jefferson Elementary School</a:t>
                      </a:r>
                      <a:endParaRPr lang="en-US" sz="1800" b="0" i="0" u="none" strike="noStrike" dirty="0">
                        <a:solidFill>
                          <a:srgbClr val="000000"/>
                        </a:solidFill>
                        <a:effectLst/>
                        <a:latin typeface="Calibri"/>
                      </a:endParaRPr>
                    </a:p>
                  </a:txBody>
                  <a:tcPr marL="8823" marR="8823" marT="8823" marB="0" anchor="ctr">
                    <a:solidFill>
                      <a:schemeClr val="tx2">
                        <a:lumMod val="20000"/>
                        <a:lumOff val="80000"/>
                      </a:schemeClr>
                    </a:solidFill>
                  </a:tcPr>
                </a:tc>
              </a:tr>
              <a:tr h="618067">
                <a:tc>
                  <a:txBody>
                    <a:bodyPr/>
                    <a:lstStyle/>
                    <a:p>
                      <a:pPr algn="l" fontAlgn="ctr"/>
                      <a:r>
                        <a:rPr lang="en-US" sz="1800" u="none" strike="noStrike">
                          <a:effectLst/>
                        </a:rPr>
                        <a:t>Mike Barnett, Ph.D.</a:t>
                      </a:r>
                      <a:endParaRPr lang="en-US" sz="1800" b="0" i="0" u="none" strike="noStrike">
                        <a:solidFill>
                          <a:srgbClr val="000000"/>
                        </a:solidFill>
                        <a:effectLst/>
                        <a:latin typeface="Calibri"/>
                      </a:endParaRPr>
                    </a:p>
                  </a:txBody>
                  <a:tcPr marL="8823" marR="8823" marT="8823" marB="0" anchor="ctr"/>
                </a:tc>
                <a:tc>
                  <a:txBody>
                    <a:bodyPr/>
                    <a:lstStyle/>
                    <a:p>
                      <a:pPr algn="l" fontAlgn="ctr"/>
                      <a:r>
                        <a:rPr lang="en-US" sz="1800" u="none" strike="noStrike" dirty="0">
                          <a:effectLst/>
                        </a:rPr>
                        <a:t>Parent; Professor of Strategic Management at Rutgers Business School</a:t>
                      </a:r>
                      <a:endParaRPr lang="en-US" sz="1800" b="0" i="0" u="none" strike="noStrike" dirty="0">
                        <a:solidFill>
                          <a:srgbClr val="000000"/>
                        </a:solidFill>
                        <a:effectLst/>
                        <a:latin typeface="Calibri"/>
                      </a:endParaRPr>
                    </a:p>
                  </a:txBody>
                  <a:tcPr marL="8823" marR="8823" marT="8823" marB="0" anchor="ctr"/>
                </a:tc>
              </a:tr>
              <a:tr h="618067">
                <a:tc>
                  <a:txBody>
                    <a:bodyPr/>
                    <a:lstStyle/>
                    <a:p>
                      <a:pPr algn="l" fontAlgn="ctr"/>
                      <a:r>
                        <a:rPr lang="en-US" sz="1800" u="none" strike="noStrike">
                          <a:effectLst/>
                        </a:rPr>
                        <a:t>Courtney DeVomecourt</a:t>
                      </a:r>
                      <a:endParaRPr lang="en-US" sz="1800" b="0" i="0" u="none" strike="noStrike">
                        <a:solidFill>
                          <a:srgbClr val="000000"/>
                        </a:solidFill>
                        <a:effectLst/>
                        <a:latin typeface="Calibri"/>
                      </a:endParaRPr>
                    </a:p>
                  </a:txBody>
                  <a:tcPr marL="8823" marR="8823" marT="8823" marB="0" anchor="ctr"/>
                </a:tc>
                <a:tc>
                  <a:txBody>
                    <a:bodyPr/>
                    <a:lstStyle/>
                    <a:p>
                      <a:pPr algn="l" fontAlgn="ctr"/>
                      <a:r>
                        <a:rPr lang="en-US" sz="1800" u="none" strike="noStrike" dirty="0">
                          <a:effectLst/>
                        </a:rPr>
                        <a:t>Parent; Teacher, South Mountain Elementary School</a:t>
                      </a:r>
                      <a:endParaRPr lang="en-US" sz="1800" b="0" i="0" u="none" strike="noStrike" dirty="0">
                        <a:solidFill>
                          <a:srgbClr val="000000"/>
                        </a:solidFill>
                        <a:effectLst/>
                        <a:latin typeface="Calibri"/>
                      </a:endParaRPr>
                    </a:p>
                  </a:txBody>
                  <a:tcPr marL="8823" marR="8823" marT="8823" marB="0" anchor="ctr"/>
                </a:tc>
              </a:tr>
              <a:tr h="618067">
                <a:tc>
                  <a:txBody>
                    <a:bodyPr/>
                    <a:lstStyle/>
                    <a:p>
                      <a:pPr algn="l" fontAlgn="ctr"/>
                      <a:r>
                        <a:rPr lang="en-US" sz="1800" u="none" strike="noStrike">
                          <a:effectLst/>
                        </a:rPr>
                        <a:t>Amy Forman</a:t>
                      </a:r>
                      <a:endParaRPr lang="en-US" sz="1800" b="0" i="0" u="none" strike="noStrike">
                        <a:solidFill>
                          <a:srgbClr val="000000"/>
                        </a:solidFill>
                        <a:effectLst/>
                        <a:latin typeface="Calibri"/>
                      </a:endParaRPr>
                    </a:p>
                  </a:txBody>
                  <a:tcPr marL="8823" marR="8823" marT="8823" marB="0" anchor="ctr"/>
                </a:tc>
                <a:tc>
                  <a:txBody>
                    <a:bodyPr/>
                    <a:lstStyle/>
                    <a:p>
                      <a:pPr algn="l" fontAlgn="ctr"/>
                      <a:r>
                        <a:rPr lang="en-US" sz="1800" u="none" strike="noStrike" dirty="0">
                          <a:effectLst/>
                        </a:rPr>
                        <a:t>Parent; Achieve Volunteer Tutor Program Coordinator</a:t>
                      </a:r>
                      <a:endParaRPr lang="en-US" sz="1800" b="0" i="0" u="none" strike="noStrike" dirty="0">
                        <a:solidFill>
                          <a:srgbClr val="000000"/>
                        </a:solidFill>
                        <a:effectLst/>
                        <a:latin typeface="Calibri"/>
                      </a:endParaRPr>
                    </a:p>
                  </a:txBody>
                  <a:tcPr marL="8823" marR="8823" marT="8823" marB="0" anchor="ctr"/>
                </a:tc>
              </a:tr>
              <a:tr h="618067">
                <a:tc>
                  <a:txBody>
                    <a:bodyPr/>
                    <a:lstStyle/>
                    <a:p>
                      <a:pPr algn="l" fontAlgn="ctr"/>
                      <a:r>
                        <a:rPr lang="en-US" sz="1800" u="none" strike="noStrike">
                          <a:effectLst/>
                        </a:rPr>
                        <a:t>Irene Langlois</a:t>
                      </a:r>
                      <a:endParaRPr lang="en-US" sz="1800" b="0" i="0" u="none" strike="noStrike">
                        <a:solidFill>
                          <a:srgbClr val="000000"/>
                        </a:solidFill>
                        <a:effectLst/>
                        <a:latin typeface="Calibri"/>
                      </a:endParaRPr>
                    </a:p>
                  </a:txBody>
                  <a:tcPr marL="8823" marR="8823" marT="8823" marB="0" anchor="ctr"/>
                </a:tc>
                <a:tc>
                  <a:txBody>
                    <a:bodyPr/>
                    <a:lstStyle/>
                    <a:p>
                      <a:pPr algn="l" fontAlgn="ctr"/>
                      <a:r>
                        <a:rPr lang="en-US" sz="1800" u="none" strike="noStrike" dirty="0">
                          <a:effectLst/>
                        </a:rPr>
                        <a:t>Parent; Head of Teen Services for Maplewood Memorial Library; Co-Chair of Achieve Foundation's STEAM Committee</a:t>
                      </a:r>
                      <a:endParaRPr lang="en-US" sz="1800" b="0" i="0" u="none" strike="noStrike" dirty="0">
                        <a:solidFill>
                          <a:srgbClr val="000000"/>
                        </a:solidFill>
                        <a:effectLst/>
                        <a:latin typeface="Calibri"/>
                      </a:endParaRPr>
                    </a:p>
                  </a:txBody>
                  <a:tcPr marL="8823" marR="8823" marT="8823" marB="0" anchor="ctr"/>
                </a:tc>
              </a:tr>
              <a:tr h="618067">
                <a:tc>
                  <a:txBody>
                    <a:bodyPr/>
                    <a:lstStyle/>
                    <a:p>
                      <a:pPr algn="l" fontAlgn="ctr"/>
                      <a:r>
                        <a:rPr lang="en-US" sz="1800" u="none" strike="noStrike">
                          <a:effectLst/>
                        </a:rPr>
                        <a:t>Lara Pennington</a:t>
                      </a:r>
                      <a:endParaRPr lang="en-US" sz="1800" b="0" i="0" u="none" strike="noStrike">
                        <a:solidFill>
                          <a:srgbClr val="000000"/>
                        </a:solidFill>
                        <a:effectLst/>
                        <a:latin typeface="Calibri"/>
                      </a:endParaRPr>
                    </a:p>
                  </a:txBody>
                  <a:tcPr marL="8823" marR="8823" marT="8823" marB="0" anchor="ctr"/>
                </a:tc>
                <a:tc>
                  <a:txBody>
                    <a:bodyPr/>
                    <a:lstStyle/>
                    <a:p>
                      <a:pPr algn="l" fontAlgn="ctr"/>
                      <a:r>
                        <a:rPr lang="en-US" sz="1800" u="none" strike="noStrike" dirty="0">
                          <a:effectLst/>
                        </a:rPr>
                        <a:t>Parent; Adjunct Writing Professor at Seton Hall Law School and University of Pennsylvania Law School</a:t>
                      </a:r>
                      <a:endParaRPr lang="en-US" sz="1800" b="0" i="0" u="none" strike="noStrike" dirty="0">
                        <a:solidFill>
                          <a:srgbClr val="000000"/>
                        </a:solidFill>
                        <a:effectLst/>
                        <a:latin typeface="Calibri"/>
                      </a:endParaRPr>
                    </a:p>
                  </a:txBody>
                  <a:tcPr marL="8823" marR="8823" marT="8823" marB="0" anchor="ctr"/>
                </a:tc>
              </a:tr>
              <a:tr h="618067">
                <a:tc>
                  <a:txBody>
                    <a:bodyPr/>
                    <a:lstStyle/>
                    <a:p>
                      <a:pPr algn="l" fontAlgn="ctr"/>
                      <a:r>
                        <a:rPr lang="en-US" sz="1800" u="none" strike="noStrike">
                          <a:effectLst/>
                        </a:rPr>
                        <a:t>Alison Steiner</a:t>
                      </a:r>
                      <a:endParaRPr lang="en-US" sz="1800" b="0" i="0" u="none" strike="noStrike">
                        <a:solidFill>
                          <a:srgbClr val="000000"/>
                        </a:solidFill>
                        <a:effectLst/>
                        <a:latin typeface="Calibri"/>
                      </a:endParaRPr>
                    </a:p>
                  </a:txBody>
                  <a:tcPr marL="8823" marR="8823" marT="8823" marB="0" anchor="ctr"/>
                </a:tc>
                <a:tc>
                  <a:txBody>
                    <a:bodyPr/>
                    <a:lstStyle/>
                    <a:p>
                      <a:pPr algn="l" fontAlgn="ctr"/>
                      <a:r>
                        <a:rPr lang="en-US" sz="1800" u="none" strike="noStrike" dirty="0">
                          <a:effectLst/>
                        </a:rPr>
                        <a:t>Parent; Social Worker, South Orange Middle School</a:t>
                      </a:r>
                      <a:endParaRPr lang="en-US" sz="1800" b="0" i="0" u="none" strike="noStrike" dirty="0">
                        <a:solidFill>
                          <a:srgbClr val="000000"/>
                        </a:solidFill>
                        <a:effectLst/>
                        <a:latin typeface="Calibri"/>
                      </a:endParaRPr>
                    </a:p>
                  </a:txBody>
                  <a:tcPr marL="8823" marR="8823" marT="8823" marB="0" anchor="ctr"/>
                </a:tc>
              </a:tr>
              <a:tr h="618067">
                <a:tc>
                  <a:txBody>
                    <a:bodyPr/>
                    <a:lstStyle/>
                    <a:p>
                      <a:pPr algn="l" fontAlgn="ctr"/>
                      <a:r>
                        <a:rPr lang="en-US" sz="1800" u="none" strike="noStrike">
                          <a:effectLst/>
                        </a:rPr>
                        <a:t>Lorraine Sudol, M.A. &amp; M.Ed.</a:t>
                      </a:r>
                      <a:endParaRPr lang="en-US" sz="1800" b="0" i="0" u="none" strike="noStrike">
                        <a:solidFill>
                          <a:srgbClr val="000000"/>
                        </a:solidFill>
                        <a:effectLst/>
                        <a:latin typeface="Calibri"/>
                      </a:endParaRPr>
                    </a:p>
                  </a:txBody>
                  <a:tcPr marL="8823" marR="8823" marT="8823" marB="0" anchor="ctr"/>
                </a:tc>
                <a:tc>
                  <a:txBody>
                    <a:bodyPr/>
                    <a:lstStyle/>
                    <a:p>
                      <a:pPr algn="l" fontAlgn="ctr"/>
                      <a:r>
                        <a:rPr lang="en-US" sz="1800" u="none" strike="noStrike" dirty="0">
                          <a:effectLst/>
                        </a:rPr>
                        <a:t>Parent; Family/Child Therapist; Teacher, Jefferson Elementary School</a:t>
                      </a:r>
                      <a:endParaRPr lang="en-US" sz="1800" b="0" i="0" u="none" strike="noStrike" dirty="0">
                        <a:solidFill>
                          <a:srgbClr val="000000"/>
                        </a:solidFill>
                        <a:effectLst/>
                        <a:latin typeface="Calibri"/>
                      </a:endParaRPr>
                    </a:p>
                  </a:txBody>
                  <a:tcPr marL="8823" marR="8823" marT="8823" marB="0" anchor="ctr"/>
                </a:tc>
              </a:tr>
            </a:tbl>
          </a:graphicData>
        </a:graphic>
      </p:graphicFrame>
    </p:spTree>
    <p:extLst>
      <p:ext uri="{BB962C8B-B14F-4D97-AF65-F5344CB8AC3E}">
        <p14:creationId xmlns:p14="http://schemas.microsoft.com/office/powerpoint/2010/main" val="8242609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Families Deliverables</a:t>
            </a:r>
            <a:endParaRPr lang="en-US" b="1" dirty="0"/>
          </a:p>
        </p:txBody>
      </p:sp>
      <p:sp>
        <p:nvSpPr>
          <p:cNvPr id="3" name="Content Placeholder 2"/>
          <p:cNvSpPr>
            <a:spLocks noGrp="1"/>
          </p:cNvSpPr>
          <p:nvPr>
            <p:ph idx="1"/>
          </p:nvPr>
        </p:nvSpPr>
        <p:spPr>
          <a:xfrm>
            <a:off x="533400" y="1524000"/>
            <a:ext cx="8153400" cy="5029200"/>
          </a:xfrm>
        </p:spPr>
        <p:txBody>
          <a:bodyPr>
            <a:noAutofit/>
          </a:bodyPr>
          <a:lstStyle/>
          <a:p>
            <a:pPr marL="465138" indent="-465138">
              <a:spcBef>
                <a:spcPts val="0"/>
              </a:spcBef>
              <a:spcAft>
                <a:spcPts val="1200"/>
              </a:spcAft>
              <a:buNone/>
            </a:pPr>
            <a:r>
              <a:rPr lang="en-US" sz="2800" dirty="0" smtClean="0">
                <a:solidFill>
                  <a:schemeClr val="tx1">
                    <a:lumMod val="95000"/>
                  </a:schemeClr>
                </a:solidFill>
              </a:rPr>
              <a:t>6.1	</a:t>
            </a:r>
            <a:r>
              <a:rPr lang="en-US" sz="2800" dirty="0" smtClean="0">
                <a:solidFill>
                  <a:schemeClr val="tx1">
                    <a:lumMod val="95000"/>
                  </a:schemeClr>
                </a:solidFill>
                <a:ea typeface="Calibri" charset="0"/>
                <a:cs typeface="Calibri" charset="0"/>
              </a:rPr>
              <a:t>EXPAND POWERSCHOOL FROM K-12 (UP TO DATE DATA)</a:t>
            </a:r>
          </a:p>
          <a:p>
            <a:pPr marL="465138" indent="-465138">
              <a:spcBef>
                <a:spcPts val="0"/>
              </a:spcBef>
              <a:spcAft>
                <a:spcPts val="1200"/>
              </a:spcAft>
              <a:buNone/>
            </a:pPr>
            <a:r>
              <a:rPr lang="en-US" sz="2800" dirty="0" smtClean="0">
                <a:solidFill>
                  <a:schemeClr val="tx1">
                    <a:lumMod val="95000"/>
                  </a:schemeClr>
                </a:solidFill>
                <a:ea typeface="Calibri" charset="0"/>
                <a:cs typeface="Calibri" charset="0"/>
              </a:rPr>
              <a:t>6.2	AUGMENT FORMAL CHANNELS OF COMMUNICATION RELATED TO STUDENT GROWTH WITH MULTIPLE INFORMAL CHANNELS (REAL TIME SUPPORT)</a:t>
            </a:r>
            <a:endParaRPr lang="en-US" sz="2800" dirty="0" smtClean="0">
              <a:solidFill>
                <a:schemeClr val="accent2"/>
              </a:solidFill>
              <a:ea typeface="Calibri" charset="0"/>
              <a:cs typeface="Calibri" charset="0"/>
            </a:endParaRPr>
          </a:p>
          <a:p>
            <a:pPr marL="465138" indent="-465138">
              <a:spcBef>
                <a:spcPts val="0"/>
              </a:spcBef>
              <a:spcAft>
                <a:spcPts val="1200"/>
              </a:spcAft>
              <a:buNone/>
            </a:pPr>
            <a:r>
              <a:rPr lang="en-US" sz="2800" dirty="0" smtClean="0">
                <a:solidFill>
                  <a:schemeClr val="tx1">
                    <a:lumMod val="95000"/>
                  </a:schemeClr>
                </a:solidFill>
                <a:ea typeface="Calibri" charset="0"/>
                <a:cs typeface="Calibri" charset="0"/>
              </a:rPr>
              <a:t>6.3	CENTRAL WELCOME AND SUPPORT CENTER</a:t>
            </a:r>
          </a:p>
          <a:p>
            <a:pPr marL="465138" indent="-465138">
              <a:spcBef>
                <a:spcPts val="0"/>
              </a:spcBef>
              <a:spcAft>
                <a:spcPts val="1200"/>
              </a:spcAft>
              <a:buNone/>
            </a:pPr>
            <a:r>
              <a:rPr lang="en-US" sz="2800" dirty="0" smtClean="0">
                <a:solidFill>
                  <a:schemeClr val="tx1">
                    <a:lumMod val="95000"/>
                  </a:schemeClr>
                </a:solidFill>
                <a:ea typeface="Calibri" charset="0"/>
                <a:cs typeface="Calibri" charset="0"/>
              </a:rPr>
              <a:t>6.4	STANDARDIZE COMMUNICATION WITHIN SCHOOLS</a:t>
            </a:r>
            <a:endParaRPr lang="en-US" sz="2800" dirty="0">
              <a:solidFill>
                <a:schemeClr val="tx1">
                  <a:lumMod val="95000"/>
                </a:schemeClr>
              </a:solidFill>
              <a:ea typeface="Calibri" charset="0"/>
              <a:cs typeface="Calibri" charset="0"/>
            </a:endParaRPr>
          </a:p>
        </p:txBody>
      </p:sp>
    </p:spTree>
    <p:extLst>
      <p:ext uri="{BB962C8B-B14F-4D97-AF65-F5344CB8AC3E}">
        <p14:creationId xmlns:p14="http://schemas.microsoft.com/office/powerpoint/2010/main" val="27122547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85800"/>
            <a:ext cx="7772400" cy="1362075"/>
          </a:xfrm>
        </p:spPr>
        <p:txBody>
          <a:bodyPr/>
          <a:lstStyle/>
          <a:p>
            <a:r>
              <a:rPr lang="en-US" dirty="0" smtClean="0"/>
              <a:t>6.1	Up to date data</a:t>
            </a:r>
            <a:endParaRPr lang="en-US" dirty="0"/>
          </a:p>
        </p:txBody>
      </p:sp>
      <p:sp>
        <p:nvSpPr>
          <p:cNvPr id="5" name="Text Placeholder 4"/>
          <p:cNvSpPr>
            <a:spLocks noGrp="1"/>
          </p:cNvSpPr>
          <p:nvPr>
            <p:ph type="body" idx="1"/>
          </p:nvPr>
        </p:nvSpPr>
        <p:spPr>
          <a:xfrm>
            <a:off x="838200" y="2514601"/>
            <a:ext cx="7696200" cy="1981200"/>
          </a:xfrm>
        </p:spPr>
        <p:txBody>
          <a:bodyPr>
            <a:normAutofit/>
          </a:bodyPr>
          <a:lstStyle/>
          <a:p>
            <a:pPr marL="0" lvl="1"/>
            <a:r>
              <a:rPr lang="en-US" sz="2800" dirty="0">
                <a:solidFill>
                  <a:schemeClr val="tx1"/>
                </a:solidFill>
              </a:rPr>
              <a:t>Utilize PowerSchool as the primary means of reporting information about student performance and growth for grades K-12 in the 2017-2018 school year.  </a:t>
            </a:r>
          </a:p>
        </p:txBody>
      </p:sp>
    </p:spTree>
    <p:extLst>
      <p:ext uri="{BB962C8B-B14F-4D97-AF65-F5344CB8AC3E}">
        <p14:creationId xmlns:p14="http://schemas.microsoft.com/office/powerpoint/2010/main" val="4216053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r>
              <a:rPr lang="en-US" sz="4000" b="1" dirty="0" smtClean="0"/>
              <a:t>Strategic Direction</a:t>
            </a:r>
            <a:endParaRPr lang="en-US" sz="4000" b="1" dirty="0"/>
          </a:p>
        </p:txBody>
      </p:sp>
      <p:sp>
        <p:nvSpPr>
          <p:cNvPr id="3" name="Content Placeholder 2"/>
          <p:cNvSpPr>
            <a:spLocks noGrp="1"/>
          </p:cNvSpPr>
          <p:nvPr>
            <p:ph idx="1"/>
          </p:nvPr>
        </p:nvSpPr>
        <p:spPr>
          <a:xfrm>
            <a:off x="457200" y="1066800"/>
            <a:ext cx="8229600" cy="5638800"/>
          </a:xfrm>
        </p:spPr>
        <p:txBody>
          <a:bodyPr>
            <a:normAutofit/>
          </a:bodyPr>
          <a:lstStyle/>
          <a:p>
            <a:pPr>
              <a:spcBef>
                <a:spcPts val="1800"/>
              </a:spcBef>
            </a:pPr>
            <a:r>
              <a:rPr lang="en-US" sz="2600" dirty="0" smtClean="0"/>
              <a:t>Members from across the community – teachers, administrators, students, parents, and outside educational experts – came together to </a:t>
            </a:r>
            <a:r>
              <a:rPr lang="en-US" sz="2600" dirty="0"/>
              <a:t>co-create this document, which sets the vision and direction for the district’s new Strategic Plan. </a:t>
            </a:r>
            <a:endParaRPr lang="en-US" sz="2600" dirty="0" smtClean="0"/>
          </a:p>
          <a:p>
            <a:pPr>
              <a:spcBef>
                <a:spcPts val="1800"/>
              </a:spcBef>
            </a:pPr>
            <a:r>
              <a:rPr lang="en-US" sz="2600" dirty="0" smtClean="0"/>
              <a:t>This </a:t>
            </a:r>
            <a:r>
              <a:rPr lang="en-US" sz="2600" dirty="0"/>
              <a:t>document was accepted by the Board of Education in February 2016. </a:t>
            </a:r>
            <a:endParaRPr lang="en-US" sz="2600" dirty="0" smtClean="0"/>
          </a:p>
          <a:p>
            <a:pPr>
              <a:spcBef>
                <a:spcPts val="1800"/>
              </a:spcBef>
            </a:pPr>
            <a:r>
              <a:rPr lang="en-US" sz="2600" dirty="0" smtClean="0"/>
              <a:t>It included 9 Strategies – broad statements which represent ideas in which SOMSD is willing to invest energy, expertise, time and resources to advance towards our mission.</a:t>
            </a:r>
            <a:endParaRPr lang="en-US" sz="2600" dirty="0"/>
          </a:p>
          <a:p>
            <a:endParaRPr lang="en-US" dirty="0"/>
          </a:p>
        </p:txBody>
      </p:sp>
    </p:spTree>
    <p:extLst>
      <p:ext uri="{BB962C8B-B14F-4D97-AF65-F5344CB8AC3E}">
        <p14:creationId xmlns:p14="http://schemas.microsoft.com/office/powerpoint/2010/main" val="12710113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772400" cy="1362075"/>
          </a:xfrm>
        </p:spPr>
        <p:txBody>
          <a:bodyPr/>
          <a:lstStyle/>
          <a:p>
            <a:r>
              <a:rPr lang="en-US" dirty="0" smtClean="0"/>
              <a:t>6.2	Real time support</a:t>
            </a:r>
            <a:endParaRPr lang="en-US" dirty="0"/>
          </a:p>
        </p:txBody>
      </p:sp>
      <p:sp>
        <p:nvSpPr>
          <p:cNvPr id="3" name="Text Placeholder 2"/>
          <p:cNvSpPr>
            <a:spLocks noGrp="1"/>
          </p:cNvSpPr>
          <p:nvPr>
            <p:ph type="body" idx="1"/>
          </p:nvPr>
        </p:nvSpPr>
        <p:spPr>
          <a:xfrm>
            <a:off x="457200" y="1752600"/>
            <a:ext cx="8077200" cy="3657600"/>
          </a:xfrm>
        </p:spPr>
        <p:txBody>
          <a:bodyPr>
            <a:noAutofit/>
          </a:bodyPr>
          <a:lstStyle/>
          <a:p>
            <a:pPr lvl="1"/>
            <a:r>
              <a:rPr lang="en-US" sz="2800" dirty="0">
                <a:solidFill>
                  <a:schemeClr val="tx1"/>
                </a:solidFill>
              </a:rPr>
              <a:t>Augment formal communication tools related to student growth with multiple informal channels of outreach and engagement with the help of part time Parent Liaisons by answering questions in real time, providing parent to parent support opportunities, Community Advisory Committee and Parent/Family Academies</a:t>
            </a:r>
          </a:p>
        </p:txBody>
      </p:sp>
    </p:spTree>
    <p:extLst>
      <p:ext uri="{BB962C8B-B14F-4D97-AF65-F5344CB8AC3E}">
        <p14:creationId xmlns:p14="http://schemas.microsoft.com/office/powerpoint/2010/main" val="29140743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362075"/>
          </a:xfrm>
        </p:spPr>
        <p:txBody>
          <a:bodyPr/>
          <a:lstStyle/>
          <a:p>
            <a:pPr marL="914400" indent="-914400"/>
            <a:r>
              <a:rPr lang="en-US" dirty="0" smtClean="0">
                <a:solidFill>
                  <a:schemeClr val="accent4">
                    <a:lumMod val="75000"/>
                  </a:schemeClr>
                </a:solidFill>
              </a:rPr>
              <a:t>6.3	Central </a:t>
            </a:r>
            <a:r>
              <a:rPr lang="en-US" dirty="0">
                <a:solidFill>
                  <a:schemeClr val="accent4">
                    <a:lumMod val="75000"/>
                  </a:schemeClr>
                </a:solidFill>
              </a:rPr>
              <a:t>Welcome and Support Center</a:t>
            </a:r>
            <a:endParaRPr lang="en-US" dirty="0"/>
          </a:p>
        </p:txBody>
      </p:sp>
      <p:sp>
        <p:nvSpPr>
          <p:cNvPr id="3" name="TextBox 2"/>
          <p:cNvSpPr txBox="1"/>
          <p:nvPr/>
        </p:nvSpPr>
        <p:spPr>
          <a:xfrm>
            <a:off x="1066800" y="2286000"/>
            <a:ext cx="6781800" cy="2400657"/>
          </a:xfrm>
          <a:prstGeom prst="rect">
            <a:avLst/>
          </a:prstGeom>
          <a:noFill/>
        </p:spPr>
        <p:txBody>
          <a:bodyPr wrap="square" rtlCol="0">
            <a:spAutoFit/>
          </a:bodyPr>
          <a:lstStyle/>
          <a:p>
            <a:pPr marL="0" lvl="1"/>
            <a:r>
              <a:rPr lang="en-US" sz="3000" dirty="0"/>
              <a:t>Develop and implement a centralized welcome and support system that is accessible to all families and fully promoted by the district as a resource for information and assistance. </a:t>
            </a:r>
          </a:p>
        </p:txBody>
      </p:sp>
    </p:spTree>
    <p:extLst>
      <p:ext uri="{BB962C8B-B14F-4D97-AF65-F5344CB8AC3E}">
        <p14:creationId xmlns:p14="http://schemas.microsoft.com/office/powerpoint/2010/main" val="38422950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924800" cy="1362075"/>
          </a:xfrm>
        </p:spPr>
        <p:txBody>
          <a:bodyPr>
            <a:normAutofit fontScale="90000"/>
          </a:bodyPr>
          <a:lstStyle/>
          <a:p>
            <a:pPr marL="914400" indent="-914400"/>
            <a:r>
              <a:rPr lang="en-US" dirty="0" smtClean="0">
                <a:solidFill>
                  <a:srgbClr val="002060"/>
                </a:solidFill>
              </a:rPr>
              <a:t>6.4</a:t>
            </a:r>
            <a:r>
              <a:rPr lang="en-US" b="1" dirty="0">
                <a:solidFill>
                  <a:srgbClr val="002060"/>
                </a:solidFill>
              </a:rPr>
              <a:t>	</a:t>
            </a:r>
            <a:r>
              <a:rPr lang="en-US" dirty="0" smtClean="0">
                <a:solidFill>
                  <a:srgbClr val="002060"/>
                </a:solidFill>
              </a:rPr>
              <a:t>STANDARDIZE COMMUNICATIONS WITHIN SCHOOLS ACROSS DISTRICT</a:t>
            </a:r>
            <a:endParaRPr lang="en-US" dirty="0">
              <a:solidFill>
                <a:srgbClr val="002060"/>
              </a:solidFill>
            </a:endParaRPr>
          </a:p>
        </p:txBody>
      </p:sp>
      <p:sp>
        <p:nvSpPr>
          <p:cNvPr id="3" name="TextBox 2"/>
          <p:cNvSpPr txBox="1"/>
          <p:nvPr/>
        </p:nvSpPr>
        <p:spPr>
          <a:xfrm>
            <a:off x="762000" y="2819400"/>
            <a:ext cx="7467600" cy="1938992"/>
          </a:xfrm>
          <a:prstGeom prst="rect">
            <a:avLst/>
          </a:prstGeom>
          <a:noFill/>
        </p:spPr>
        <p:txBody>
          <a:bodyPr wrap="square" rtlCol="0">
            <a:spAutoFit/>
          </a:bodyPr>
          <a:lstStyle/>
          <a:p>
            <a:pPr marL="0" lvl="1"/>
            <a:r>
              <a:rPr lang="en-US" sz="3000" dirty="0"/>
              <a:t>Standardize outgoing communication within schools across the district both in terms of platforms used and content, as well as accessibility to ELL families</a:t>
            </a:r>
            <a:r>
              <a:rPr lang="en-US" sz="3000" dirty="0" smtClean="0"/>
              <a:t>.</a:t>
            </a:r>
            <a:endParaRPr lang="en-US" sz="3000" dirty="0"/>
          </a:p>
        </p:txBody>
      </p:sp>
    </p:spTree>
    <p:extLst>
      <p:ext uri="{BB962C8B-B14F-4D97-AF65-F5344CB8AC3E}">
        <p14:creationId xmlns:p14="http://schemas.microsoft.com/office/powerpoint/2010/main" val="125416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696200" cy="2819400"/>
          </a:xfrm>
        </p:spPr>
        <p:txBody>
          <a:bodyPr>
            <a:noAutofit/>
          </a:bodyPr>
          <a:lstStyle/>
          <a:p>
            <a:pPr algn="l"/>
            <a:r>
              <a:rPr lang="en" sz="4800" dirty="0" smtClean="0">
                <a:latin typeface="Arial" panose="020B0604020202020204" pitchFamily="34" charset="0"/>
                <a:cs typeface="Arial" panose="020B0604020202020204" pitchFamily="34" charset="0"/>
              </a:rPr>
              <a:t/>
            </a:r>
            <a:br>
              <a:rPr lang="en" sz="4800" dirty="0" smtClean="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
            </a:r>
            <a:br>
              <a:rPr lang="en-US" sz="2800" i="1" dirty="0">
                <a:latin typeface="Arial" panose="020B0604020202020204" pitchFamily="34" charset="0"/>
                <a:cs typeface="Arial" panose="020B0604020202020204" pitchFamily="34" charset="0"/>
              </a:rPr>
            </a:br>
            <a:r>
              <a:rPr lang="en-US" sz="3200" i="1" dirty="0" smtClean="0">
                <a:latin typeface="Arial" panose="020B0604020202020204" pitchFamily="34" charset="0"/>
                <a:cs typeface="Arial" panose="020B0604020202020204" pitchFamily="34" charset="0"/>
              </a:rPr>
              <a:t>We will reimagine and redesign all aspects of student scheduling, use of facilities and administrative structures to guarantee alignment with mission.</a:t>
            </a:r>
            <a:r>
              <a:rPr lang="en-US" sz="3000" i="1" dirty="0" smtClean="0">
                <a:latin typeface="Arial" panose="020B0604020202020204" pitchFamily="34" charset="0"/>
                <a:cs typeface="Arial" panose="020B0604020202020204" pitchFamily="34" charset="0"/>
              </a:rPr>
              <a:t/>
            </a:r>
            <a:br>
              <a:rPr lang="en-US" sz="3000" i="1" dirty="0" smtClean="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
            </a:r>
            <a:br>
              <a:rPr lang="en-US" sz="2800" i="1"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
            </a:r>
            <a:br>
              <a:rPr lang="en-US" sz="2800" i="1" dirty="0">
                <a:latin typeface="Arial" panose="020B0604020202020204" pitchFamily="34" charset="0"/>
                <a:cs typeface="Arial" panose="020B0604020202020204" pitchFamily="34" charset="0"/>
              </a:rPr>
            </a:br>
            <a:endParaRPr lang="en-US" sz="2800" i="1" dirty="0">
              <a:latin typeface="Arial" panose="020B0604020202020204" pitchFamily="34" charset="0"/>
              <a:cs typeface="Arial" panose="020B0604020202020204" pitchFamily="34" charset="0"/>
            </a:endParaRPr>
          </a:p>
        </p:txBody>
      </p:sp>
      <p:sp>
        <p:nvSpPr>
          <p:cNvPr id="5" name="TextBox 4"/>
          <p:cNvSpPr txBox="1"/>
          <p:nvPr/>
        </p:nvSpPr>
        <p:spPr>
          <a:xfrm>
            <a:off x="381000" y="762000"/>
            <a:ext cx="8001000" cy="369332"/>
          </a:xfrm>
          <a:prstGeom prst="rect">
            <a:avLst/>
          </a:prstGeom>
          <a:noFill/>
        </p:spPr>
        <p:txBody>
          <a:bodyPr wrap="square" rtlCol="0">
            <a:spAutoFit/>
          </a:bodyPr>
          <a:lstStyle/>
          <a:p>
            <a:endParaRPr lang="en-US" dirty="0"/>
          </a:p>
        </p:txBody>
      </p:sp>
      <p:sp>
        <p:nvSpPr>
          <p:cNvPr id="7" name="Shape 54"/>
          <p:cNvSpPr txBox="1">
            <a:spLocks/>
          </p:cNvSpPr>
          <p:nvPr/>
        </p:nvSpPr>
        <p:spPr>
          <a:xfrm>
            <a:off x="311700" y="612600"/>
            <a:ext cx="8520600" cy="1216200"/>
          </a:xfrm>
          <a:prstGeom prst="rect">
            <a:avLst/>
          </a:prstGeom>
        </p:spPr>
        <p:txBody>
          <a:bodyPr vert="horz" lIns="91425" tIns="91425" rIns="91425" bIns="91425" rtlCol="0" anchor="b"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120900" indent="-2120900" algn="l">
              <a:spcBef>
                <a:spcPts val="0"/>
              </a:spcBef>
            </a:pPr>
            <a:r>
              <a:rPr lang="en" sz="3600" b="1" dirty="0" smtClean="0"/>
              <a:t>Strategy 7: </a:t>
            </a:r>
            <a:r>
              <a:rPr lang="en-US" sz="3600" b="1" dirty="0" smtClean="0"/>
              <a:t>Scheduling, Facilities, Administrative Structures</a:t>
            </a:r>
            <a:endParaRPr lang="en" sz="3600" b="1" dirty="0"/>
          </a:p>
        </p:txBody>
      </p:sp>
    </p:spTree>
    <p:extLst>
      <p:ext uri="{BB962C8B-B14F-4D97-AF65-F5344CB8AC3E}">
        <p14:creationId xmlns:p14="http://schemas.microsoft.com/office/powerpoint/2010/main" val="28794626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52400"/>
            <a:ext cx="7696200" cy="523220"/>
          </a:xfrm>
          <a:prstGeom prst="rect">
            <a:avLst/>
          </a:prstGeom>
          <a:noFill/>
        </p:spPr>
        <p:txBody>
          <a:bodyPr wrap="square" rtlCol="0">
            <a:spAutoFit/>
          </a:bodyPr>
          <a:lstStyle/>
          <a:p>
            <a:pPr algn="ctr">
              <a:tabLst>
                <a:tab pos="857250" algn="l"/>
              </a:tabLst>
            </a:pPr>
            <a:r>
              <a:rPr lang="en-US" sz="2800" b="1" dirty="0" smtClean="0"/>
              <a:t>Strategy 7 Action Planning Team Members</a:t>
            </a:r>
            <a:endParaRPr lang="en-US" sz="2800" b="1" dirty="0"/>
          </a:p>
        </p:txBody>
      </p:sp>
      <p:graphicFrame>
        <p:nvGraphicFramePr>
          <p:cNvPr id="4" name="Table 3"/>
          <p:cNvGraphicFramePr>
            <a:graphicFrameLocks noGrp="1"/>
          </p:cNvGraphicFramePr>
          <p:nvPr>
            <p:extLst>
              <p:ext uri="{D42A27DB-BD31-4B8C-83A1-F6EECF244321}">
                <p14:modId xmlns:p14="http://schemas.microsoft.com/office/powerpoint/2010/main" val="2885128844"/>
              </p:ext>
            </p:extLst>
          </p:nvPr>
        </p:nvGraphicFramePr>
        <p:xfrm>
          <a:off x="381000" y="791741"/>
          <a:ext cx="8534400" cy="6066259"/>
        </p:xfrm>
        <a:graphic>
          <a:graphicData uri="http://schemas.openxmlformats.org/drawingml/2006/table">
            <a:tbl>
              <a:tblPr firstRow="1">
                <a:tableStyleId>{5C22544A-7EE6-4342-B048-85BDC9FD1C3A}</a:tableStyleId>
              </a:tblPr>
              <a:tblGrid>
                <a:gridCol w="2676146"/>
                <a:gridCol w="5858254"/>
              </a:tblGrid>
              <a:tr h="581554">
                <a:tc>
                  <a:txBody>
                    <a:bodyPr/>
                    <a:lstStyle/>
                    <a:p>
                      <a:pPr algn="l" fontAlgn="ctr"/>
                      <a:r>
                        <a:rPr lang="en-US" sz="1800" u="none" strike="noStrike" dirty="0" smtClean="0">
                          <a:effectLst/>
                        </a:rPr>
                        <a:t>Member</a:t>
                      </a:r>
                      <a:endParaRPr lang="en-US" sz="1800" b="0" i="0" u="none" strike="noStrike" dirty="0">
                        <a:solidFill>
                          <a:srgbClr val="000000"/>
                        </a:solidFill>
                        <a:effectLst/>
                        <a:latin typeface="Calibri"/>
                      </a:endParaRPr>
                    </a:p>
                  </a:txBody>
                  <a:tcPr marL="6806" marR="6806" marT="6806" marB="0" anchor="ctr"/>
                </a:tc>
                <a:tc>
                  <a:txBody>
                    <a:bodyPr/>
                    <a:lstStyle/>
                    <a:p>
                      <a:pPr algn="l" fontAlgn="ctr"/>
                      <a:r>
                        <a:rPr lang="en-US" sz="1800" u="none" strike="noStrike" dirty="0" smtClean="0">
                          <a:effectLst/>
                        </a:rPr>
                        <a:t>Affiliation</a:t>
                      </a:r>
                      <a:endParaRPr lang="en-US" sz="1800" b="0" i="0" u="none" strike="noStrike" dirty="0">
                        <a:solidFill>
                          <a:srgbClr val="000000"/>
                        </a:solidFill>
                        <a:effectLst/>
                        <a:latin typeface="Calibri"/>
                      </a:endParaRPr>
                    </a:p>
                  </a:txBody>
                  <a:tcPr marL="6806" marR="6806" marT="6806" marB="0" anchor="ctr"/>
                </a:tc>
              </a:tr>
              <a:tr h="581554">
                <a:tc>
                  <a:txBody>
                    <a:bodyPr/>
                    <a:lstStyle/>
                    <a:p>
                      <a:pPr algn="l" fontAlgn="ctr"/>
                      <a:r>
                        <a:rPr lang="en-US" sz="1800" u="none" strike="noStrike" dirty="0">
                          <a:effectLst/>
                        </a:rPr>
                        <a:t>Kevin Walston, Co-Chair</a:t>
                      </a:r>
                      <a:endParaRPr lang="en-US" sz="1800" b="0" i="0" u="none" strike="noStrike" dirty="0">
                        <a:solidFill>
                          <a:srgbClr val="000000"/>
                        </a:solidFill>
                        <a:effectLst/>
                        <a:latin typeface="Calibri"/>
                      </a:endParaRPr>
                    </a:p>
                  </a:txBody>
                  <a:tcPr marL="9313" marR="9313" marT="9313" marB="0" anchor="ctr">
                    <a:solidFill>
                      <a:schemeClr val="tx2">
                        <a:lumMod val="20000"/>
                        <a:lumOff val="80000"/>
                      </a:schemeClr>
                    </a:solidFill>
                  </a:tcPr>
                </a:tc>
                <a:tc>
                  <a:txBody>
                    <a:bodyPr/>
                    <a:lstStyle/>
                    <a:p>
                      <a:pPr algn="l" fontAlgn="ctr"/>
                      <a:r>
                        <a:rPr lang="en-US" sz="1800" u="none" strike="noStrike" dirty="0">
                          <a:effectLst/>
                        </a:rPr>
                        <a:t>Assistant Superintendent for Administration, </a:t>
                      </a:r>
                      <a:r>
                        <a:rPr lang="en-US" sz="1800" u="none" strike="noStrike" dirty="0" smtClean="0">
                          <a:effectLst/>
                        </a:rPr>
                        <a:t>Member of Strategic Direction Committee</a:t>
                      </a:r>
                      <a:endParaRPr lang="en-US" sz="1800" b="0" i="0" u="none" strike="noStrike" dirty="0">
                        <a:solidFill>
                          <a:srgbClr val="000000"/>
                        </a:solidFill>
                        <a:effectLst/>
                        <a:latin typeface="Calibri"/>
                      </a:endParaRPr>
                    </a:p>
                  </a:txBody>
                  <a:tcPr marL="9313" marR="9313" marT="9313" marB="0" anchor="ctr">
                    <a:solidFill>
                      <a:schemeClr val="tx2">
                        <a:lumMod val="20000"/>
                        <a:lumOff val="80000"/>
                      </a:schemeClr>
                    </a:solidFill>
                  </a:tcPr>
                </a:tc>
              </a:tr>
              <a:tr h="581554">
                <a:tc>
                  <a:txBody>
                    <a:bodyPr/>
                    <a:lstStyle/>
                    <a:p>
                      <a:pPr algn="l" fontAlgn="ctr"/>
                      <a:r>
                        <a:rPr lang="en-US" sz="1800" u="none" strike="noStrike">
                          <a:effectLst/>
                        </a:rPr>
                        <a:t>Allan Tumolillo, Co-Chair</a:t>
                      </a:r>
                      <a:endParaRPr lang="en-US" sz="1800" b="0" i="0" u="none" strike="noStrike">
                        <a:solidFill>
                          <a:srgbClr val="000000"/>
                        </a:solidFill>
                        <a:effectLst/>
                        <a:latin typeface="Calibri"/>
                      </a:endParaRPr>
                    </a:p>
                  </a:txBody>
                  <a:tcPr marL="9313" marR="9313" marT="9313" marB="0" anchor="ctr">
                    <a:solidFill>
                      <a:schemeClr val="tx2">
                        <a:lumMod val="20000"/>
                        <a:lumOff val="80000"/>
                      </a:schemeClr>
                    </a:solidFill>
                  </a:tcPr>
                </a:tc>
                <a:tc>
                  <a:txBody>
                    <a:bodyPr/>
                    <a:lstStyle/>
                    <a:p>
                      <a:pPr algn="l" fontAlgn="ctr"/>
                      <a:r>
                        <a:rPr lang="en-US" sz="1800" u="none" strike="noStrike" dirty="0">
                          <a:effectLst/>
                        </a:rPr>
                        <a:t>Community Member; Teacher, Columbia High School; Member, Board of Trustees of Achieve Foundation, CHS Cougar Boosters, CHS Scholarship Fund</a:t>
                      </a:r>
                      <a:endParaRPr lang="en-US" sz="1800" b="0" i="0" u="none" strike="noStrike" dirty="0">
                        <a:solidFill>
                          <a:srgbClr val="000000"/>
                        </a:solidFill>
                        <a:effectLst/>
                        <a:latin typeface="Calibri"/>
                      </a:endParaRPr>
                    </a:p>
                  </a:txBody>
                  <a:tcPr marL="9313" marR="9313" marT="9313" marB="0" anchor="ctr">
                    <a:solidFill>
                      <a:schemeClr val="tx2">
                        <a:lumMod val="20000"/>
                        <a:lumOff val="80000"/>
                      </a:schemeClr>
                    </a:solidFill>
                  </a:tcPr>
                </a:tc>
              </a:tr>
              <a:tr h="581554">
                <a:tc>
                  <a:txBody>
                    <a:bodyPr/>
                    <a:lstStyle/>
                    <a:p>
                      <a:pPr algn="l" fontAlgn="ctr"/>
                      <a:r>
                        <a:rPr lang="en-US" sz="1800" u="none" strike="noStrike">
                          <a:effectLst/>
                        </a:rPr>
                        <a:t>Howard Fineman</a:t>
                      </a:r>
                      <a:endParaRPr lang="en-US" sz="1800" b="0" i="0" u="none" strike="noStrike">
                        <a:solidFill>
                          <a:srgbClr val="000000"/>
                        </a:solidFill>
                        <a:effectLst/>
                        <a:latin typeface="Calibri"/>
                      </a:endParaRPr>
                    </a:p>
                  </a:txBody>
                  <a:tcPr marL="9313" marR="9313" marT="9313" marB="0" anchor="ctr"/>
                </a:tc>
                <a:tc>
                  <a:txBody>
                    <a:bodyPr/>
                    <a:lstStyle/>
                    <a:p>
                      <a:pPr algn="l" fontAlgn="ctr"/>
                      <a:r>
                        <a:rPr lang="en-US" sz="1800" u="none" strike="noStrike" dirty="0">
                          <a:effectLst/>
                        </a:rPr>
                        <a:t>Parent; Professional Educator</a:t>
                      </a:r>
                      <a:endParaRPr lang="en-US" sz="1800" b="0" i="0" u="none" strike="noStrike" dirty="0">
                        <a:solidFill>
                          <a:srgbClr val="000000"/>
                        </a:solidFill>
                        <a:effectLst/>
                        <a:latin typeface="Calibri"/>
                      </a:endParaRPr>
                    </a:p>
                  </a:txBody>
                  <a:tcPr marL="9313" marR="9313" marT="9313" marB="0" anchor="ctr"/>
                </a:tc>
              </a:tr>
              <a:tr h="581554">
                <a:tc>
                  <a:txBody>
                    <a:bodyPr/>
                    <a:lstStyle/>
                    <a:p>
                      <a:pPr algn="l" fontAlgn="ctr"/>
                      <a:r>
                        <a:rPr lang="en-US" sz="1800" u="none" strike="noStrike">
                          <a:effectLst/>
                        </a:rPr>
                        <a:t>Jamie Gulotta</a:t>
                      </a:r>
                      <a:endParaRPr lang="en-US" sz="1800" b="0" i="0" u="none" strike="noStrike">
                        <a:solidFill>
                          <a:srgbClr val="000000"/>
                        </a:solidFill>
                        <a:effectLst/>
                        <a:latin typeface="Calibri"/>
                      </a:endParaRPr>
                    </a:p>
                  </a:txBody>
                  <a:tcPr marL="9313" marR="9313" marT="9313" marB="0" anchor="ctr"/>
                </a:tc>
                <a:tc>
                  <a:txBody>
                    <a:bodyPr/>
                    <a:lstStyle/>
                    <a:p>
                      <a:pPr algn="l" fontAlgn="ctr"/>
                      <a:r>
                        <a:rPr lang="en-US" sz="1800" u="none" strike="noStrike" dirty="0">
                          <a:effectLst/>
                        </a:rPr>
                        <a:t>Teacher, Maplewood Middle School</a:t>
                      </a:r>
                      <a:endParaRPr lang="en-US" sz="1800" b="0" i="0" u="none" strike="noStrike" dirty="0">
                        <a:solidFill>
                          <a:srgbClr val="000000"/>
                        </a:solidFill>
                        <a:effectLst/>
                        <a:latin typeface="Calibri"/>
                      </a:endParaRPr>
                    </a:p>
                  </a:txBody>
                  <a:tcPr marL="9313" marR="9313" marT="9313" marB="0" anchor="ctr"/>
                </a:tc>
              </a:tr>
              <a:tr h="581554">
                <a:tc>
                  <a:txBody>
                    <a:bodyPr/>
                    <a:lstStyle/>
                    <a:p>
                      <a:pPr algn="l" fontAlgn="ctr"/>
                      <a:r>
                        <a:rPr lang="en-US" sz="1800" u="none" strike="noStrike">
                          <a:effectLst/>
                        </a:rPr>
                        <a:t>Melanie Hochberg Giger</a:t>
                      </a:r>
                      <a:endParaRPr lang="en-US" sz="1800" b="0" i="0" u="none" strike="noStrike">
                        <a:solidFill>
                          <a:srgbClr val="000000"/>
                        </a:solidFill>
                        <a:effectLst/>
                        <a:latin typeface="Calibri"/>
                      </a:endParaRPr>
                    </a:p>
                  </a:txBody>
                  <a:tcPr marL="9313" marR="9313" marT="9313" marB="0" anchor="ctr"/>
                </a:tc>
                <a:tc>
                  <a:txBody>
                    <a:bodyPr/>
                    <a:lstStyle/>
                    <a:p>
                      <a:pPr algn="l" fontAlgn="b"/>
                      <a:r>
                        <a:rPr lang="en-US" sz="1800" u="none" strike="noStrike" dirty="0">
                          <a:effectLst/>
                        </a:rPr>
                        <a:t>Parent; Former NYU professor, Professional Educator and Instructional Designer</a:t>
                      </a:r>
                      <a:endParaRPr lang="en-US" sz="1800" b="0" i="0" u="none" strike="noStrike" dirty="0">
                        <a:solidFill>
                          <a:srgbClr val="000000"/>
                        </a:solidFill>
                        <a:effectLst/>
                        <a:latin typeface="Calibri"/>
                      </a:endParaRPr>
                    </a:p>
                  </a:txBody>
                  <a:tcPr marL="9313" marR="9313" marT="9313" marB="0" anchor="b"/>
                </a:tc>
              </a:tr>
              <a:tr h="581554">
                <a:tc>
                  <a:txBody>
                    <a:bodyPr/>
                    <a:lstStyle/>
                    <a:p>
                      <a:pPr algn="l" fontAlgn="ctr"/>
                      <a:r>
                        <a:rPr lang="en-US" sz="1800" u="none" strike="noStrike">
                          <a:effectLst/>
                        </a:rPr>
                        <a:t>Jennifer Latimer</a:t>
                      </a:r>
                      <a:endParaRPr lang="en-US" sz="1800" b="0" i="0" u="none" strike="noStrike">
                        <a:solidFill>
                          <a:srgbClr val="000000"/>
                        </a:solidFill>
                        <a:effectLst/>
                        <a:latin typeface="Calibri"/>
                      </a:endParaRPr>
                    </a:p>
                  </a:txBody>
                  <a:tcPr marL="9313" marR="9313" marT="9313" marB="0" anchor="ctr"/>
                </a:tc>
                <a:tc>
                  <a:txBody>
                    <a:bodyPr/>
                    <a:lstStyle/>
                    <a:p>
                      <a:pPr algn="l" fontAlgn="ctr"/>
                      <a:r>
                        <a:rPr lang="en-US" sz="1800" u="none" strike="noStrike" dirty="0">
                          <a:effectLst/>
                        </a:rPr>
                        <a:t>Parent; Teacher and Media Specialist, Clinton Elementary School</a:t>
                      </a:r>
                      <a:endParaRPr lang="en-US" sz="1800" b="0" i="0" u="none" strike="noStrike" dirty="0">
                        <a:solidFill>
                          <a:srgbClr val="000000"/>
                        </a:solidFill>
                        <a:effectLst/>
                        <a:latin typeface="Calibri"/>
                      </a:endParaRPr>
                    </a:p>
                  </a:txBody>
                  <a:tcPr marL="9313" marR="9313" marT="9313" marB="0" anchor="ctr"/>
                </a:tc>
              </a:tr>
              <a:tr h="581554">
                <a:tc>
                  <a:txBody>
                    <a:bodyPr/>
                    <a:lstStyle/>
                    <a:p>
                      <a:pPr algn="l" fontAlgn="ctr"/>
                      <a:r>
                        <a:rPr lang="en-US" sz="1800" u="none" strike="noStrike">
                          <a:effectLst/>
                        </a:rPr>
                        <a:t>Michelle Lederman</a:t>
                      </a:r>
                      <a:endParaRPr lang="en-US" sz="1800" b="0" i="0" u="none" strike="noStrike">
                        <a:solidFill>
                          <a:srgbClr val="000000"/>
                        </a:solidFill>
                        <a:effectLst/>
                        <a:latin typeface="Calibri"/>
                      </a:endParaRPr>
                    </a:p>
                  </a:txBody>
                  <a:tcPr marL="9313" marR="9313" marT="9313" marB="0" anchor="ctr"/>
                </a:tc>
                <a:tc>
                  <a:txBody>
                    <a:bodyPr/>
                    <a:lstStyle/>
                    <a:p>
                      <a:pPr algn="l" fontAlgn="ctr"/>
                      <a:r>
                        <a:rPr lang="en-US" sz="1800" u="none" strike="noStrike" dirty="0">
                          <a:effectLst/>
                        </a:rPr>
                        <a:t>Parent; Professional Educator</a:t>
                      </a:r>
                      <a:endParaRPr lang="en-US" sz="1800" b="0" i="0" u="none" strike="noStrike" dirty="0">
                        <a:solidFill>
                          <a:srgbClr val="000000"/>
                        </a:solidFill>
                        <a:effectLst/>
                        <a:latin typeface="Calibri"/>
                      </a:endParaRPr>
                    </a:p>
                  </a:txBody>
                  <a:tcPr marL="9313" marR="9313" marT="9313" marB="0" anchor="ctr"/>
                </a:tc>
              </a:tr>
              <a:tr h="581554">
                <a:tc>
                  <a:txBody>
                    <a:bodyPr/>
                    <a:lstStyle/>
                    <a:p>
                      <a:pPr algn="l" fontAlgn="ctr"/>
                      <a:r>
                        <a:rPr lang="en-US" sz="1800" u="none" strike="noStrike">
                          <a:effectLst/>
                        </a:rPr>
                        <a:t>Aileen Nicoletti, Ph.D.</a:t>
                      </a:r>
                      <a:endParaRPr lang="en-US" sz="1800" b="0" i="0" u="none" strike="noStrike">
                        <a:solidFill>
                          <a:srgbClr val="000000"/>
                        </a:solidFill>
                        <a:effectLst/>
                        <a:latin typeface="Calibri"/>
                      </a:endParaRPr>
                    </a:p>
                  </a:txBody>
                  <a:tcPr marL="9313" marR="9313" marT="9313" marB="0" anchor="ctr"/>
                </a:tc>
                <a:tc>
                  <a:txBody>
                    <a:bodyPr/>
                    <a:lstStyle/>
                    <a:p>
                      <a:pPr algn="l" fontAlgn="ctr"/>
                      <a:r>
                        <a:rPr lang="en-US" sz="1800" u="none" strike="noStrike" dirty="0">
                          <a:effectLst/>
                        </a:rPr>
                        <a:t>Parent; Co-Chair of Achieve Foundation's STEAM Committee</a:t>
                      </a:r>
                      <a:endParaRPr lang="en-US" sz="1800" b="0" i="0" u="none" strike="noStrike" dirty="0">
                        <a:solidFill>
                          <a:srgbClr val="000000"/>
                        </a:solidFill>
                        <a:effectLst/>
                        <a:latin typeface="Calibri"/>
                      </a:endParaRPr>
                    </a:p>
                  </a:txBody>
                  <a:tcPr marL="9313" marR="9313" marT="9313" marB="0" anchor="ctr"/>
                </a:tc>
              </a:tr>
              <a:tr h="581554">
                <a:tc>
                  <a:txBody>
                    <a:bodyPr/>
                    <a:lstStyle/>
                    <a:p>
                      <a:pPr algn="l" fontAlgn="ctr"/>
                      <a:r>
                        <a:rPr lang="en-US" sz="1800" u="none" strike="noStrike">
                          <a:effectLst/>
                        </a:rPr>
                        <a:t>Bonita Samuels</a:t>
                      </a:r>
                      <a:endParaRPr lang="en-US" sz="1800" b="0" i="0" u="none" strike="noStrike">
                        <a:solidFill>
                          <a:srgbClr val="000000"/>
                        </a:solidFill>
                        <a:effectLst/>
                        <a:latin typeface="Calibri"/>
                      </a:endParaRPr>
                    </a:p>
                  </a:txBody>
                  <a:tcPr marL="9313" marR="9313" marT="9313" marB="0" anchor="ctr"/>
                </a:tc>
                <a:tc>
                  <a:txBody>
                    <a:bodyPr/>
                    <a:lstStyle/>
                    <a:p>
                      <a:pPr algn="l" fontAlgn="ctr"/>
                      <a:r>
                        <a:rPr lang="en-US" sz="1800" u="none" strike="noStrike" dirty="0">
                          <a:effectLst/>
                        </a:rPr>
                        <a:t>Parent; Principal, Marshall Elementary School</a:t>
                      </a:r>
                      <a:endParaRPr lang="en-US" sz="1800" b="0" i="0" u="none" strike="noStrike" dirty="0">
                        <a:solidFill>
                          <a:srgbClr val="000000"/>
                        </a:solidFill>
                        <a:effectLst/>
                        <a:latin typeface="Calibri"/>
                      </a:endParaRPr>
                    </a:p>
                  </a:txBody>
                  <a:tcPr marL="9313" marR="9313" marT="9313" marB="0" anchor="ctr"/>
                </a:tc>
              </a:tr>
            </a:tbl>
          </a:graphicData>
        </a:graphic>
      </p:graphicFrame>
    </p:spTree>
    <p:extLst>
      <p:ext uri="{BB962C8B-B14F-4D97-AF65-F5344CB8AC3E}">
        <p14:creationId xmlns:p14="http://schemas.microsoft.com/office/powerpoint/2010/main" val="40766786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2"/>
          <p:cNvSpPr txBox="1">
            <a:spLocks/>
          </p:cNvSpPr>
          <p:nvPr/>
        </p:nvSpPr>
        <p:spPr>
          <a:xfrm>
            <a:off x="561392" y="1600200"/>
            <a:ext cx="8153400" cy="447040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623888" indent="-574675">
              <a:lnSpc>
                <a:spcPct val="80000"/>
              </a:lnSpc>
              <a:buClr>
                <a:srgbClr val="B9AAE2"/>
              </a:buClr>
              <a:buSzPct val="100000"/>
            </a:pPr>
            <a:r>
              <a:rPr lang="en-US" sz="2400" b="1" dirty="0" smtClean="0">
                <a:solidFill>
                  <a:schemeClr val="tx1"/>
                </a:solidFill>
                <a:latin typeface="Calibri" panose="020F0502020204030204" pitchFamily="34" charset="0"/>
                <a:ea typeface="Galdeano"/>
                <a:cs typeface="Galdeano"/>
                <a:sym typeface="Galdeano"/>
              </a:rPr>
              <a:t>7.1:  </a:t>
            </a:r>
            <a:r>
              <a:rPr lang="en-US" sz="2400" i="1" dirty="0" smtClean="0">
                <a:latin typeface="+mn-lt"/>
                <a:cs typeface="Times New Roman" panose="02020603050405020304" pitchFamily="18" charset="0"/>
              </a:rPr>
              <a:t>Create </a:t>
            </a:r>
            <a:r>
              <a:rPr lang="en-US" sz="2400" i="1" dirty="0">
                <a:latin typeface="+mn-lt"/>
                <a:cs typeface="Times New Roman" panose="02020603050405020304" pitchFamily="18" charset="0"/>
              </a:rPr>
              <a:t>a daily and weekly schedule and an annual calendar to allow for intense academic study, experiential learning, and community-based activities</a:t>
            </a:r>
            <a:r>
              <a:rPr lang="en" sz="2400" i="1" dirty="0" smtClean="0">
                <a:solidFill>
                  <a:schemeClr val="dk1"/>
                </a:solidFill>
                <a:latin typeface="Calibri" panose="020F0502020204030204" pitchFamily="34" charset="0"/>
                <a:ea typeface="Calibri"/>
                <a:cs typeface="Calibri"/>
                <a:sym typeface="Calibri"/>
              </a:rPr>
              <a:t>.</a:t>
            </a:r>
          </a:p>
          <a:p>
            <a:pPr marL="623888" indent="-574675">
              <a:lnSpc>
                <a:spcPct val="80000"/>
              </a:lnSpc>
              <a:buClr>
                <a:srgbClr val="B9AAE2"/>
              </a:buClr>
              <a:buSzPct val="100000"/>
            </a:pPr>
            <a:endParaRPr lang="en-US" sz="2400" i="1" dirty="0" smtClean="0">
              <a:solidFill>
                <a:schemeClr val="dk2"/>
              </a:solidFill>
              <a:latin typeface="Calibri" panose="020F0502020204030204" pitchFamily="34" charset="0"/>
              <a:ea typeface="Galdeano"/>
              <a:cs typeface="Galdeano"/>
              <a:sym typeface="Galdeano"/>
            </a:endParaRPr>
          </a:p>
          <a:p>
            <a:pPr marL="623888" indent="-574675">
              <a:lnSpc>
                <a:spcPct val="80000"/>
              </a:lnSpc>
              <a:buClr>
                <a:srgbClr val="B9AAE2"/>
              </a:buClr>
              <a:buSzPct val="100000"/>
            </a:pPr>
            <a:r>
              <a:rPr lang="en-US" sz="2400" b="1" dirty="0" smtClean="0">
                <a:solidFill>
                  <a:schemeClr val="tx1"/>
                </a:solidFill>
                <a:latin typeface="Calibri" panose="020F0502020204030204" pitchFamily="34" charset="0"/>
                <a:ea typeface="Galdeano"/>
                <a:cs typeface="Galdeano"/>
                <a:sym typeface="Galdeano"/>
              </a:rPr>
              <a:t>7.2: </a:t>
            </a:r>
            <a:r>
              <a:rPr lang="en-US" sz="2400" dirty="0" smtClean="0">
                <a:solidFill>
                  <a:schemeClr val="dk2"/>
                </a:solidFill>
                <a:latin typeface="Calibri" panose="020F0502020204030204" pitchFamily="34" charset="0"/>
                <a:ea typeface="Galdeano"/>
                <a:cs typeface="Galdeano"/>
                <a:sym typeface="Galdeano"/>
              </a:rPr>
              <a:t> </a:t>
            </a:r>
            <a:r>
              <a:rPr lang="en-US" sz="2400" i="1" dirty="0">
                <a:latin typeface="+mn-lt"/>
                <a:cs typeface="Times New Roman" panose="02020603050405020304" pitchFamily="18" charset="0"/>
              </a:rPr>
              <a:t>Configure learning areas with furniture, tools, equipment and technology to accommodate fluid, learner-centered exploration and cross disciplinary instruction</a:t>
            </a:r>
            <a:r>
              <a:rPr lang="en-US" sz="2400" i="1" dirty="0" smtClean="0">
                <a:solidFill>
                  <a:schemeClr val="dk2"/>
                </a:solidFill>
                <a:latin typeface="Calibri" panose="020F0502020204030204" pitchFamily="34" charset="0"/>
                <a:ea typeface="Galdeano"/>
                <a:cs typeface="Galdeano"/>
              </a:rPr>
              <a:t>.</a:t>
            </a:r>
            <a:endParaRPr lang="en-US" sz="2400" i="1" dirty="0" smtClean="0">
              <a:solidFill>
                <a:schemeClr val="dk2"/>
              </a:solidFill>
              <a:latin typeface="+mn-lt"/>
              <a:ea typeface="Galdeano"/>
              <a:cs typeface="Galdeano"/>
            </a:endParaRPr>
          </a:p>
          <a:p>
            <a:pPr marL="623888" indent="-574675">
              <a:lnSpc>
                <a:spcPct val="80000"/>
              </a:lnSpc>
              <a:buClr>
                <a:srgbClr val="B9AAE2"/>
              </a:buClr>
              <a:buSzPct val="100000"/>
            </a:pPr>
            <a:endParaRPr lang="en-US" sz="2400" i="1" dirty="0">
              <a:latin typeface="+mn-lt"/>
              <a:cs typeface="Times New Roman" panose="02020603050405020304" pitchFamily="18" charset="0"/>
            </a:endParaRPr>
          </a:p>
          <a:p>
            <a:pPr marL="623888" indent="-574675">
              <a:lnSpc>
                <a:spcPct val="80000"/>
              </a:lnSpc>
              <a:buClr>
                <a:srgbClr val="B9AAE2"/>
              </a:buClr>
              <a:buSzPct val="100000"/>
            </a:pPr>
            <a:r>
              <a:rPr lang="en-US" sz="2400" b="1" dirty="0" smtClean="0">
                <a:solidFill>
                  <a:schemeClr val="tx1"/>
                </a:solidFill>
                <a:latin typeface="Calibri" panose="020F0502020204030204" pitchFamily="34" charset="0"/>
              </a:rPr>
              <a:t>7.3:  </a:t>
            </a:r>
            <a:r>
              <a:rPr lang="en-US" sz="2400" i="1" dirty="0" smtClean="0">
                <a:latin typeface="+mn-lt"/>
                <a:cs typeface="Times New Roman" panose="02020603050405020304" pitchFamily="18" charset="0"/>
              </a:rPr>
              <a:t>Create </a:t>
            </a:r>
            <a:r>
              <a:rPr lang="en-US" sz="2400" i="1" dirty="0">
                <a:latin typeface="+mn-lt"/>
                <a:cs typeface="Times New Roman" panose="02020603050405020304" pitchFamily="18" charset="0"/>
              </a:rPr>
              <a:t>a plan for district / school facilities to allow for greater </a:t>
            </a:r>
            <a:r>
              <a:rPr lang="en-US" sz="2400" i="1" dirty="0" smtClean="0">
                <a:latin typeface="+mn-lt"/>
                <a:cs typeface="Times New Roman" panose="02020603050405020304" pitchFamily="18" charset="0"/>
              </a:rPr>
              <a:t>capacity and </a:t>
            </a:r>
            <a:r>
              <a:rPr lang="en-US" sz="2400" i="1" dirty="0">
                <a:latin typeface="+mn-lt"/>
                <a:cs typeface="Times New Roman" panose="02020603050405020304" pitchFamily="18" charset="0"/>
              </a:rPr>
              <a:t>modern working environments.</a:t>
            </a:r>
            <a:br>
              <a:rPr lang="en-US" sz="2400" i="1" dirty="0">
                <a:latin typeface="+mn-lt"/>
                <a:cs typeface="Times New Roman" panose="02020603050405020304" pitchFamily="18" charset="0"/>
              </a:rPr>
            </a:br>
            <a:endParaRPr lang="en-US" sz="2400" i="1" dirty="0" smtClean="0">
              <a:latin typeface="+mn-lt"/>
              <a:cs typeface="Times New Roman" panose="02020603050405020304" pitchFamily="18" charset="0"/>
            </a:endParaRPr>
          </a:p>
          <a:p>
            <a:pPr marL="623888" indent="-574675">
              <a:lnSpc>
                <a:spcPct val="80000"/>
              </a:lnSpc>
              <a:buClr>
                <a:srgbClr val="B9AAE2"/>
              </a:buClr>
              <a:buSzPct val="100000"/>
            </a:pPr>
            <a:r>
              <a:rPr lang="en-US" sz="2400" b="1" dirty="0">
                <a:solidFill>
                  <a:schemeClr val="tx1"/>
                </a:solidFill>
                <a:latin typeface="Calibri" panose="020F0502020204030204" pitchFamily="34" charset="0"/>
                <a:ea typeface="Galdeano"/>
                <a:cs typeface="Galdeano"/>
                <a:sym typeface="Galdeano"/>
              </a:rPr>
              <a:t>7</a:t>
            </a:r>
            <a:r>
              <a:rPr lang="en-US" sz="2400" b="1" dirty="0" smtClean="0">
                <a:solidFill>
                  <a:schemeClr val="tx1"/>
                </a:solidFill>
                <a:latin typeface="Calibri" panose="020F0502020204030204" pitchFamily="34" charset="0"/>
                <a:ea typeface="Galdeano"/>
                <a:cs typeface="Galdeano"/>
                <a:sym typeface="Galdeano"/>
              </a:rPr>
              <a:t>.4:  </a:t>
            </a:r>
            <a:r>
              <a:rPr lang="en-US" sz="2400" i="1" dirty="0" smtClean="0">
                <a:latin typeface="+mn-lt"/>
                <a:cs typeface="Times New Roman" panose="02020603050405020304" pitchFamily="18" charset="0"/>
              </a:rPr>
              <a:t>Create </a:t>
            </a:r>
            <a:r>
              <a:rPr lang="en-US" sz="2400" i="1" dirty="0">
                <a:latin typeface="+mn-lt"/>
                <a:cs typeface="Times New Roman" panose="02020603050405020304" pitchFamily="18" charset="0"/>
              </a:rPr>
              <a:t>and communicate structures and processes that allow for multiple pathways for all learners to access a rigorous and relevant education</a:t>
            </a:r>
            <a:r>
              <a:rPr lang="en" sz="2400" i="1" dirty="0" smtClean="0">
                <a:latin typeface="+mn-lt"/>
              </a:rPr>
              <a:t>.</a:t>
            </a:r>
            <a:endParaRPr lang="en" sz="2400" i="1" dirty="0">
              <a:latin typeface="+mn-lt"/>
            </a:endParaRPr>
          </a:p>
        </p:txBody>
      </p:sp>
      <p:sp>
        <p:nvSpPr>
          <p:cNvPr id="4" name="Shape 73"/>
          <p:cNvSpPr txBox="1">
            <a:spLocks noGrp="1"/>
          </p:cNvSpPr>
          <p:nvPr>
            <p:ph type="title"/>
          </p:nvPr>
        </p:nvSpPr>
        <p:spPr>
          <a:xfrm>
            <a:off x="349800" y="279400"/>
            <a:ext cx="8520600" cy="763600"/>
          </a:xfrm>
          <a:prstGeom prst="rect">
            <a:avLst/>
          </a:prstGeom>
        </p:spPr>
        <p:txBody>
          <a:bodyPr lIns="91425" tIns="91425" rIns="91425" bIns="91425" anchor="t" anchorCtr="0">
            <a:noAutofit/>
          </a:bodyPr>
          <a:lstStyle/>
          <a:p>
            <a:pPr lvl="0"/>
            <a:r>
              <a:rPr lang="en-US" sz="2800" b="1" dirty="0">
                <a:cs typeface="Times New Roman" panose="02020603050405020304" pitchFamily="18" charset="0"/>
              </a:rPr>
              <a:t>Scheduling, Facilities and Admin Structures Deliverables</a:t>
            </a:r>
            <a:br>
              <a:rPr lang="en-US" sz="2800" b="1" dirty="0">
                <a:cs typeface="Times New Roman" panose="02020603050405020304" pitchFamily="18" charset="0"/>
              </a:rPr>
            </a:br>
            <a:r>
              <a:rPr lang="en-US" sz="2800" b="1" dirty="0">
                <a:cs typeface="Times New Roman" panose="02020603050405020304" pitchFamily="18" charset="0"/>
              </a:rPr>
              <a:t> </a:t>
            </a:r>
            <a:r>
              <a:rPr lang="en-US" sz="2800" b="1" dirty="0" smtClean="0">
                <a:cs typeface="Times New Roman" panose="02020603050405020304" pitchFamily="18" charset="0"/>
              </a:rPr>
              <a:t> </a:t>
            </a:r>
            <a:r>
              <a:rPr lang="en-US" sz="2800" b="1" dirty="0">
                <a:cs typeface="Times New Roman" panose="02020603050405020304" pitchFamily="18" charset="0"/>
              </a:rPr>
              <a:t/>
            </a:r>
            <a:br>
              <a:rPr lang="en-US" sz="2800" b="1" dirty="0">
                <a:cs typeface="Times New Roman" panose="02020603050405020304" pitchFamily="18" charset="0"/>
              </a:rPr>
            </a:br>
            <a:endParaRPr lang="en" sz="2400" dirty="0"/>
          </a:p>
        </p:txBody>
      </p:sp>
    </p:spTree>
    <p:extLst>
      <p:ext uri="{BB962C8B-B14F-4D97-AF65-F5344CB8AC3E}">
        <p14:creationId xmlns:p14="http://schemas.microsoft.com/office/powerpoint/2010/main" val="22643794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4033"/>
            <a:ext cx="8520600" cy="763600"/>
          </a:xfrm>
          <a:prstGeom prst="rect">
            <a:avLst/>
          </a:prstGeom>
        </p:spPr>
        <p:txBody>
          <a:bodyPr lIns="91425" tIns="91425" rIns="91425" bIns="91425" anchor="t" anchorCtr="0">
            <a:noAutofit/>
          </a:bodyPr>
          <a:lstStyle/>
          <a:p>
            <a:pPr lvl="0">
              <a:spcBef>
                <a:spcPts val="0"/>
              </a:spcBef>
              <a:buNone/>
            </a:pPr>
            <a:r>
              <a:rPr lang="en" sz="3600" dirty="0"/>
              <a:t>Deliverable </a:t>
            </a:r>
            <a:r>
              <a:rPr lang="en" sz="3600" dirty="0" smtClean="0"/>
              <a:t>7.1</a:t>
            </a:r>
            <a:endParaRPr lang="en" sz="3600" dirty="0"/>
          </a:p>
        </p:txBody>
      </p:sp>
      <p:sp>
        <p:nvSpPr>
          <p:cNvPr id="67" name="Shape 67"/>
          <p:cNvSpPr txBox="1">
            <a:spLocks noGrp="1"/>
          </p:cNvSpPr>
          <p:nvPr>
            <p:ph type="body" idx="1"/>
          </p:nvPr>
        </p:nvSpPr>
        <p:spPr>
          <a:xfrm>
            <a:off x="685800" y="1699465"/>
            <a:ext cx="7772400" cy="4171699"/>
          </a:xfrm>
          <a:prstGeom prst="rect">
            <a:avLst/>
          </a:prstGeom>
        </p:spPr>
        <p:txBody>
          <a:bodyPr lIns="91425" tIns="91425" rIns="91425" bIns="91425" anchor="t" anchorCtr="0">
            <a:noAutofit/>
          </a:bodyPr>
          <a:lstStyle/>
          <a:p>
            <a:pPr marL="0" indent="0">
              <a:lnSpc>
                <a:spcPct val="150000"/>
              </a:lnSpc>
              <a:buClr>
                <a:srgbClr val="B9AAE2"/>
              </a:buClr>
              <a:buSzPct val="100000"/>
              <a:buNone/>
            </a:pPr>
            <a:r>
              <a:rPr lang="en-US" sz="2800" i="1" dirty="0">
                <a:cs typeface="Times New Roman" panose="02020603050405020304" pitchFamily="18" charset="0"/>
              </a:rPr>
              <a:t>Create a daily and weekly schedule and an annual calendar to allow for intense academic study, experiential learning, and community-based activities</a:t>
            </a:r>
            <a:r>
              <a:rPr lang="en" sz="2800" i="1" dirty="0">
                <a:solidFill>
                  <a:schemeClr val="dk1"/>
                </a:solidFill>
                <a:latin typeface="Calibri" panose="020F0502020204030204" pitchFamily="34" charset="0"/>
                <a:ea typeface="Calibri"/>
                <a:cs typeface="Calibri"/>
                <a:sym typeface="Calibri"/>
              </a:rPr>
              <a:t>.</a:t>
            </a:r>
          </a:p>
        </p:txBody>
      </p:sp>
    </p:spTree>
    <p:extLst>
      <p:ext uri="{BB962C8B-B14F-4D97-AF65-F5344CB8AC3E}">
        <p14:creationId xmlns:p14="http://schemas.microsoft.com/office/powerpoint/2010/main" val="2529737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4033"/>
            <a:ext cx="8520600" cy="763600"/>
          </a:xfrm>
          <a:prstGeom prst="rect">
            <a:avLst/>
          </a:prstGeom>
        </p:spPr>
        <p:txBody>
          <a:bodyPr lIns="91425" tIns="91425" rIns="91425" bIns="91425" anchor="t" anchorCtr="0">
            <a:noAutofit/>
          </a:bodyPr>
          <a:lstStyle/>
          <a:p>
            <a:pPr lvl="0">
              <a:spcBef>
                <a:spcPts val="0"/>
              </a:spcBef>
              <a:buNone/>
            </a:pPr>
            <a:r>
              <a:rPr lang="en" sz="3600" dirty="0"/>
              <a:t>Deliverable </a:t>
            </a:r>
            <a:r>
              <a:rPr lang="en" sz="3600" dirty="0" smtClean="0"/>
              <a:t>7.2</a:t>
            </a:r>
            <a:endParaRPr lang="en" sz="3600" dirty="0"/>
          </a:p>
        </p:txBody>
      </p:sp>
      <p:sp>
        <p:nvSpPr>
          <p:cNvPr id="67" name="Shape 67"/>
          <p:cNvSpPr txBox="1">
            <a:spLocks noGrp="1"/>
          </p:cNvSpPr>
          <p:nvPr>
            <p:ph type="body" idx="1"/>
          </p:nvPr>
        </p:nvSpPr>
        <p:spPr>
          <a:xfrm>
            <a:off x="225550" y="1699465"/>
            <a:ext cx="3281025" cy="4396535"/>
          </a:xfrm>
          <a:prstGeom prst="rect">
            <a:avLst/>
          </a:prstGeom>
        </p:spPr>
        <p:txBody>
          <a:bodyPr lIns="91425" tIns="91425" rIns="91425" bIns="91425" anchor="t" anchorCtr="0">
            <a:noAutofit/>
          </a:bodyPr>
          <a:lstStyle/>
          <a:p>
            <a:pPr marL="0" indent="0">
              <a:lnSpc>
                <a:spcPct val="150000"/>
              </a:lnSpc>
              <a:buClr>
                <a:srgbClr val="B9AAE2"/>
              </a:buClr>
              <a:buSzPct val="100000"/>
              <a:buNone/>
            </a:pPr>
            <a:r>
              <a:rPr lang="en-US" sz="2400" dirty="0">
                <a:solidFill>
                  <a:srgbClr val="000000"/>
                </a:solidFill>
                <a:latin typeface="Arial"/>
              </a:rPr>
              <a:t>Configure learning areas with furniture, tools, equipment and technology to accommodate fluid, learner-centered exploration and cross disciplinary instruction</a:t>
            </a:r>
            <a:endParaRPr lang="en" sz="2400" i="1" dirty="0">
              <a:solidFill>
                <a:schemeClr val="dk1"/>
              </a:solidFill>
              <a:latin typeface="Calibri" panose="020F0502020204030204" pitchFamily="34" charset="0"/>
              <a:ea typeface="Calibri"/>
              <a:cs typeface="Calibri"/>
              <a:sym typeface="Calibri"/>
            </a:endParaRPr>
          </a:p>
        </p:txBody>
      </p:sp>
      <p:pic>
        <p:nvPicPr>
          <p:cNvPr id="1026" name="Picture 2" descr="... inside the library of Tec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1905000"/>
            <a:ext cx="5486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074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4033"/>
            <a:ext cx="8520600" cy="763600"/>
          </a:xfrm>
          <a:prstGeom prst="rect">
            <a:avLst/>
          </a:prstGeom>
        </p:spPr>
        <p:txBody>
          <a:bodyPr lIns="91425" tIns="91425" rIns="91425" bIns="91425" anchor="t" anchorCtr="0">
            <a:noAutofit/>
          </a:bodyPr>
          <a:lstStyle/>
          <a:p>
            <a:pPr lvl="0">
              <a:spcBef>
                <a:spcPts val="0"/>
              </a:spcBef>
              <a:buNone/>
            </a:pPr>
            <a:r>
              <a:rPr lang="en" sz="3600" dirty="0"/>
              <a:t>Deliverable </a:t>
            </a:r>
            <a:r>
              <a:rPr lang="en" sz="3600" dirty="0" smtClean="0"/>
              <a:t>7.3</a:t>
            </a:r>
            <a:endParaRPr lang="en" sz="3600" dirty="0"/>
          </a:p>
        </p:txBody>
      </p:sp>
      <p:sp>
        <p:nvSpPr>
          <p:cNvPr id="67" name="Shape 67"/>
          <p:cNvSpPr txBox="1">
            <a:spLocks noGrp="1"/>
          </p:cNvSpPr>
          <p:nvPr>
            <p:ph type="body" idx="1"/>
          </p:nvPr>
        </p:nvSpPr>
        <p:spPr>
          <a:xfrm>
            <a:off x="224175" y="1905000"/>
            <a:ext cx="3281025" cy="4396535"/>
          </a:xfrm>
          <a:prstGeom prst="rect">
            <a:avLst/>
          </a:prstGeom>
        </p:spPr>
        <p:txBody>
          <a:bodyPr lIns="91425" tIns="91425" rIns="91425" bIns="91425" anchor="t" anchorCtr="0">
            <a:noAutofit/>
          </a:bodyPr>
          <a:lstStyle/>
          <a:p>
            <a:pPr marL="0" indent="0">
              <a:lnSpc>
                <a:spcPct val="150000"/>
              </a:lnSpc>
              <a:buClr>
                <a:srgbClr val="B9AAE2"/>
              </a:buClr>
              <a:buSzPct val="100000"/>
              <a:buNone/>
            </a:pPr>
            <a:r>
              <a:rPr lang="en-US" sz="2400" kern="0" dirty="0">
                <a:solidFill>
                  <a:srgbClr val="000000"/>
                </a:solidFill>
                <a:latin typeface="Arial"/>
                <a:cs typeface="Arial"/>
                <a:sym typeface="Arial"/>
              </a:rPr>
              <a:t>Create a plan for district/school facilities to allow for greater capacity and modern working environments</a:t>
            </a:r>
            <a:endParaRPr lang="en" sz="2400" i="1" dirty="0">
              <a:solidFill>
                <a:schemeClr val="dk1"/>
              </a:solidFill>
              <a:latin typeface="Calibri" panose="020F0502020204030204" pitchFamily="34" charset="0"/>
              <a:ea typeface="Calibri"/>
              <a:cs typeface="Calibri"/>
              <a:sym typeface="Calibri"/>
            </a:endParaRPr>
          </a:p>
        </p:txBody>
      </p:sp>
      <p:sp>
        <p:nvSpPr>
          <p:cNvPr id="4" name="Rectangle 3"/>
          <p:cNvSpPr/>
          <p:nvPr/>
        </p:nvSpPr>
        <p:spPr>
          <a:xfrm>
            <a:off x="4453217" y="3244334"/>
            <a:ext cx="237566" cy="369332"/>
          </a:xfrm>
          <a:prstGeom prst="rect">
            <a:avLst/>
          </a:prstGeom>
        </p:spPr>
        <p:txBody>
          <a:bodyPr wrap="none">
            <a:spAutoFit/>
          </a:bodyPr>
          <a:lstStyle/>
          <a:p>
            <a:r>
              <a:rPr lang="en-US" dirty="0"/>
              <a:t> </a:t>
            </a:r>
          </a:p>
        </p:txBody>
      </p:sp>
      <p:pic>
        <p:nvPicPr>
          <p:cNvPr id="2050" name="Picture 2" descr="https://lh6.googleusercontent.com/llGPGNgov7YpOgwHSyU0N9v5Vi6lOxssL8Uaoqy1boAuU0iM1mS42Aj9jto4Zg8bKbVGmAcSdu6mltRutzpJth2Y6LyPrQRZ-7gnV_PpG7rY7BTRXciUB9jDgzyX0OxkvLDtajz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752600"/>
            <a:ext cx="5408612"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7206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4033"/>
            <a:ext cx="8520600" cy="763600"/>
          </a:xfrm>
          <a:prstGeom prst="rect">
            <a:avLst/>
          </a:prstGeom>
        </p:spPr>
        <p:txBody>
          <a:bodyPr lIns="91425" tIns="91425" rIns="91425" bIns="91425" anchor="t" anchorCtr="0">
            <a:noAutofit/>
          </a:bodyPr>
          <a:lstStyle/>
          <a:p>
            <a:pPr lvl="0">
              <a:spcBef>
                <a:spcPts val="0"/>
              </a:spcBef>
              <a:buNone/>
            </a:pPr>
            <a:r>
              <a:rPr lang="en" sz="3600" dirty="0"/>
              <a:t>Deliverable </a:t>
            </a:r>
            <a:r>
              <a:rPr lang="en" sz="3600" dirty="0" smtClean="0"/>
              <a:t>7.4</a:t>
            </a:r>
            <a:endParaRPr lang="en" sz="3600" dirty="0"/>
          </a:p>
        </p:txBody>
      </p:sp>
      <p:sp>
        <p:nvSpPr>
          <p:cNvPr id="67" name="Shape 67"/>
          <p:cNvSpPr txBox="1">
            <a:spLocks noGrp="1"/>
          </p:cNvSpPr>
          <p:nvPr>
            <p:ph type="body" idx="1"/>
          </p:nvPr>
        </p:nvSpPr>
        <p:spPr>
          <a:xfrm>
            <a:off x="224175" y="1606969"/>
            <a:ext cx="3281025" cy="4396535"/>
          </a:xfrm>
          <a:prstGeom prst="rect">
            <a:avLst/>
          </a:prstGeom>
        </p:spPr>
        <p:txBody>
          <a:bodyPr lIns="91425" tIns="91425" rIns="91425" bIns="91425" anchor="t" anchorCtr="0">
            <a:noAutofit/>
          </a:bodyPr>
          <a:lstStyle/>
          <a:p>
            <a:pPr marL="0" indent="0">
              <a:lnSpc>
                <a:spcPct val="150000"/>
              </a:lnSpc>
              <a:buClr>
                <a:srgbClr val="B9AAE2"/>
              </a:buClr>
              <a:buSzPct val="100000"/>
              <a:buNone/>
            </a:pPr>
            <a:r>
              <a:rPr lang="en-US" sz="2400" i="1" dirty="0">
                <a:solidFill>
                  <a:srgbClr val="000000"/>
                </a:solidFill>
                <a:latin typeface="Arial"/>
              </a:rPr>
              <a:t>Create and communicate structures and processes that allow for multiple pathways for all learners to access a rigorous and relevant education</a:t>
            </a:r>
            <a:endParaRPr lang="en" sz="2400" i="1" dirty="0">
              <a:solidFill>
                <a:schemeClr val="dk1"/>
              </a:solidFill>
              <a:latin typeface="Calibri" panose="020F0502020204030204" pitchFamily="34" charset="0"/>
              <a:ea typeface="Calibri"/>
              <a:cs typeface="Calibri"/>
              <a:sym typeface="Calibri"/>
            </a:endParaRPr>
          </a:p>
        </p:txBody>
      </p:sp>
      <p:sp>
        <p:nvSpPr>
          <p:cNvPr id="4" name="Rectangle 3"/>
          <p:cNvSpPr/>
          <p:nvPr/>
        </p:nvSpPr>
        <p:spPr>
          <a:xfrm>
            <a:off x="4453217" y="3244334"/>
            <a:ext cx="237566" cy="369332"/>
          </a:xfrm>
          <a:prstGeom prst="rect">
            <a:avLst/>
          </a:prstGeom>
        </p:spPr>
        <p:txBody>
          <a:bodyPr wrap="none">
            <a:spAutoFit/>
          </a:bodyPr>
          <a:lstStyle/>
          <a:p>
            <a:r>
              <a:rPr lang="en-US" dirty="0"/>
              <a:t> </a:t>
            </a:r>
          </a:p>
        </p:txBody>
      </p:sp>
      <p:sp>
        <p:nvSpPr>
          <p:cNvPr id="2" name="AutoShape 2" descr="Image result for gradu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gradu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Image result for gradu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123" y="1524000"/>
            <a:ext cx="495300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329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328"/>
            <a:ext cx="7772400" cy="976745"/>
          </a:xfrm>
        </p:spPr>
        <p:txBody>
          <a:bodyPr>
            <a:normAutofit/>
          </a:bodyPr>
          <a:lstStyle/>
          <a:p>
            <a:r>
              <a:rPr lang="en-US" sz="4000" b="1" dirty="0" smtClean="0"/>
              <a:t>SOMSD’s Mission</a:t>
            </a:r>
            <a:endParaRPr lang="en-US" sz="4000" b="1" dirty="0"/>
          </a:p>
        </p:txBody>
      </p:sp>
      <p:sp>
        <p:nvSpPr>
          <p:cNvPr id="4" name="Rectangle 3"/>
          <p:cNvSpPr/>
          <p:nvPr/>
        </p:nvSpPr>
        <p:spPr>
          <a:xfrm>
            <a:off x="457200" y="1295400"/>
            <a:ext cx="8229600" cy="4247317"/>
          </a:xfrm>
          <a:prstGeom prst="rect">
            <a:avLst/>
          </a:prstGeom>
        </p:spPr>
        <p:txBody>
          <a:bodyPr wrap="square">
            <a:spAutoFit/>
          </a:bodyPr>
          <a:lstStyle/>
          <a:p>
            <a:r>
              <a:rPr lang="en-US" sz="3000" i="1" dirty="0"/>
              <a:t>The mission of the South Orange Maplewood School District is to empower and inspire each student to explore and imagine, to pursue personal passions, and to collectively create a better future by creating a learner-centered environment through multiple pathways; reimagined structures, systems and supports; innovative teaching; partnering with families; and maximizing community expertise and resources</a:t>
            </a:r>
            <a:r>
              <a:rPr lang="en-US" sz="3000" i="1" dirty="0" smtClean="0"/>
              <a:t>.</a:t>
            </a:r>
            <a:endParaRPr lang="en-US" sz="3000" i="1" dirty="0"/>
          </a:p>
        </p:txBody>
      </p:sp>
    </p:spTree>
    <p:extLst>
      <p:ext uri="{BB962C8B-B14F-4D97-AF65-F5344CB8AC3E}">
        <p14:creationId xmlns:p14="http://schemas.microsoft.com/office/powerpoint/2010/main" val="14373035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s635762800819192716Maplewood_NJ_village_Dec_2005_crop_635762800972783917_small_optimized.jpg"/>
          <p:cNvPicPr preferRelativeResize="0"/>
          <p:nvPr/>
        </p:nvPicPr>
        <p:blipFill rotWithShape="1">
          <a:blip r:embed="rId3">
            <a:alphaModFix amt="50000"/>
          </a:blip>
          <a:srcRect l="970" r="19719"/>
          <a:stretch/>
        </p:blipFill>
        <p:spPr>
          <a:xfrm>
            <a:off x="0" y="0"/>
            <a:ext cx="9144000" cy="6857999"/>
          </a:xfrm>
          <a:prstGeom prst="rect">
            <a:avLst/>
          </a:prstGeom>
          <a:noFill/>
          <a:ln>
            <a:noFill/>
          </a:ln>
        </p:spPr>
      </p:pic>
      <p:sp>
        <p:nvSpPr>
          <p:cNvPr id="96" name="Shape 9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4000" b="1" i="0" u="none" strike="noStrike" cap="none" dirty="0">
                <a:solidFill>
                  <a:schemeClr val="dk1"/>
                </a:solidFill>
                <a:latin typeface="Calibri"/>
                <a:ea typeface="Calibri"/>
                <a:cs typeface="Calibri"/>
                <a:sym typeface="Calibri"/>
              </a:rPr>
              <a:t>Strategy 8</a:t>
            </a:r>
            <a:r>
              <a:rPr lang="en-US" sz="4000" b="1" i="0" u="none" strike="noStrike" cap="none" dirty="0" smtClean="0">
                <a:solidFill>
                  <a:schemeClr val="dk1"/>
                </a:solidFill>
                <a:latin typeface="Calibri"/>
                <a:ea typeface="Calibri"/>
                <a:cs typeface="Calibri"/>
                <a:sym typeface="Calibri"/>
              </a:rPr>
              <a:t>: Community</a:t>
            </a:r>
            <a:endParaRPr lang="en-US" sz="4000" b="1" i="0" u="none" strike="noStrike" cap="none" dirty="0">
              <a:solidFill>
                <a:schemeClr val="dk1"/>
              </a:solidFill>
              <a:latin typeface="Calibri"/>
              <a:ea typeface="Calibri"/>
              <a:cs typeface="Calibri"/>
              <a:sym typeface="Calibri"/>
            </a:endParaRPr>
          </a:p>
        </p:txBody>
      </p:sp>
      <p:sp>
        <p:nvSpPr>
          <p:cNvPr id="97" name="Shape 97"/>
          <p:cNvSpPr txBox="1">
            <a:spLocks noGrp="1"/>
          </p:cNvSpPr>
          <p:nvPr>
            <p:ph type="body" idx="1"/>
          </p:nvPr>
        </p:nvSpPr>
        <p:spPr>
          <a:xfrm>
            <a:off x="838200" y="1981200"/>
            <a:ext cx="7467600" cy="4144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25000"/>
              <a:buFont typeface="Arial"/>
              <a:buNone/>
            </a:pPr>
            <a:r>
              <a:rPr lang="en-US" sz="3200" b="1" i="1" u="none" strike="noStrike" cap="none" dirty="0">
                <a:latin typeface="Calibri"/>
                <a:ea typeface="Calibri"/>
                <a:cs typeface="Calibri"/>
                <a:sym typeface="Calibri"/>
              </a:rPr>
              <a:t>	We will maximize community expertise and external resources to provide multiple pathways for student and professional growth and learning.</a:t>
            </a:r>
          </a:p>
        </p:txBody>
      </p:sp>
    </p:spTree>
    <p:extLst>
      <p:ext uri="{BB962C8B-B14F-4D97-AF65-F5344CB8AC3E}">
        <p14:creationId xmlns:p14="http://schemas.microsoft.com/office/powerpoint/2010/main" val="29332357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52400"/>
            <a:ext cx="7696200" cy="523220"/>
          </a:xfrm>
          <a:prstGeom prst="rect">
            <a:avLst/>
          </a:prstGeom>
          <a:noFill/>
        </p:spPr>
        <p:txBody>
          <a:bodyPr wrap="square" rtlCol="0">
            <a:spAutoFit/>
          </a:bodyPr>
          <a:lstStyle/>
          <a:p>
            <a:pPr algn="ctr">
              <a:tabLst>
                <a:tab pos="857250" algn="l"/>
              </a:tabLst>
            </a:pPr>
            <a:r>
              <a:rPr lang="en-US" sz="2800" b="1" dirty="0" smtClean="0"/>
              <a:t>Strategy 8 Action Planning Team Members</a:t>
            </a:r>
            <a:endParaRPr lang="en-US" sz="2800" b="1" dirty="0"/>
          </a:p>
        </p:txBody>
      </p:sp>
      <p:graphicFrame>
        <p:nvGraphicFramePr>
          <p:cNvPr id="2" name="Table 1"/>
          <p:cNvGraphicFramePr>
            <a:graphicFrameLocks noGrp="1"/>
          </p:cNvGraphicFramePr>
          <p:nvPr>
            <p:extLst>
              <p:ext uri="{D42A27DB-BD31-4B8C-83A1-F6EECF244321}">
                <p14:modId xmlns:p14="http://schemas.microsoft.com/office/powerpoint/2010/main" val="3521925375"/>
              </p:ext>
            </p:extLst>
          </p:nvPr>
        </p:nvGraphicFramePr>
        <p:xfrm>
          <a:off x="304800" y="839446"/>
          <a:ext cx="8458200" cy="6018554"/>
        </p:xfrm>
        <a:graphic>
          <a:graphicData uri="http://schemas.openxmlformats.org/drawingml/2006/table">
            <a:tbl>
              <a:tblPr firstRow="1">
                <a:tableStyleId>{5C22544A-7EE6-4342-B048-85BDC9FD1C3A}</a:tableStyleId>
              </a:tblPr>
              <a:tblGrid>
                <a:gridCol w="2819400"/>
                <a:gridCol w="5638800"/>
              </a:tblGrid>
              <a:tr h="538639">
                <a:tc>
                  <a:txBody>
                    <a:bodyPr/>
                    <a:lstStyle/>
                    <a:p>
                      <a:pPr algn="l" fontAlgn="ctr"/>
                      <a:r>
                        <a:rPr lang="en-US" sz="1800" u="none" strike="noStrike" dirty="0" smtClean="0">
                          <a:effectLst/>
                        </a:rPr>
                        <a:t>Member</a:t>
                      </a:r>
                      <a:endParaRPr lang="en-US" sz="1800" b="0" i="0" u="none" strike="noStrike" dirty="0">
                        <a:solidFill>
                          <a:srgbClr val="000000"/>
                        </a:solidFill>
                        <a:effectLst/>
                        <a:latin typeface="Calibri"/>
                      </a:endParaRPr>
                    </a:p>
                  </a:txBody>
                  <a:tcPr marL="6806" marR="6806" marT="6806" marB="0" anchor="ctr"/>
                </a:tc>
                <a:tc>
                  <a:txBody>
                    <a:bodyPr/>
                    <a:lstStyle/>
                    <a:p>
                      <a:pPr algn="l" fontAlgn="ctr"/>
                      <a:r>
                        <a:rPr lang="en-US" sz="1800" u="none" strike="noStrike" dirty="0" smtClean="0">
                          <a:effectLst/>
                        </a:rPr>
                        <a:t>Affiliation</a:t>
                      </a:r>
                      <a:endParaRPr lang="en-US" sz="1800" b="0" i="0" u="none" strike="noStrike" dirty="0">
                        <a:solidFill>
                          <a:srgbClr val="000000"/>
                        </a:solidFill>
                        <a:effectLst/>
                        <a:latin typeface="Calibri"/>
                      </a:endParaRPr>
                    </a:p>
                  </a:txBody>
                  <a:tcPr marL="6806" marR="6806" marT="6806" marB="0" anchor="ctr"/>
                </a:tc>
              </a:tr>
              <a:tr h="538639">
                <a:tc>
                  <a:txBody>
                    <a:bodyPr/>
                    <a:lstStyle/>
                    <a:p>
                      <a:pPr algn="l" fontAlgn="ctr"/>
                      <a:r>
                        <a:rPr lang="en-US" sz="1800" u="none" strike="noStrike" dirty="0">
                          <a:effectLst/>
                        </a:rPr>
                        <a:t>Peri Smilow, Ed.M., Co-Chair</a:t>
                      </a:r>
                      <a:endParaRPr lang="en-US" sz="1800" b="0" i="0" u="none" strike="noStrike" dirty="0">
                        <a:solidFill>
                          <a:srgbClr val="000000"/>
                        </a:solidFill>
                        <a:effectLst/>
                        <a:latin typeface="Calibri"/>
                      </a:endParaRPr>
                    </a:p>
                  </a:txBody>
                  <a:tcPr marL="8704" marR="8704" marT="8704" marB="0" anchor="ctr">
                    <a:solidFill>
                      <a:schemeClr val="tx2">
                        <a:lumMod val="20000"/>
                        <a:lumOff val="80000"/>
                      </a:schemeClr>
                    </a:solidFill>
                  </a:tcPr>
                </a:tc>
                <a:tc>
                  <a:txBody>
                    <a:bodyPr/>
                    <a:lstStyle/>
                    <a:p>
                      <a:pPr algn="l" fontAlgn="ctr"/>
                      <a:r>
                        <a:rPr lang="en-US" sz="1800" u="none" strike="noStrike" dirty="0">
                          <a:effectLst/>
                        </a:rPr>
                        <a:t>Parent, Singer/Songwriter, Community </a:t>
                      </a:r>
                      <a:r>
                        <a:rPr lang="en-US" sz="1800" u="none" strike="noStrike" dirty="0" smtClean="0">
                          <a:effectLst/>
                        </a:rPr>
                        <a:t>Educator, Member of Strategic Direction Committee</a:t>
                      </a:r>
                      <a:endParaRPr lang="en-US" sz="1800" b="0" i="0" u="none" strike="noStrike" dirty="0">
                        <a:solidFill>
                          <a:srgbClr val="000000"/>
                        </a:solidFill>
                        <a:effectLst/>
                        <a:latin typeface="Calibri"/>
                      </a:endParaRPr>
                    </a:p>
                  </a:txBody>
                  <a:tcPr marL="8704" marR="8704" marT="8704" marB="0" anchor="ctr">
                    <a:solidFill>
                      <a:schemeClr val="tx2">
                        <a:lumMod val="20000"/>
                        <a:lumOff val="80000"/>
                      </a:schemeClr>
                    </a:solidFill>
                  </a:tcPr>
                </a:tc>
              </a:tr>
              <a:tr h="538639">
                <a:tc>
                  <a:txBody>
                    <a:bodyPr/>
                    <a:lstStyle/>
                    <a:p>
                      <a:pPr algn="l" fontAlgn="ctr"/>
                      <a:r>
                        <a:rPr lang="en-US" sz="1800" u="none" strike="noStrike" dirty="0">
                          <a:effectLst/>
                        </a:rPr>
                        <a:t>Terry Woolard, Co-Chair</a:t>
                      </a:r>
                      <a:endParaRPr lang="en-US" sz="1800" b="0" i="0" u="none" strike="noStrike" dirty="0">
                        <a:solidFill>
                          <a:srgbClr val="000000"/>
                        </a:solidFill>
                        <a:effectLst/>
                        <a:latin typeface="Calibri"/>
                      </a:endParaRPr>
                    </a:p>
                  </a:txBody>
                  <a:tcPr marL="8704" marR="8704" marT="8704" marB="0" anchor="ctr">
                    <a:solidFill>
                      <a:schemeClr val="tx2">
                        <a:lumMod val="20000"/>
                        <a:lumOff val="80000"/>
                      </a:schemeClr>
                    </a:solidFill>
                  </a:tcPr>
                </a:tc>
                <a:tc>
                  <a:txBody>
                    <a:bodyPr/>
                    <a:lstStyle/>
                    <a:p>
                      <a:pPr algn="l" fontAlgn="ctr"/>
                      <a:r>
                        <a:rPr lang="en-US" sz="1800" u="none" strike="noStrike" dirty="0">
                          <a:effectLst/>
                        </a:rPr>
                        <a:t>Assistant Principal, Columbia High School</a:t>
                      </a:r>
                      <a:endParaRPr lang="en-US" sz="1800" b="0" i="0" u="none" strike="noStrike" dirty="0">
                        <a:solidFill>
                          <a:srgbClr val="000000"/>
                        </a:solidFill>
                        <a:effectLst/>
                        <a:latin typeface="Calibri"/>
                      </a:endParaRPr>
                    </a:p>
                  </a:txBody>
                  <a:tcPr marL="8704" marR="8704" marT="8704" marB="0" anchor="ctr">
                    <a:solidFill>
                      <a:schemeClr val="tx2">
                        <a:lumMod val="20000"/>
                        <a:lumOff val="80000"/>
                      </a:schemeClr>
                    </a:solidFill>
                  </a:tcPr>
                </a:tc>
              </a:tr>
              <a:tr h="538639">
                <a:tc>
                  <a:txBody>
                    <a:bodyPr/>
                    <a:lstStyle/>
                    <a:p>
                      <a:pPr algn="l" fontAlgn="ctr"/>
                      <a:r>
                        <a:rPr lang="en-US" sz="1800" u="none" strike="noStrike" dirty="0">
                          <a:effectLst/>
                        </a:rPr>
                        <a:t>Yolande </a:t>
                      </a:r>
                      <a:r>
                        <a:rPr lang="en-US" sz="1800" u="none" strike="noStrike" dirty="0" smtClean="0">
                          <a:effectLst/>
                        </a:rPr>
                        <a:t>Fleming, Co-Chair</a:t>
                      </a:r>
                      <a:endParaRPr lang="en-US" sz="1800" b="0" i="0" u="none" strike="noStrike" dirty="0">
                        <a:solidFill>
                          <a:srgbClr val="000000"/>
                        </a:solidFill>
                        <a:effectLst/>
                        <a:latin typeface="Calibri"/>
                      </a:endParaRPr>
                    </a:p>
                  </a:txBody>
                  <a:tcPr marL="8704" marR="8704" marT="8704" marB="0" anchor="ctr">
                    <a:solidFill>
                      <a:schemeClr val="tx2">
                        <a:lumMod val="20000"/>
                        <a:lumOff val="80000"/>
                      </a:schemeClr>
                    </a:solidFill>
                  </a:tcPr>
                </a:tc>
                <a:tc>
                  <a:txBody>
                    <a:bodyPr/>
                    <a:lstStyle/>
                    <a:p>
                      <a:pPr algn="l" fontAlgn="ctr"/>
                      <a:r>
                        <a:rPr lang="en-US" sz="1800" u="none" strike="noStrike" dirty="0">
                          <a:effectLst/>
                        </a:rPr>
                        <a:t>Teacher, Clinton Elementary </a:t>
                      </a:r>
                      <a:r>
                        <a:rPr lang="en-US" sz="1800" u="none" strike="noStrike" dirty="0" smtClean="0">
                          <a:effectLst/>
                        </a:rPr>
                        <a:t>School, Member of Strategic Direction Committee</a:t>
                      </a:r>
                      <a:endParaRPr lang="en-US" sz="1800" b="0" i="0" u="none" strike="noStrike" dirty="0">
                        <a:solidFill>
                          <a:srgbClr val="000000"/>
                        </a:solidFill>
                        <a:effectLst/>
                        <a:latin typeface="Calibri"/>
                      </a:endParaRPr>
                    </a:p>
                  </a:txBody>
                  <a:tcPr marL="8704" marR="8704" marT="8704" marB="0" anchor="ctr">
                    <a:solidFill>
                      <a:schemeClr val="tx2">
                        <a:lumMod val="20000"/>
                        <a:lumOff val="80000"/>
                      </a:schemeClr>
                    </a:solidFill>
                  </a:tcPr>
                </a:tc>
              </a:tr>
              <a:tr h="538639">
                <a:tc>
                  <a:txBody>
                    <a:bodyPr/>
                    <a:lstStyle/>
                    <a:p>
                      <a:pPr algn="l" fontAlgn="ctr"/>
                      <a:r>
                        <a:rPr lang="en-US" sz="1800" u="none" strike="noStrike" dirty="0">
                          <a:effectLst/>
                        </a:rPr>
                        <a:t>Barbara </a:t>
                      </a:r>
                      <a:r>
                        <a:rPr lang="en-US" sz="1800" u="none" strike="noStrike" dirty="0" err="1">
                          <a:effectLst/>
                        </a:rPr>
                        <a:t>Cokorinos</a:t>
                      </a:r>
                      <a:endParaRPr lang="en-US" sz="1800" b="0" i="0" u="none" strike="noStrike" dirty="0">
                        <a:solidFill>
                          <a:srgbClr val="000000"/>
                        </a:solidFill>
                        <a:effectLst/>
                        <a:latin typeface="Calibri"/>
                      </a:endParaRPr>
                    </a:p>
                  </a:txBody>
                  <a:tcPr marL="8704" marR="8704" marT="8704" marB="0" anchor="ctr"/>
                </a:tc>
                <a:tc>
                  <a:txBody>
                    <a:bodyPr/>
                    <a:lstStyle/>
                    <a:p>
                      <a:pPr algn="l" fontAlgn="ctr"/>
                      <a:r>
                        <a:rPr lang="en-US" sz="1800" u="none" strike="noStrike" dirty="0">
                          <a:effectLst/>
                        </a:rPr>
                        <a:t>Parent; Administrator/Adjunct Teacher, NYU, </a:t>
                      </a:r>
                      <a:r>
                        <a:rPr lang="en-US" sz="1800" u="none" strike="noStrike" dirty="0" err="1">
                          <a:effectLst/>
                        </a:rPr>
                        <a:t>Tisch</a:t>
                      </a:r>
                      <a:r>
                        <a:rPr lang="en-US" sz="1800" u="none" strike="noStrike" dirty="0">
                          <a:effectLst/>
                        </a:rPr>
                        <a:t> School of the Arts; Co-President, CHS Music Parents' Association</a:t>
                      </a:r>
                      <a:endParaRPr lang="en-US" sz="1800" b="0" i="0" u="none" strike="noStrike" dirty="0">
                        <a:solidFill>
                          <a:srgbClr val="000000"/>
                        </a:solidFill>
                        <a:effectLst/>
                        <a:latin typeface="Calibri"/>
                      </a:endParaRPr>
                    </a:p>
                  </a:txBody>
                  <a:tcPr marL="8704" marR="8704" marT="8704" marB="0" anchor="ctr"/>
                </a:tc>
              </a:tr>
              <a:tr h="538639">
                <a:tc>
                  <a:txBody>
                    <a:bodyPr/>
                    <a:lstStyle/>
                    <a:p>
                      <a:pPr algn="l" fontAlgn="ctr"/>
                      <a:r>
                        <a:rPr lang="en-US" sz="1800" u="none" strike="noStrike">
                          <a:effectLst/>
                        </a:rPr>
                        <a:t>Renee Joyce</a:t>
                      </a:r>
                      <a:endParaRPr lang="en-US" sz="1800" b="0" i="0" u="none" strike="noStrike">
                        <a:solidFill>
                          <a:srgbClr val="000000"/>
                        </a:solidFill>
                        <a:effectLst/>
                        <a:latin typeface="Calibri"/>
                      </a:endParaRPr>
                    </a:p>
                  </a:txBody>
                  <a:tcPr marL="8704" marR="8704" marT="8704" marB="0" anchor="ctr"/>
                </a:tc>
                <a:tc>
                  <a:txBody>
                    <a:bodyPr/>
                    <a:lstStyle/>
                    <a:p>
                      <a:pPr algn="l" fontAlgn="ctr"/>
                      <a:r>
                        <a:rPr lang="en-US" sz="1800" u="none" strike="noStrike" dirty="0">
                          <a:effectLst/>
                        </a:rPr>
                        <a:t>Director of Montrose Early Childhood Center</a:t>
                      </a:r>
                      <a:endParaRPr lang="en-US" sz="1800" b="0" i="0" u="none" strike="noStrike" dirty="0">
                        <a:solidFill>
                          <a:srgbClr val="000000"/>
                        </a:solidFill>
                        <a:effectLst/>
                        <a:latin typeface="Calibri"/>
                      </a:endParaRPr>
                    </a:p>
                  </a:txBody>
                  <a:tcPr marL="8704" marR="8704" marT="8704" marB="0" anchor="ctr"/>
                </a:tc>
              </a:tr>
              <a:tr h="538639">
                <a:tc>
                  <a:txBody>
                    <a:bodyPr/>
                    <a:lstStyle/>
                    <a:p>
                      <a:pPr algn="l" fontAlgn="ctr"/>
                      <a:r>
                        <a:rPr lang="en-US" sz="1800" u="none" strike="noStrike">
                          <a:effectLst/>
                        </a:rPr>
                        <a:t>Kris Knutsen, M.A.</a:t>
                      </a:r>
                      <a:endParaRPr lang="en-US" sz="1800" b="0" i="0" u="none" strike="noStrike">
                        <a:solidFill>
                          <a:srgbClr val="000000"/>
                        </a:solidFill>
                        <a:effectLst/>
                        <a:latin typeface="Calibri"/>
                      </a:endParaRPr>
                    </a:p>
                  </a:txBody>
                  <a:tcPr marL="8704" marR="8704" marT="8704" marB="0" anchor="ctr"/>
                </a:tc>
                <a:tc>
                  <a:txBody>
                    <a:bodyPr/>
                    <a:lstStyle/>
                    <a:p>
                      <a:pPr algn="l" fontAlgn="ctr"/>
                      <a:r>
                        <a:rPr lang="en-US" sz="1800" u="none" strike="noStrike" dirty="0">
                          <a:effectLst/>
                        </a:rPr>
                        <a:t>Parent</a:t>
                      </a:r>
                      <a:endParaRPr lang="en-US" sz="1800" b="0" i="0" u="none" strike="noStrike" dirty="0">
                        <a:solidFill>
                          <a:srgbClr val="000000"/>
                        </a:solidFill>
                        <a:effectLst/>
                        <a:latin typeface="Calibri"/>
                      </a:endParaRPr>
                    </a:p>
                  </a:txBody>
                  <a:tcPr marL="8704" marR="8704" marT="8704" marB="0" anchor="ctr"/>
                </a:tc>
              </a:tr>
              <a:tr h="538639">
                <a:tc>
                  <a:txBody>
                    <a:bodyPr/>
                    <a:lstStyle/>
                    <a:p>
                      <a:pPr algn="l" fontAlgn="ctr"/>
                      <a:r>
                        <a:rPr lang="en-US" sz="1800" u="none" strike="noStrike">
                          <a:effectLst/>
                        </a:rPr>
                        <a:t>Maggie Marotta</a:t>
                      </a:r>
                      <a:endParaRPr lang="en-US" sz="1800" b="0" i="0" u="none" strike="noStrike">
                        <a:solidFill>
                          <a:srgbClr val="000000"/>
                        </a:solidFill>
                        <a:effectLst/>
                        <a:latin typeface="Calibri"/>
                      </a:endParaRPr>
                    </a:p>
                  </a:txBody>
                  <a:tcPr marL="8704" marR="8704" marT="8704" marB="0" anchor="ctr"/>
                </a:tc>
                <a:tc>
                  <a:txBody>
                    <a:bodyPr/>
                    <a:lstStyle/>
                    <a:p>
                      <a:pPr algn="l" fontAlgn="ctr"/>
                      <a:r>
                        <a:rPr lang="en-US" sz="1800" u="none" strike="noStrike" dirty="0">
                          <a:effectLst/>
                        </a:rPr>
                        <a:t>Parent; Professional Educator</a:t>
                      </a:r>
                      <a:endParaRPr lang="en-US" sz="1800" b="0" i="0" u="none" strike="noStrike" dirty="0">
                        <a:solidFill>
                          <a:srgbClr val="000000"/>
                        </a:solidFill>
                        <a:effectLst/>
                        <a:latin typeface="Calibri"/>
                      </a:endParaRPr>
                    </a:p>
                  </a:txBody>
                  <a:tcPr marL="8704" marR="8704" marT="8704" marB="0" anchor="ctr"/>
                </a:tc>
              </a:tr>
              <a:tr h="538639">
                <a:tc>
                  <a:txBody>
                    <a:bodyPr/>
                    <a:lstStyle/>
                    <a:p>
                      <a:pPr algn="l" fontAlgn="ctr"/>
                      <a:r>
                        <a:rPr lang="en-US" sz="1800" u="none" strike="noStrike">
                          <a:effectLst/>
                        </a:rPr>
                        <a:t>Robin Burns Saunders</a:t>
                      </a:r>
                      <a:endParaRPr lang="en-US" sz="1800" b="0" i="0" u="none" strike="noStrike">
                        <a:solidFill>
                          <a:srgbClr val="000000"/>
                        </a:solidFill>
                        <a:effectLst/>
                        <a:latin typeface="Calibri"/>
                      </a:endParaRPr>
                    </a:p>
                  </a:txBody>
                  <a:tcPr marL="8704" marR="8704" marT="8704" marB="0" anchor="ctr"/>
                </a:tc>
                <a:tc>
                  <a:txBody>
                    <a:bodyPr/>
                    <a:lstStyle/>
                    <a:p>
                      <a:pPr algn="l" fontAlgn="ctr"/>
                      <a:r>
                        <a:rPr lang="en-US" sz="1800" u="none" strike="noStrike" dirty="0">
                          <a:effectLst/>
                        </a:rPr>
                        <a:t>Parent; Co-Founder and Chief Operating Officer for the Innovation Studio of </a:t>
                      </a:r>
                      <a:r>
                        <a:rPr lang="en-US" sz="1800" u="none" strike="noStrike" dirty="0" err="1">
                          <a:effectLst/>
                        </a:rPr>
                        <a:t>Manhattanville</a:t>
                      </a:r>
                      <a:r>
                        <a:rPr lang="en-US" sz="1800" u="none" strike="noStrike" dirty="0">
                          <a:effectLst/>
                        </a:rPr>
                        <a:t>, Inc.</a:t>
                      </a:r>
                      <a:endParaRPr lang="en-US" sz="1800" b="0" i="0" u="none" strike="noStrike" dirty="0">
                        <a:solidFill>
                          <a:srgbClr val="000000"/>
                        </a:solidFill>
                        <a:effectLst/>
                        <a:latin typeface="Calibri"/>
                      </a:endParaRPr>
                    </a:p>
                  </a:txBody>
                  <a:tcPr marL="8704" marR="8704" marT="8704" marB="0" anchor="ctr"/>
                </a:tc>
              </a:tr>
              <a:tr h="538639">
                <a:tc>
                  <a:txBody>
                    <a:bodyPr/>
                    <a:lstStyle/>
                    <a:p>
                      <a:pPr algn="l" fontAlgn="ctr"/>
                      <a:r>
                        <a:rPr lang="en-US" sz="1800" u="none" strike="noStrike">
                          <a:effectLst/>
                        </a:rPr>
                        <a:t>Mauri Solages</a:t>
                      </a:r>
                      <a:endParaRPr lang="en-US" sz="1800" b="0" i="0" u="none" strike="noStrike">
                        <a:solidFill>
                          <a:srgbClr val="000000"/>
                        </a:solidFill>
                        <a:effectLst/>
                        <a:latin typeface="Calibri"/>
                      </a:endParaRPr>
                    </a:p>
                  </a:txBody>
                  <a:tcPr marL="8704" marR="8704" marT="8704" marB="0" anchor="ctr"/>
                </a:tc>
                <a:tc>
                  <a:txBody>
                    <a:bodyPr/>
                    <a:lstStyle/>
                    <a:p>
                      <a:pPr algn="l" fontAlgn="ctr"/>
                      <a:r>
                        <a:rPr lang="en-US" sz="1800" u="none" strike="noStrike" dirty="0">
                          <a:effectLst/>
                        </a:rPr>
                        <a:t>Parent; Corporate Giving Professional; Board Member of AmeriCorps Organization</a:t>
                      </a:r>
                      <a:endParaRPr lang="en-US" sz="1800" b="0" i="0" u="none" strike="noStrike" dirty="0">
                        <a:solidFill>
                          <a:srgbClr val="000000"/>
                        </a:solidFill>
                        <a:effectLst/>
                        <a:latin typeface="Calibri"/>
                      </a:endParaRPr>
                    </a:p>
                  </a:txBody>
                  <a:tcPr marL="8704" marR="8704" marT="8704" marB="0" anchor="ctr"/>
                </a:tc>
              </a:tr>
              <a:tr h="538639">
                <a:tc>
                  <a:txBody>
                    <a:bodyPr/>
                    <a:lstStyle/>
                    <a:p>
                      <a:pPr algn="l" fontAlgn="ctr"/>
                      <a:r>
                        <a:rPr lang="en-US" sz="1800" u="none" strike="noStrike">
                          <a:effectLst/>
                        </a:rPr>
                        <a:t>Marcy Thompson</a:t>
                      </a:r>
                      <a:endParaRPr lang="en-US" sz="1800" b="0" i="0" u="none" strike="noStrike">
                        <a:solidFill>
                          <a:srgbClr val="000000"/>
                        </a:solidFill>
                        <a:effectLst/>
                        <a:latin typeface="Calibri"/>
                      </a:endParaRPr>
                    </a:p>
                  </a:txBody>
                  <a:tcPr marL="8704" marR="8704" marT="8704" marB="0" anchor="ctr"/>
                </a:tc>
                <a:tc>
                  <a:txBody>
                    <a:bodyPr/>
                    <a:lstStyle/>
                    <a:p>
                      <a:pPr algn="l" fontAlgn="ctr"/>
                      <a:r>
                        <a:rPr lang="en-US" sz="1800" u="none" strike="noStrike" dirty="0">
                          <a:effectLst/>
                        </a:rPr>
                        <a:t>Parent; Chair, Maplewood Arts Council; Director of Studio B</a:t>
                      </a:r>
                      <a:endParaRPr lang="en-US" sz="1800" b="0" i="0" u="none" strike="noStrike" dirty="0">
                        <a:solidFill>
                          <a:srgbClr val="000000"/>
                        </a:solidFill>
                        <a:effectLst/>
                        <a:latin typeface="Calibri"/>
                      </a:endParaRPr>
                    </a:p>
                  </a:txBody>
                  <a:tcPr marL="8704" marR="8704" marT="8704" marB="0" anchor="ctr"/>
                </a:tc>
              </a:tr>
            </a:tbl>
          </a:graphicData>
        </a:graphic>
      </p:graphicFrame>
    </p:spTree>
    <p:extLst>
      <p:ext uri="{BB962C8B-B14F-4D97-AF65-F5344CB8AC3E}">
        <p14:creationId xmlns:p14="http://schemas.microsoft.com/office/powerpoint/2010/main" val="37207237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3">
            <a:alphaModFix amt="50000"/>
          </a:blip>
          <a:srcRect/>
          <a:stretch/>
        </p:blipFill>
        <p:spPr>
          <a:xfrm>
            <a:off x="0" y="0"/>
            <a:ext cx="9144000" cy="6858000"/>
          </a:xfrm>
          <a:prstGeom prst="rect">
            <a:avLst/>
          </a:prstGeom>
          <a:noFill/>
          <a:ln>
            <a:noFill/>
          </a:ln>
        </p:spPr>
      </p:pic>
      <p:sp>
        <p:nvSpPr>
          <p:cNvPr id="103" name="Shape 103"/>
          <p:cNvSpPr txBox="1">
            <a:spLocks noGrp="1"/>
          </p:cNvSpPr>
          <p:nvPr>
            <p:ph type="body" idx="1"/>
          </p:nvPr>
        </p:nvSpPr>
        <p:spPr>
          <a:xfrm>
            <a:off x="207900" y="808050"/>
            <a:ext cx="8681700" cy="6045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960" b="1" i="0" u="none" strike="noStrike" cap="none" dirty="0">
                <a:solidFill>
                  <a:schemeClr val="dk1"/>
                </a:solidFill>
                <a:latin typeface="Calibri"/>
                <a:ea typeface="Calibri"/>
                <a:cs typeface="Calibri"/>
                <a:sym typeface="Calibri"/>
              </a:rPr>
              <a:t>8.1</a:t>
            </a:r>
            <a:r>
              <a:rPr lang="en-US" sz="2960" b="0" i="0" u="none" strike="noStrike" cap="none" dirty="0">
                <a:solidFill>
                  <a:schemeClr val="dk1"/>
                </a:solidFill>
                <a:latin typeface="Calibri"/>
                <a:ea typeface="Calibri"/>
                <a:cs typeface="Calibri"/>
                <a:sym typeface="Calibri"/>
              </a:rPr>
              <a:t>: 	</a:t>
            </a:r>
            <a:r>
              <a:rPr lang="en-US" sz="2960" b="0" i="1" u="none" strike="noStrike" cap="none" dirty="0">
                <a:solidFill>
                  <a:schemeClr val="dk1"/>
                </a:solidFill>
                <a:latin typeface="Calibri"/>
                <a:ea typeface="Calibri"/>
                <a:cs typeface="Calibri"/>
                <a:sym typeface="Calibri"/>
              </a:rPr>
              <a:t>Create a brick and mortar, student-managed  		</a:t>
            </a:r>
            <a:r>
              <a:rPr lang="en-US" sz="2960" b="1" i="1" u="none" strike="noStrike" cap="none" dirty="0" smtClean="0">
                <a:solidFill>
                  <a:schemeClr val="dk1"/>
                </a:solidFill>
                <a:latin typeface="Calibri"/>
                <a:ea typeface="Calibri"/>
                <a:cs typeface="Calibri"/>
                <a:sym typeface="Calibri"/>
              </a:rPr>
              <a:t>Community </a:t>
            </a:r>
            <a:r>
              <a:rPr lang="en-US" sz="2960" b="1" i="1" u="none" strike="noStrike" cap="none" dirty="0">
                <a:solidFill>
                  <a:schemeClr val="dk1"/>
                </a:solidFill>
                <a:latin typeface="Calibri"/>
                <a:ea typeface="Calibri"/>
                <a:cs typeface="Calibri"/>
                <a:sym typeface="Calibri"/>
              </a:rPr>
              <a:t>Storehouse </a:t>
            </a:r>
            <a:r>
              <a:rPr lang="en-US" sz="2960" i="1" dirty="0"/>
              <a:t>to provide free,            </a:t>
            </a:r>
          </a:p>
          <a:p>
            <a:pPr marL="914400" marR="0" lvl="0" indent="0" algn="l" rtl="0">
              <a:lnSpc>
                <a:spcPct val="100000"/>
              </a:lnSpc>
              <a:spcBef>
                <a:spcPts val="0"/>
              </a:spcBef>
              <a:spcAft>
                <a:spcPts val="0"/>
              </a:spcAft>
              <a:buClr>
                <a:schemeClr val="dk1"/>
              </a:buClr>
              <a:buSzPct val="25000"/>
              <a:buFont typeface="Arial"/>
              <a:buNone/>
            </a:pPr>
            <a:r>
              <a:rPr lang="en-US" sz="2960" i="1" dirty="0"/>
              <a:t>innovative learning materials to teachers and students</a:t>
            </a:r>
          </a:p>
          <a:p>
            <a:pPr marL="0" marR="0" lvl="0" indent="0" algn="l" rtl="0">
              <a:lnSpc>
                <a:spcPct val="100000"/>
              </a:lnSpc>
              <a:spcBef>
                <a:spcPts val="1000"/>
              </a:spcBef>
              <a:spcAft>
                <a:spcPts val="0"/>
              </a:spcAft>
              <a:buClr>
                <a:schemeClr val="dk1"/>
              </a:buClr>
              <a:buSzPct val="25000"/>
              <a:buFont typeface="Arial"/>
              <a:buNone/>
            </a:pPr>
            <a:r>
              <a:rPr lang="en-US" sz="2960" b="1" i="0" u="none" strike="noStrike" cap="none" dirty="0">
                <a:solidFill>
                  <a:schemeClr val="dk1"/>
                </a:solidFill>
                <a:latin typeface="Calibri"/>
                <a:ea typeface="Calibri"/>
                <a:cs typeface="Calibri"/>
                <a:sym typeface="Calibri"/>
              </a:rPr>
              <a:t>8.2</a:t>
            </a:r>
            <a:r>
              <a:rPr lang="en-US" sz="2960" b="0" i="0" u="none" strike="noStrike" cap="none" dirty="0">
                <a:solidFill>
                  <a:schemeClr val="dk1"/>
                </a:solidFill>
                <a:latin typeface="Calibri"/>
                <a:ea typeface="Calibri"/>
                <a:cs typeface="Calibri"/>
                <a:sym typeface="Calibri"/>
              </a:rPr>
              <a:t>: 	</a:t>
            </a:r>
            <a:r>
              <a:rPr lang="en-US" sz="2960" b="0" i="1" u="none" strike="noStrike" cap="none" dirty="0">
                <a:solidFill>
                  <a:schemeClr val="dk1"/>
                </a:solidFill>
                <a:latin typeface="Calibri"/>
                <a:ea typeface="Calibri"/>
                <a:cs typeface="Calibri"/>
                <a:sym typeface="Calibri"/>
              </a:rPr>
              <a:t>Develop </a:t>
            </a:r>
            <a:r>
              <a:rPr lang="en-US" sz="2960" b="1" i="1" u="none" strike="noStrike" cap="none" dirty="0">
                <a:solidFill>
                  <a:schemeClr val="dk1"/>
                </a:solidFill>
                <a:latin typeface="Calibri"/>
                <a:ea typeface="Calibri"/>
                <a:cs typeface="Calibri"/>
                <a:sym typeface="Calibri"/>
              </a:rPr>
              <a:t>SOMSD Experts in Action</a:t>
            </a:r>
            <a:r>
              <a:rPr lang="en-US" sz="2960" b="0" i="1" u="none" strike="noStrike" cap="none" dirty="0">
                <a:solidFill>
                  <a:schemeClr val="dk1"/>
                </a:solidFill>
                <a:latin typeface="Calibri"/>
                <a:ea typeface="Calibri"/>
                <a:cs typeface="Calibri"/>
                <a:sym typeface="Calibri"/>
              </a:rPr>
              <a:t>, a </a:t>
            </a:r>
            <a:r>
              <a:rPr lang="en-US" sz="2960" i="1" dirty="0"/>
              <a:t>collective</a:t>
            </a:r>
            <a:r>
              <a:rPr lang="en-US" sz="2960" b="0" i="1" u="none" strike="noStrike" cap="none" dirty="0">
                <a:solidFill>
                  <a:schemeClr val="dk1"/>
                </a:solidFill>
                <a:latin typeface="Calibri"/>
                <a:ea typeface="Calibri"/>
                <a:cs typeface="Calibri"/>
                <a:sym typeface="Calibri"/>
              </a:rPr>
              <a:t> 		</a:t>
            </a:r>
            <a:r>
              <a:rPr lang="en-US" sz="2960" b="0" i="1" u="none" strike="noStrike" cap="none" dirty="0" smtClean="0">
                <a:solidFill>
                  <a:schemeClr val="dk1"/>
                </a:solidFill>
                <a:latin typeface="Calibri"/>
                <a:ea typeface="Calibri"/>
                <a:cs typeface="Calibri"/>
                <a:sym typeface="Calibri"/>
              </a:rPr>
              <a:t>of </a:t>
            </a:r>
            <a:r>
              <a:rPr lang="en-US" sz="2960" b="0" i="1" u="none" strike="noStrike" cap="none" dirty="0">
                <a:solidFill>
                  <a:schemeClr val="dk1"/>
                </a:solidFill>
                <a:latin typeface="Calibri"/>
                <a:ea typeface="Calibri"/>
                <a:cs typeface="Calibri"/>
                <a:sym typeface="Calibri"/>
              </a:rPr>
              <a:t>local adult volunteers who </a:t>
            </a:r>
            <a:r>
              <a:rPr lang="en-US" sz="2960" i="1" dirty="0"/>
              <a:t>i</a:t>
            </a:r>
            <a:r>
              <a:rPr lang="en-US" sz="2960" b="0" i="1" u="none" strike="noStrike" cap="none" dirty="0">
                <a:solidFill>
                  <a:schemeClr val="dk1"/>
                </a:solidFill>
                <a:latin typeface="Calibri"/>
                <a:ea typeface="Calibri"/>
                <a:cs typeface="Calibri"/>
                <a:sym typeface="Calibri"/>
              </a:rPr>
              <a:t>nterface with the 		</a:t>
            </a:r>
            <a:r>
              <a:rPr lang="en-US" sz="2960" b="0" i="1" u="none" strike="noStrike" cap="none" dirty="0" smtClean="0">
                <a:solidFill>
                  <a:schemeClr val="dk1"/>
                </a:solidFill>
                <a:latin typeface="Calibri"/>
                <a:ea typeface="Calibri"/>
                <a:cs typeface="Calibri"/>
                <a:sym typeface="Calibri"/>
              </a:rPr>
              <a:t>school </a:t>
            </a:r>
            <a:r>
              <a:rPr lang="en-US" sz="2960" b="0" i="1" u="none" strike="noStrike" cap="none" dirty="0">
                <a:solidFill>
                  <a:schemeClr val="dk1"/>
                </a:solidFill>
                <a:latin typeface="Calibri"/>
                <a:ea typeface="Calibri"/>
                <a:cs typeface="Calibri"/>
                <a:sym typeface="Calibri"/>
              </a:rPr>
              <a:t>community in innovative and meaningful 	</a:t>
            </a:r>
            <a:r>
              <a:rPr lang="en-US" sz="2960" b="0" i="1" u="none" strike="noStrike" cap="none" dirty="0" smtClean="0">
                <a:solidFill>
                  <a:schemeClr val="dk1"/>
                </a:solidFill>
                <a:latin typeface="Calibri"/>
                <a:ea typeface="Calibri"/>
                <a:cs typeface="Calibri"/>
                <a:sym typeface="Calibri"/>
              </a:rPr>
              <a:t>ways </a:t>
            </a:r>
            <a:r>
              <a:rPr lang="en-US" sz="2960" b="0" i="1" u="none" strike="noStrike" cap="none" dirty="0">
                <a:solidFill>
                  <a:schemeClr val="dk1"/>
                </a:solidFill>
                <a:latin typeface="Calibri"/>
                <a:ea typeface="Calibri"/>
                <a:cs typeface="Calibri"/>
                <a:sym typeface="Calibri"/>
              </a:rPr>
              <a:t>t</a:t>
            </a:r>
            <a:r>
              <a:rPr lang="en-US" sz="2960" i="1" dirty="0"/>
              <a:t>hat</a:t>
            </a:r>
            <a:r>
              <a:rPr lang="en-US" sz="2960" b="0" i="1" u="none" strike="noStrike" cap="none" dirty="0">
                <a:solidFill>
                  <a:schemeClr val="dk1"/>
                </a:solidFill>
                <a:latin typeface="Calibri"/>
                <a:ea typeface="Calibri"/>
                <a:cs typeface="Calibri"/>
                <a:sym typeface="Calibri"/>
              </a:rPr>
              <a:t> enhance teaching and lear</a:t>
            </a:r>
            <a:r>
              <a:rPr lang="en-US" sz="2960" i="1" dirty="0"/>
              <a:t>ning</a:t>
            </a:r>
          </a:p>
          <a:p>
            <a:pPr marL="0" marR="0" lvl="0" indent="0" algn="l" rtl="0">
              <a:lnSpc>
                <a:spcPct val="100000"/>
              </a:lnSpc>
              <a:spcBef>
                <a:spcPts val="1000"/>
              </a:spcBef>
              <a:spcAft>
                <a:spcPts val="0"/>
              </a:spcAft>
              <a:buClr>
                <a:schemeClr val="dk1"/>
              </a:buClr>
              <a:buSzPct val="25000"/>
              <a:buFont typeface="Arial"/>
              <a:buNone/>
            </a:pPr>
            <a:r>
              <a:rPr lang="en-US" sz="2960" b="1" i="0" u="none" strike="noStrike" cap="none" dirty="0">
                <a:solidFill>
                  <a:schemeClr val="dk1"/>
                </a:solidFill>
                <a:latin typeface="Calibri"/>
                <a:ea typeface="Calibri"/>
                <a:cs typeface="Calibri"/>
                <a:sym typeface="Calibri"/>
              </a:rPr>
              <a:t>8.3</a:t>
            </a:r>
            <a:r>
              <a:rPr lang="en-US" sz="2960" b="0" i="0" u="none" strike="noStrike" cap="none" dirty="0">
                <a:solidFill>
                  <a:schemeClr val="dk1"/>
                </a:solidFill>
                <a:latin typeface="Calibri"/>
                <a:ea typeface="Calibri"/>
                <a:cs typeface="Calibri"/>
                <a:sym typeface="Calibri"/>
              </a:rPr>
              <a:t>: 	</a:t>
            </a:r>
            <a:r>
              <a:rPr lang="en-US" sz="2960" i="1" dirty="0"/>
              <a:t>Design and i</a:t>
            </a:r>
            <a:r>
              <a:rPr lang="en-US" sz="2960" b="0" i="1" u="none" strike="noStrike" cap="none" dirty="0">
                <a:solidFill>
                  <a:schemeClr val="dk1"/>
                </a:solidFill>
                <a:latin typeface="Calibri"/>
                <a:ea typeface="Calibri"/>
                <a:cs typeface="Calibri"/>
                <a:sym typeface="Calibri"/>
              </a:rPr>
              <a:t>mplement a district-wide, K-11, </a:t>
            </a:r>
          </a:p>
          <a:p>
            <a:pPr marL="457200" marR="0" lvl="0" indent="457200" algn="l" rtl="0">
              <a:lnSpc>
                <a:spcPct val="100000"/>
              </a:lnSpc>
              <a:spcBef>
                <a:spcPts val="0"/>
              </a:spcBef>
              <a:spcAft>
                <a:spcPts val="0"/>
              </a:spcAft>
              <a:buClr>
                <a:schemeClr val="dk1"/>
              </a:buClr>
              <a:buSzPct val="25000"/>
              <a:buFont typeface="Arial"/>
              <a:buNone/>
            </a:pPr>
            <a:r>
              <a:rPr lang="en-US" sz="2960" b="1" i="1" u="none" strike="noStrike" cap="none" dirty="0">
                <a:solidFill>
                  <a:schemeClr val="dk1"/>
                </a:solidFill>
                <a:latin typeface="Calibri"/>
                <a:ea typeface="Calibri"/>
                <a:cs typeface="Calibri"/>
                <a:sym typeface="Calibri"/>
              </a:rPr>
              <a:t>Community</a:t>
            </a:r>
            <a:r>
              <a:rPr lang="en-US" sz="2960" b="1" i="1" dirty="0"/>
              <a:t> </a:t>
            </a:r>
            <a:r>
              <a:rPr lang="en-US" sz="2960" b="1" i="1" u="none" strike="noStrike" cap="none" dirty="0">
                <a:solidFill>
                  <a:schemeClr val="dk1"/>
                </a:solidFill>
                <a:latin typeface="Calibri"/>
                <a:ea typeface="Calibri"/>
                <a:cs typeface="Calibri"/>
                <a:sym typeface="Calibri"/>
              </a:rPr>
              <a:t>Service Learning </a:t>
            </a:r>
            <a:r>
              <a:rPr lang="en-US" sz="2960" b="0" i="1" u="none" strike="noStrike" cap="none" dirty="0">
                <a:solidFill>
                  <a:schemeClr val="dk1"/>
                </a:solidFill>
                <a:latin typeface="Calibri"/>
                <a:ea typeface="Calibri"/>
                <a:cs typeface="Calibri"/>
                <a:sym typeface="Calibri"/>
              </a:rPr>
              <a:t>requirement</a:t>
            </a:r>
          </a:p>
          <a:p>
            <a:pPr marL="0" marR="0" lvl="0" indent="0" algn="l" rtl="0">
              <a:lnSpc>
                <a:spcPct val="100000"/>
              </a:lnSpc>
              <a:spcBef>
                <a:spcPts val="1000"/>
              </a:spcBef>
              <a:spcAft>
                <a:spcPts val="0"/>
              </a:spcAft>
              <a:buClr>
                <a:schemeClr val="dk1"/>
              </a:buClr>
              <a:buSzPct val="25000"/>
              <a:buFont typeface="Arial"/>
              <a:buNone/>
            </a:pPr>
            <a:r>
              <a:rPr lang="en-US" sz="2960" b="1" i="0" u="none" strike="noStrike" cap="none" dirty="0">
                <a:solidFill>
                  <a:schemeClr val="dk1"/>
                </a:solidFill>
                <a:latin typeface="Calibri"/>
                <a:ea typeface="Calibri"/>
                <a:cs typeface="Calibri"/>
                <a:sym typeface="Calibri"/>
              </a:rPr>
              <a:t>8.4</a:t>
            </a:r>
            <a:r>
              <a:rPr lang="en-US" sz="2960" b="0" i="0" u="none" strike="noStrike" cap="none" dirty="0">
                <a:solidFill>
                  <a:schemeClr val="dk1"/>
                </a:solidFill>
                <a:latin typeface="Calibri"/>
                <a:ea typeface="Calibri"/>
                <a:cs typeface="Calibri"/>
                <a:sym typeface="Calibri"/>
              </a:rPr>
              <a:t>:	</a:t>
            </a:r>
            <a:r>
              <a:rPr lang="en-US" sz="2960" b="0" i="1" u="none" strike="noStrike" cap="none" dirty="0">
                <a:solidFill>
                  <a:schemeClr val="dk1"/>
                </a:solidFill>
                <a:latin typeface="Calibri"/>
                <a:ea typeface="Calibri"/>
                <a:cs typeface="Calibri"/>
                <a:sym typeface="Calibri"/>
              </a:rPr>
              <a:t>Design an a</a:t>
            </a:r>
            <a:r>
              <a:rPr lang="en-US" sz="2960" i="1" dirty="0"/>
              <a:t>c</a:t>
            </a:r>
            <a:r>
              <a:rPr lang="en-US" sz="2960" b="0" i="1" u="none" strike="noStrike" cap="none" dirty="0">
                <a:solidFill>
                  <a:schemeClr val="dk1"/>
                </a:solidFill>
                <a:latin typeface="Calibri"/>
                <a:ea typeface="Calibri"/>
                <a:cs typeface="Calibri"/>
                <a:sym typeface="Calibri"/>
              </a:rPr>
              <a:t>credited </a:t>
            </a:r>
            <a:r>
              <a:rPr lang="en-US" sz="2960" b="1" i="1" dirty="0"/>
              <a:t>Internship program</a:t>
            </a:r>
            <a:r>
              <a:rPr lang="en-US" sz="2960" b="1" i="1" u="none" strike="noStrike" cap="none" dirty="0">
                <a:solidFill>
                  <a:schemeClr val="dk1"/>
                </a:solidFill>
                <a:latin typeface="Calibri"/>
                <a:ea typeface="Calibri"/>
                <a:cs typeface="Calibri"/>
                <a:sym typeface="Calibri"/>
              </a:rPr>
              <a:t> with       </a:t>
            </a:r>
          </a:p>
          <a:p>
            <a:pPr marL="457200" marR="0" lvl="0" indent="457200" algn="l" rtl="0">
              <a:lnSpc>
                <a:spcPct val="100000"/>
              </a:lnSpc>
              <a:spcBef>
                <a:spcPts val="0"/>
              </a:spcBef>
              <a:spcAft>
                <a:spcPts val="0"/>
              </a:spcAft>
              <a:buClr>
                <a:schemeClr val="dk1"/>
              </a:buClr>
              <a:buSzPct val="25000"/>
              <a:buFont typeface="Arial"/>
              <a:buNone/>
            </a:pPr>
            <a:r>
              <a:rPr lang="en-US" sz="2960" b="1" i="1" u="none" strike="noStrike" cap="none" dirty="0">
                <a:solidFill>
                  <a:schemeClr val="dk1"/>
                </a:solidFill>
                <a:latin typeface="Calibri"/>
                <a:ea typeface="Calibri"/>
                <a:cs typeface="Calibri"/>
                <a:sym typeface="Calibri"/>
              </a:rPr>
              <a:t>mentorship </a:t>
            </a:r>
            <a:r>
              <a:rPr lang="en-US" sz="2960" b="0" i="1" u="none" strike="noStrike" cap="none" dirty="0">
                <a:solidFill>
                  <a:schemeClr val="dk1"/>
                </a:solidFill>
                <a:latin typeface="Calibri"/>
                <a:ea typeface="Calibri"/>
                <a:cs typeface="Calibri"/>
                <a:sym typeface="Calibri"/>
              </a:rPr>
              <a:t>for </a:t>
            </a:r>
            <a:r>
              <a:rPr lang="en-US" sz="2960" i="1" dirty="0"/>
              <a:t>high school </a:t>
            </a:r>
            <a:r>
              <a:rPr lang="en-US" sz="2960" b="0" i="1" u="none" strike="noStrike" cap="none" dirty="0">
                <a:solidFill>
                  <a:schemeClr val="dk1"/>
                </a:solidFill>
                <a:latin typeface="Calibri"/>
                <a:ea typeface="Calibri"/>
                <a:cs typeface="Calibri"/>
                <a:sym typeface="Calibri"/>
              </a:rPr>
              <a:t>seniors</a:t>
            </a:r>
          </a:p>
        </p:txBody>
      </p:sp>
      <p:sp>
        <p:nvSpPr>
          <p:cNvPr id="104" name="Shape 104"/>
          <p:cNvSpPr txBox="1">
            <a:spLocks noGrp="1"/>
          </p:cNvSpPr>
          <p:nvPr>
            <p:ph type="title"/>
          </p:nvPr>
        </p:nvSpPr>
        <p:spPr>
          <a:xfrm>
            <a:off x="457200" y="-30152"/>
            <a:ext cx="8229600" cy="8382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Community Deliverables</a:t>
            </a:r>
          </a:p>
        </p:txBody>
      </p:sp>
    </p:spTree>
    <p:extLst>
      <p:ext uri="{BB962C8B-B14F-4D97-AF65-F5344CB8AC3E}">
        <p14:creationId xmlns:p14="http://schemas.microsoft.com/office/powerpoint/2010/main" val="37778236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460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Deliverable 8.1</a:t>
            </a:r>
          </a:p>
        </p:txBody>
      </p:sp>
      <p:sp>
        <p:nvSpPr>
          <p:cNvPr id="110" name="Shape 110"/>
          <p:cNvSpPr txBox="1">
            <a:spLocks noGrp="1"/>
          </p:cNvSpPr>
          <p:nvPr>
            <p:ph type="body" idx="1"/>
          </p:nvPr>
        </p:nvSpPr>
        <p:spPr>
          <a:xfrm>
            <a:off x="381000" y="1066800"/>
            <a:ext cx="4672200" cy="50064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2860" b="0" i="1" u="none" strike="noStrike" cap="none" dirty="0">
                <a:solidFill>
                  <a:schemeClr val="dk1"/>
                </a:solidFill>
                <a:latin typeface="Calibri"/>
                <a:ea typeface="Calibri"/>
                <a:cs typeface="Calibri"/>
                <a:sym typeface="Calibri"/>
              </a:rPr>
              <a:t>Create a student-managed </a:t>
            </a:r>
            <a:r>
              <a:rPr lang="en-US" sz="2860" b="1" i="1" u="none" strike="noStrike" cap="none" dirty="0">
                <a:solidFill>
                  <a:schemeClr val="dk1"/>
                </a:solidFill>
                <a:latin typeface="Calibri"/>
                <a:ea typeface="Calibri"/>
                <a:cs typeface="Calibri"/>
                <a:sym typeface="Calibri"/>
              </a:rPr>
              <a:t>Community Storehouse </a:t>
            </a:r>
            <a:r>
              <a:rPr lang="en-US" sz="2860" b="0" i="1" u="none" strike="noStrike" cap="none" dirty="0">
                <a:solidFill>
                  <a:schemeClr val="dk1"/>
                </a:solidFill>
                <a:latin typeface="Calibri"/>
                <a:ea typeface="Calibri"/>
                <a:cs typeface="Calibri"/>
                <a:sym typeface="Calibri"/>
              </a:rPr>
              <a:t>that channel</a:t>
            </a:r>
            <a:r>
              <a:rPr lang="en-US" sz="2860" i="1" dirty="0"/>
              <a:t>s</a:t>
            </a:r>
            <a:r>
              <a:rPr lang="en-US" sz="2860" b="0" i="1" u="none" strike="noStrike" cap="none" dirty="0">
                <a:solidFill>
                  <a:schemeClr val="dk1"/>
                </a:solidFill>
                <a:latin typeface="Calibri"/>
                <a:ea typeface="Calibri"/>
                <a:cs typeface="Calibri"/>
                <a:sym typeface="Calibri"/>
              </a:rPr>
              <a:t> a wide range of</a:t>
            </a:r>
            <a:r>
              <a:rPr lang="en-US" sz="2860" i="1" dirty="0"/>
              <a:t> creative materials</a:t>
            </a:r>
            <a:r>
              <a:rPr lang="en-US" sz="2860" b="0" i="1" u="none" strike="noStrike" cap="none" dirty="0">
                <a:solidFill>
                  <a:schemeClr val="dk1"/>
                </a:solidFill>
                <a:latin typeface="Calibri"/>
                <a:ea typeface="Calibri"/>
                <a:cs typeface="Calibri"/>
                <a:sym typeface="Calibri"/>
              </a:rPr>
              <a:t> from local donors and businesses to students, teachers and staff throughout the district. </a:t>
            </a:r>
            <a:r>
              <a:rPr lang="en-US" sz="2860" i="1" dirty="0"/>
              <a:t>T</a:t>
            </a:r>
            <a:r>
              <a:rPr lang="en-US" sz="2860" b="0" i="1" u="none" strike="noStrike" cap="none" dirty="0">
                <a:solidFill>
                  <a:schemeClr val="dk1"/>
                </a:solidFill>
                <a:latin typeface="Calibri"/>
                <a:ea typeface="Calibri"/>
                <a:cs typeface="Calibri"/>
                <a:sym typeface="Calibri"/>
              </a:rPr>
              <a:t>eachers will visit the Storehouse to procure supplies </a:t>
            </a:r>
            <a:r>
              <a:rPr lang="en-US" sz="2860" i="1" dirty="0"/>
              <a:t>that will</a:t>
            </a:r>
            <a:r>
              <a:rPr lang="en-US" sz="2860" b="0" i="1" u="none" strike="noStrike" cap="none" dirty="0">
                <a:solidFill>
                  <a:schemeClr val="dk1"/>
                </a:solidFill>
                <a:latin typeface="Calibri"/>
                <a:ea typeface="Calibri"/>
                <a:cs typeface="Calibri"/>
                <a:sym typeface="Calibri"/>
              </a:rPr>
              <a:t> enhance their teaching and support classroom innovation</a:t>
            </a:r>
            <a:r>
              <a:rPr lang="en-US" sz="2860" i="1" dirty="0"/>
              <a:t>.</a:t>
            </a:r>
          </a:p>
        </p:txBody>
      </p:sp>
      <p:pic>
        <p:nvPicPr>
          <p:cNvPr id="111" name="Shape 111" descr="dsc_0137-1024x680.jpg"/>
          <p:cNvPicPr preferRelativeResize="0"/>
          <p:nvPr/>
        </p:nvPicPr>
        <p:blipFill rotWithShape="1">
          <a:blip r:embed="rId3">
            <a:alphaModFix/>
          </a:blip>
          <a:srcRect b="8652"/>
          <a:stretch/>
        </p:blipFill>
        <p:spPr>
          <a:xfrm>
            <a:off x="5681451" y="0"/>
            <a:ext cx="3462548" cy="2101108"/>
          </a:xfrm>
          <a:prstGeom prst="rect">
            <a:avLst/>
          </a:prstGeom>
          <a:noFill/>
          <a:ln>
            <a:noFill/>
          </a:ln>
        </p:spPr>
      </p:pic>
      <p:pic>
        <p:nvPicPr>
          <p:cNvPr id="112" name="Shape 112" descr="V0015143587--501921.JPG"/>
          <p:cNvPicPr preferRelativeResize="0"/>
          <p:nvPr/>
        </p:nvPicPr>
        <p:blipFill rotWithShape="1">
          <a:blip r:embed="rId4">
            <a:alphaModFix/>
          </a:blip>
          <a:srcRect t="7496" b="8431"/>
          <a:stretch/>
        </p:blipFill>
        <p:spPr>
          <a:xfrm>
            <a:off x="5681451" y="2304946"/>
            <a:ext cx="3462548" cy="2163827"/>
          </a:xfrm>
          <a:prstGeom prst="rect">
            <a:avLst/>
          </a:prstGeom>
          <a:noFill/>
          <a:ln>
            <a:noFill/>
          </a:ln>
        </p:spPr>
      </p:pic>
      <p:pic>
        <p:nvPicPr>
          <p:cNvPr id="113" name="Shape 113" descr="newsite_makerspace163_0.jpg"/>
          <p:cNvPicPr preferRelativeResize="0"/>
          <p:nvPr/>
        </p:nvPicPr>
        <p:blipFill rotWithShape="1">
          <a:blip r:embed="rId5">
            <a:alphaModFix/>
          </a:blip>
          <a:srcRect t="10177"/>
          <a:stretch/>
        </p:blipFill>
        <p:spPr>
          <a:xfrm>
            <a:off x="5681451" y="4711167"/>
            <a:ext cx="3462548" cy="2146832"/>
          </a:xfrm>
          <a:prstGeom prst="rect">
            <a:avLst/>
          </a:prstGeom>
          <a:noFill/>
          <a:ln>
            <a:noFill/>
          </a:ln>
        </p:spPr>
      </p:pic>
    </p:spTree>
    <p:extLst>
      <p:ext uri="{BB962C8B-B14F-4D97-AF65-F5344CB8AC3E}">
        <p14:creationId xmlns:p14="http://schemas.microsoft.com/office/powerpoint/2010/main" val="33641878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457200" y="1222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Deliverable 8.2</a:t>
            </a:r>
          </a:p>
        </p:txBody>
      </p:sp>
      <p:sp>
        <p:nvSpPr>
          <p:cNvPr id="131" name="Shape 131"/>
          <p:cNvSpPr txBox="1">
            <a:spLocks noGrp="1"/>
          </p:cNvSpPr>
          <p:nvPr>
            <p:ph type="body" idx="1"/>
          </p:nvPr>
        </p:nvSpPr>
        <p:spPr>
          <a:xfrm>
            <a:off x="0" y="1219200"/>
            <a:ext cx="5345100" cy="54594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2480" b="0" i="1" u="none" strike="noStrike" cap="none" dirty="0">
                <a:solidFill>
                  <a:schemeClr val="dk1"/>
                </a:solidFill>
                <a:latin typeface="Calibri"/>
                <a:ea typeface="Calibri"/>
                <a:cs typeface="Calibri"/>
                <a:sym typeface="Calibri"/>
              </a:rPr>
              <a:t>	Develop</a:t>
            </a:r>
            <a:r>
              <a:rPr lang="en-US" sz="2480" b="1" i="1" u="none" strike="noStrike" cap="none" dirty="0">
                <a:solidFill>
                  <a:schemeClr val="dk1"/>
                </a:solidFill>
                <a:latin typeface="Calibri"/>
                <a:ea typeface="Calibri"/>
                <a:cs typeface="Calibri"/>
                <a:sym typeface="Calibri"/>
              </a:rPr>
              <a:t> SOMSD Experts in Action</a:t>
            </a:r>
            <a:r>
              <a:rPr lang="en-US" sz="2480" b="0" i="1" u="none" strike="noStrike" cap="none" dirty="0">
                <a:solidFill>
                  <a:schemeClr val="dk1"/>
                </a:solidFill>
                <a:latin typeface="Calibri"/>
                <a:ea typeface="Calibri"/>
                <a:cs typeface="Calibri"/>
                <a:sym typeface="Calibri"/>
              </a:rPr>
              <a:t>, </a:t>
            </a:r>
            <a:r>
              <a:rPr lang="en-US" sz="2480" b="0" i="0" u="none" strike="noStrike" cap="none" dirty="0">
                <a:solidFill>
                  <a:schemeClr val="dk1"/>
                </a:solidFill>
                <a:latin typeface="Calibri"/>
                <a:ea typeface="Calibri"/>
                <a:cs typeface="Calibri"/>
                <a:sym typeface="Calibri"/>
              </a:rPr>
              <a:t>a resource for students (K-12) and staff. These highly engaged adult volunteers will serve the district in a variety of capacities: as </a:t>
            </a:r>
            <a:r>
              <a:rPr lang="en-US" sz="2480" dirty="0"/>
              <a:t>content</a:t>
            </a:r>
            <a:r>
              <a:rPr lang="en-US" sz="2480" b="0" i="0" u="none" strike="noStrike" cap="none" dirty="0">
                <a:solidFill>
                  <a:schemeClr val="dk1"/>
                </a:solidFill>
                <a:latin typeface="Calibri"/>
                <a:ea typeface="Calibri"/>
                <a:cs typeface="Calibri"/>
                <a:sym typeface="Calibri"/>
              </a:rPr>
              <a:t> “experts” who provide an invaluable asset that enhances curricula; as cross-disciplinary teams who provide a 360-degree view of topics; as providers of career guidance; and as</a:t>
            </a:r>
            <a:r>
              <a:rPr lang="en-US" sz="2480" dirty="0"/>
              <a:t> </a:t>
            </a:r>
            <a:r>
              <a:rPr lang="en-US" sz="2480" b="0" i="0" u="none" strike="noStrike" cap="none" dirty="0">
                <a:solidFill>
                  <a:schemeClr val="dk1"/>
                </a:solidFill>
                <a:latin typeface="Calibri"/>
                <a:ea typeface="Calibri"/>
                <a:cs typeface="Calibri"/>
                <a:sym typeface="Calibri"/>
              </a:rPr>
              <a:t>connection to “real-world” perspective by ensuring that the district has insight into current trends shaping markets and industries. </a:t>
            </a:r>
          </a:p>
          <a:p>
            <a:pPr marL="342900" marR="0" lvl="0" indent="-342900" algn="l" rtl="0">
              <a:lnSpc>
                <a:spcPct val="80000"/>
              </a:lnSpc>
              <a:spcBef>
                <a:spcPts val="496"/>
              </a:spcBef>
              <a:buClr>
                <a:schemeClr val="dk1"/>
              </a:buClr>
              <a:buSzPct val="25000"/>
              <a:buFont typeface="Arial"/>
              <a:buNone/>
            </a:pPr>
            <a:endParaRPr sz="2480" b="0" i="1" u="none" strike="noStrike" cap="none" dirty="0">
              <a:solidFill>
                <a:schemeClr val="dk1"/>
              </a:solidFill>
              <a:latin typeface="Calibri"/>
              <a:ea typeface="Calibri"/>
              <a:cs typeface="Calibri"/>
              <a:sym typeface="Calibri"/>
            </a:endParaRPr>
          </a:p>
        </p:txBody>
      </p:sp>
      <p:pic>
        <p:nvPicPr>
          <p:cNvPr id="132" name="Shape 132" descr="Garment-Tour.jpg"/>
          <p:cNvPicPr preferRelativeResize="0"/>
          <p:nvPr/>
        </p:nvPicPr>
        <p:blipFill rotWithShape="1">
          <a:blip r:embed="rId3">
            <a:alphaModFix/>
          </a:blip>
          <a:srcRect t="10871" b="10405"/>
          <a:stretch/>
        </p:blipFill>
        <p:spPr>
          <a:xfrm>
            <a:off x="5705260" y="2319022"/>
            <a:ext cx="3438740" cy="2030307"/>
          </a:xfrm>
          <a:prstGeom prst="rect">
            <a:avLst/>
          </a:prstGeom>
          <a:noFill/>
          <a:ln>
            <a:noFill/>
          </a:ln>
        </p:spPr>
      </p:pic>
      <p:pic>
        <p:nvPicPr>
          <p:cNvPr id="133" name="Shape 133" descr="adults-meeting-2.jpg"/>
          <p:cNvPicPr preferRelativeResize="0"/>
          <p:nvPr/>
        </p:nvPicPr>
        <p:blipFill rotWithShape="1">
          <a:blip r:embed="rId4">
            <a:alphaModFix/>
          </a:blip>
          <a:srcRect t="8803"/>
          <a:stretch/>
        </p:blipFill>
        <p:spPr>
          <a:xfrm>
            <a:off x="5681451" y="0"/>
            <a:ext cx="3462548" cy="2104396"/>
          </a:xfrm>
          <a:prstGeom prst="rect">
            <a:avLst/>
          </a:prstGeom>
          <a:noFill/>
          <a:ln>
            <a:noFill/>
          </a:ln>
        </p:spPr>
      </p:pic>
      <p:pic>
        <p:nvPicPr>
          <p:cNvPr id="134" name="Shape 134" descr="crop-IMG_4982.jpg"/>
          <p:cNvPicPr preferRelativeResize="0"/>
          <p:nvPr/>
        </p:nvPicPr>
        <p:blipFill rotWithShape="1">
          <a:blip r:embed="rId5">
            <a:alphaModFix/>
          </a:blip>
          <a:srcRect b="8325"/>
          <a:stretch/>
        </p:blipFill>
        <p:spPr>
          <a:xfrm>
            <a:off x="5705260" y="4721337"/>
            <a:ext cx="3438740" cy="2136662"/>
          </a:xfrm>
          <a:prstGeom prst="rect">
            <a:avLst/>
          </a:prstGeom>
          <a:noFill/>
          <a:ln>
            <a:noFill/>
          </a:ln>
        </p:spPr>
      </p:pic>
    </p:spTree>
    <p:extLst>
      <p:ext uri="{BB962C8B-B14F-4D97-AF65-F5344CB8AC3E}">
        <p14:creationId xmlns:p14="http://schemas.microsoft.com/office/powerpoint/2010/main" val="3701448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Deliverable 8.3</a:t>
            </a:r>
          </a:p>
        </p:txBody>
      </p:sp>
      <p:sp>
        <p:nvSpPr>
          <p:cNvPr id="152" name="Shape 152"/>
          <p:cNvSpPr txBox="1">
            <a:spLocks noGrp="1"/>
          </p:cNvSpPr>
          <p:nvPr>
            <p:ph type="body" idx="1"/>
          </p:nvPr>
        </p:nvSpPr>
        <p:spPr>
          <a:xfrm>
            <a:off x="0" y="1265250"/>
            <a:ext cx="5446200" cy="52578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25000"/>
              <a:buFont typeface="Arial"/>
              <a:buNone/>
            </a:pPr>
            <a:r>
              <a:rPr lang="en-US" sz="2960" b="0" i="1" u="none" strike="noStrike" cap="none" dirty="0">
                <a:solidFill>
                  <a:schemeClr val="dk1"/>
                </a:solidFill>
                <a:latin typeface="Calibri"/>
                <a:ea typeface="Calibri"/>
                <a:cs typeface="Calibri"/>
                <a:sym typeface="Calibri"/>
              </a:rPr>
              <a:t>	Design and implement a district-wide </a:t>
            </a:r>
            <a:r>
              <a:rPr lang="en-US" sz="2960" b="1" i="1" u="none" strike="noStrike" cap="none" dirty="0">
                <a:solidFill>
                  <a:schemeClr val="dk1"/>
                </a:solidFill>
                <a:latin typeface="Calibri"/>
                <a:ea typeface="Calibri"/>
                <a:cs typeface="Calibri"/>
                <a:sym typeface="Calibri"/>
              </a:rPr>
              <a:t>Community Service Learning </a:t>
            </a:r>
            <a:r>
              <a:rPr lang="en-US" sz="2960" b="0" i="1" u="none" strike="noStrike" cap="none" dirty="0">
                <a:solidFill>
                  <a:schemeClr val="dk1"/>
                </a:solidFill>
                <a:latin typeface="Calibri"/>
                <a:ea typeface="Calibri"/>
                <a:cs typeface="Calibri"/>
                <a:sym typeface="Calibri"/>
              </a:rPr>
              <a:t>requirement as an intentional instructional strategy to meet learning goals and content standards, to promote diversity, to deepen critical thinking, to sharpen analytical skills and to meet community needs resulting in increased civic engagement in grades </a:t>
            </a:r>
            <a:r>
              <a:rPr lang="en-US" sz="2960" i="1" dirty="0"/>
              <a:t>K</a:t>
            </a:r>
            <a:r>
              <a:rPr lang="en-US" sz="2960" b="0" i="1" u="none" strike="noStrike" cap="none" dirty="0">
                <a:solidFill>
                  <a:schemeClr val="dk1"/>
                </a:solidFill>
                <a:latin typeface="Calibri"/>
                <a:ea typeface="Calibri"/>
                <a:cs typeface="Calibri"/>
                <a:sym typeface="Calibri"/>
              </a:rPr>
              <a:t>-11.</a:t>
            </a:r>
          </a:p>
        </p:txBody>
      </p:sp>
      <p:pic>
        <p:nvPicPr>
          <p:cNvPr id="153" name="Shape 153" descr="Natalie-Kraslow-620x414.jpg"/>
          <p:cNvPicPr preferRelativeResize="0"/>
          <p:nvPr/>
        </p:nvPicPr>
        <p:blipFill rotWithShape="1">
          <a:blip r:embed="rId3">
            <a:alphaModFix/>
          </a:blip>
          <a:srcRect b="8584"/>
          <a:stretch/>
        </p:blipFill>
        <p:spPr>
          <a:xfrm>
            <a:off x="5705260" y="2331171"/>
            <a:ext cx="3462548" cy="2113584"/>
          </a:xfrm>
          <a:prstGeom prst="rect">
            <a:avLst/>
          </a:prstGeom>
          <a:noFill/>
          <a:ln>
            <a:noFill/>
          </a:ln>
        </p:spPr>
      </p:pic>
      <p:pic>
        <p:nvPicPr>
          <p:cNvPr id="154" name="Shape 154" descr="mpd.jpg"/>
          <p:cNvPicPr preferRelativeResize="0"/>
          <p:nvPr/>
        </p:nvPicPr>
        <p:blipFill rotWithShape="1">
          <a:blip r:embed="rId4">
            <a:alphaModFix/>
          </a:blip>
          <a:srcRect t="9817" b="7133"/>
          <a:stretch/>
        </p:blipFill>
        <p:spPr>
          <a:xfrm>
            <a:off x="5681453" y="4635623"/>
            <a:ext cx="3462548" cy="2222377"/>
          </a:xfrm>
          <a:prstGeom prst="rect">
            <a:avLst/>
          </a:prstGeom>
          <a:noFill/>
          <a:ln>
            <a:noFill/>
          </a:ln>
        </p:spPr>
      </p:pic>
      <p:pic>
        <p:nvPicPr>
          <p:cNvPr id="155" name="Shape 155" descr="imgres.jpg"/>
          <p:cNvPicPr preferRelativeResize="0"/>
          <p:nvPr/>
        </p:nvPicPr>
        <p:blipFill rotWithShape="1">
          <a:blip r:embed="rId5">
            <a:alphaModFix/>
          </a:blip>
          <a:srcRect t="11753"/>
          <a:stretch/>
        </p:blipFill>
        <p:spPr>
          <a:xfrm>
            <a:off x="5664200" y="0"/>
            <a:ext cx="3479799" cy="2062162"/>
          </a:xfrm>
          <a:prstGeom prst="rect">
            <a:avLst/>
          </a:prstGeom>
          <a:noFill/>
          <a:ln>
            <a:noFill/>
          </a:ln>
        </p:spPr>
      </p:pic>
    </p:spTree>
    <p:extLst>
      <p:ext uri="{BB962C8B-B14F-4D97-AF65-F5344CB8AC3E}">
        <p14:creationId xmlns:p14="http://schemas.microsoft.com/office/powerpoint/2010/main" val="14308618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02550" y="86450"/>
            <a:ext cx="5172600" cy="9366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Deliverable 8.4</a:t>
            </a:r>
          </a:p>
        </p:txBody>
      </p:sp>
      <p:sp>
        <p:nvSpPr>
          <p:cNvPr id="168" name="Shape 168"/>
          <p:cNvSpPr txBox="1">
            <a:spLocks noGrp="1"/>
          </p:cNvSpPr>
          <p:nvPr>
            <p:ph type="body" idx="1"/>
          </p:nvPr>
        </p:nvSpPr>
        <p:spPr>
          <a:xfrm>
            <a:off x="0" y="1020479"/>
            <a:ext cx="5547000" cy="5765396"/>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2960" b="0" i="0" u="none" strike="noStrike" cap="none" dirty="0">
                <a:solidFill>
                  <a:schemeClr val="dk1"/>
                </a:solidFill>
                <a:latin typeface="Calibri"/>
                <a:ea typeface="Calibri"/>
                <a:cs typeface="Calibri"/>
                <a:sym typeface="Calibri"/>
              </a:rPr>
              <a:t>	</a:t>
            </a:r>
            <a:r>
              <a:rPr lang="en-US" sz="2960" b="0" i="1" u="none" strike="noStrike" cap="none" dirty="0">
                <a:solidFill>
                  <a:schemeClr val="dk1"/>
                </a:solidFill>
                <a:latin typeface="Calibri"/>
                <a:ea typeface="Calibri"/>
                <a:cs typeface="Calibri"/>
                <a:sym typeface="Calibri"/>
              </a:rPr>
              <a:t>Create the </a:t>
            </a:r>
            <a:r>
              <a:rPr lang="en-US" sz="2960" b="1" i="1" u="none" strike="noStrike" cap="none" dirty="0">
                <a:solidFill>
                  <a:schemeClr val="dk1"/>
                </a:solidFill>
                <a:latin typeface="Calibri"/>
                <a:ea typeface="Calibri"/>
                <a:cs typeface="Calibri"/>
                <a:sym typeface="Calibri"/>
              </a:rPr>
              <a:t>Senior (High School) Internship Project</a:t>
            </a:r>
            <a:r>
              <a:rPr lang="en-US" sz="2960" i="1" dirty="0"/>
              <a:t>:</a:t>
            </a:r>
            <a:r>
              <a:rPr lang="en-US" sz="2960" b="0" i="1" u="none" strike="noStrike" cap="none" dirty="0">
                <a:solidFill>
                  <a:schemeClr val="dk1"/>
                </a:solidFill>
                <a:latin typeface="Calibri"/>
                <a:ea typeface="Calibri"/>
                <a:cs typeface="Calibri"/>
                <a:sym typeface="Calibri"/>
              </a:rPr>
              <a:t> a semester-long, one-credit course culminating in a four week internship at a local organization or business to provide diversified learning experiences that “bridge the gap” between school and employment/higher education/training</a:t>
            </a:r>
            <a:r>
              <a:rPr lang="en-US" sz="2960" i="1" dirty="0"/>
              <a:t> and build on previous service learning experience.</a:t>
            </a:r>
          </a:p>
        </p:txBody>
      </p:sp>
      <p:pic>
        <p:nvPicPr>
          <p:cNvPr id="169" name="Shape 169" descr="businessengineering_cjt_2012careerfair_002.jpg"/>
          <p:cNvPicPr preferRelativeResize="0"/>
          <p:nvPr/>
        </p:nvPicPr>
        <p:blipFill rotWithShape="1">
          <a:blip r:embed="rId3">
            <a:alphaModFix/>
          </a:blip>
          <a:srcRect t="12484"/>
          <a:stretch/>
        </p:blipFill>
        <p:spPr>
          <a:xfrm>
            <a:off x="5681451" y="4837828"/>
            <a:ext cx="3462548" cy="2020170"/>
          </a:xfrm>
          <a:prstGeom prst="rect">
            <a:avLst/>
          </a:prstGeom>
          <a:noFill/>
          <a:ln>
            <a:noFill/>
          </a:ln>
        </p:spPr>
      </p:pic>
      <p:pic>
        <p:nvPicPr>
          <p:cNvPr id="170" name="Shape 170" descr="InternshipDiagram.jpg"/>
          <p:cNvPicPr preferRelativeResize="0"/>
          <p:nvPr/>
        </p:nvPicPr>
        <p:blipFill rotWithShape="1">
          <a:blip r:embed="rId4">
            <a:alphaModFix/>
          </a:blip>
          <a:srcRect/>
          <a:stretch/>
        </p:blipFill>
        <p:spPr>
          <a:xfrm>
            <a:off x="5681451" y="2291275"/>
            <a:ext cx="3462548" cy="2365134"/>
          </a:xfrm>
          <a:prstGeom prst="rect">
            <a:avLst/>
          </a:prstGeom>
          <a:noFill/>
          <a:ln>
            <a:noFill/>
          </a:ln>
        </p:spPr>
      </p:pic>
      <p:pic>
        <p:nvPicPr>
          <p:cNvPr id="171" name="Shape 171" descr="Value_of_High_School_Internship.jpg"/>
          <p:cNvPicPr preferRelativeResize="0"/>
          <p:nvPr/>
        </p:nvPicPr>
        <p:blipFill rotWithShape="1">
          <a:blip r:embed="rId5">
            <a:alphaModFix/>
          </a:blip>
          <a:srcRect r="22243"/>
          <a:stretch/>
        </p:blipFill>
        <p:spPr>
          <a:xfrm>
            <a:off x="5681451" y="0"/>
            <a:ext cx="3462548" cy="2040959"/>
          </a:xfrm>
          <a:prstGeom prst="rect">
            <a:avLst/>
          </a:prstGeom>
          <a:noFill/>
          <a:ln>
            <a:noFill/>
          </a:ln>
        </p:spPr>
      </p:pic>
    </p:spTree>
    <p:extLst>
      <p:ext uri="{BB962C8B-B14F-4D97-AF65-F5344CB8AC3E}">
        <p14:creationId xmlns:p14="http://schemas.microsoft.com/office/powerpoint/2010/main" val="35319431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609600" y="612600"/>
            <a:ext cx="7848600" cy="835200"/>
          </a:xfrm>
          <a:prstGeom prst="rect">
            <a:avLst/>
          </a:prstGeom>
        </p:spPr>
        <p:txBody>
          <a:bodyPr lIns="91425" tIns="91425" rIns="91425" bIns="91425" anchor="b" anchorCtr="0">
            <a:noAutofit/>
          </a:bodyPr>
          <a:lstStyle/>
          <a:p>
            <a:pPr lvl="0" algn="l">
              <a:spcBef>
                <a:spcPts val="0"/>
              </a:spcBef>
              <a:buNone/>
            </a:pPr>
            <a:r>
              <a:rPr lang="en" sz="4000" b="1" dirty="0"/>
              <a:t>Strategy 9</a:t>
            </a:r>
            <a:r>
              <a:rPr lang="en" sz="4000" b="1" dirty="0" smtClean="0"/>
              <a:t>:  Communications</a:t>
            </a:r>
            <a:endParaRPr lang="en" sz="4000" b="1" dirty="0"/>
          </a:p>
        </p:txBody>
      </p:sp>
      <p:sp>
        <p:nvSpPr>
          <p:cNvPr id="55" name="Shape 55"/>
          <p:cNvSpPr txBox="1">
            <a:spLocks noGrp="1"/>
          </p:cNvSpPr>
          <p:nvPr>
            <p:ph type="subTitle" idx="1"/>
          </p:nvPr>
        </p:nvSpPr>
        <p:spPr>
          <a:xfrm>
            <a:off x="533400" y="1752599"/>
            <a:ext cx="8001000" cy="4216233"/>
          </a:xfrm>
          <a:prstGeom prst="rect">
            <a:avLst/>
          </a:prstGeom>
        </p:spPr>
        <p:txBody>
          <a:bodyPr lIns="91425" tIns="91425" rIns="91425" bIns="91425" anchor="t" anchorCtr="0">
            <a:noAutofit/>
          </a:bodyPr>
          <a:lstStyle/>
          <a:p>
            <a:pPr lvl="0" algn="l" rtl="0">
              <a:spcBef>
                <a:spcPts val="0"/>
              </a:spcBef>
              <a:spcAft>
                <a:spcPts val="0"/>
              </a:spcAft>
              <a:buNone/>
            </a:pPr>
            <a:r>
              <a:rPr lang="en" sz="3000" i="1" dirty="0">
                <a:solidFill>
                  <a:schemeClr val="dk1"/>
                </a:solidFill>
              </a:rPr>
              <a:t>We will engage in robust, open, ongoing and transparent communications with all students, families, staff and community members to generate understanding, excitement, trust and support of our school community and its transformation.</a:t>
            </a:r>
            <a:r>
              <a:rPr lang="en" sz="3000" dirty="0"/>
              <a:t/>
            </a:r>
            <a:br>
              <a:rPr lang="en" sz="3000" dirty="0"/>
            </a:br>
            <a:endParaRPr lang="en" sz="3000" dirty="0"/>
          </a:p>
        </p:txBody>
      </p:sp>
    </p:spTree>
    <p:extLst>
      <p:ext uri="{BB962C8B-B14F-4D97-AF65-F5344CB8AC3E}">
        <p14:creationId xmlns:p14="http://schemas.microsoft.com/office/powerpoint/2010/main" val="15877049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2086" y="383232"/>
            <a:ext cx="7696200" cy="523220"/>
          </a:xfrm>
          <a:prstGeom prst="rect">
            <a:avLst/>
          </a:prstGeom>
          <a:noFill/>
        </p:spPr>
        <p:txBody>
          <a:bodyPr wrap="square" rtlCol="0">
            <a:spAutoFit/>
          </a:bodyPr>
          <a:lstStyle/>
          <a:p>
            <a:pPr algn="ctr">
              <a:tabLst>
                <a:tab pos="857250" algn="l"/>
              </a:tabLst>
            </a:pPr>
            <a:r>
              <a:rPr lang="en-US" sz="2800" b="1" dirty="0" smtClean="0"/>
              <a:t>Strategy 9 Action Planning Team Members</a:t>
            </a:r>
            <a:endParaRPr lang="en-US" sz="2800" b="1" dirty="0"/>
          </a:p>
        </p:txBody>
      </p:sp>
      <p:graphicFrame>
        <p:nvGraphicFramePr>
          <p:cNvPr id="2" name="Table 1"/>
          <p:cNvGraphicFramePr>
            <a:graphicFrameLocks noGrp="1"/>
          </p:cNvGraphicFramePr>
          <p:nvPr>
            <p:extLst>
              <p:ext uri="{D42A27DB-BD31-4B8C-83A1-F6EECF244321}">
                <p14:modId xmlns:p14="http://schemas.microsoft.com/office/powerpoint/2010/main" val="341306526"/>
              </p:ext>
            </p:extLst>
          </p:nvPr>
        </p:nvGraphicFramePr>
        <p:xfrm>
          <a:off x="304800" y="1295400"/>
          <a:ext cx="8458200" cy="4328638"/>
        </p:xfrm>
        <a:graphic>
          <a:graphicData uri="http://schemas.openxmlformats.org/drawingml/2006/table">
            <a:tbl>
              <a:tblPr firstRow="1">
                <a:tableStyleId>{5C22544A-7EE6-4342-B048-85BDC9FD1C3A}</a:tableStyleId>
              </a:tblPr>
              <a:tblGrid>
                <a:gridCol w="2667000"/>
                <a:gridCol w="5791200"/>
              </a:tblGrid>
              <a:tr h="538639">
                <a:tc>
                  <a:txBody>
                    <a:bodyPr/>
                    <a:lstStyle/>
                    <a:p>
                      <a:pPr algn="l" fontAlgn="ctr"/>
                      <a:r>
                        <a:rPr lang="en-US" sz="1800" u="none" strike="noStrike" dirty="0" smtClean="0">
                          <a:effectLst/>
                        </a:rPr>
                        <a:t>Member</a:t>
                      </a:r>
                      <a:endParaRPr lang="en-US" sz="1800" b="0" i="0" u="none" strike="noStrike" dirty="0">
                        <a:solidFill>
                          <a:srgbClr val="000000"/>
                        </a:solidFill>
                        <a:effectLst/>
                        <a:latin typeface="Calibri"/>
                      </a:endParaRPr>
                    </a:p>
                  </a:txBody>
                  <a:tcPr marL="6806" marR="6806" marT="6806" marB="0" anchor="ctr"/>
                </a:tc>
                <a:tc>
                  <a:txBody>
                    <a:bodyPr/>
                    <a:lstStyle/>
                    <a:p>
                      <a:pPr algn="l" fontAlgn="ctr"/>
                      <a:r>
                        <a:rPr lang="en-US" sz="1800" u="none" strike="noStrike" dirty="0" smtClean="0">
                          <a:effectLst/>
                        </a:rPr>
                        <a:t>Affiliation</a:t>
                      </a:r>
                      <a:endParaRPr lang="en-US" sz="1800" b="0" i="0" u="none" strike="noStrike" dirty="0">
                        <a:solidFill>
                          <a:srgbClr val="000000"/>
                        </a:solidFill>
                        <a:effectLst/>
                        <a:latin typeface="Calibri"/>
                      </a:endParaRPr>
                    </a:p>
                  </a:txBody>
                  <a:tcPr marL="6806" marR="6806" marT="6806" marB="0" anchor="ctr"/>
                </a:tc>
              </a:tr>
              <a:tr h="538639">
                <a:tc>
                  <a:txBody>
                    <a:bodyPr/>
                    <a:lstStyle/>
                    <a:p>
                      <a:pPr algn="l" fontAlgn="ctr"/>
                      <a:r>
                        <a:rPr lang="en-US" sz="1800" b="0" i="0" u="none" strike="noStrike" dirty="0">
                          <a:solidFill>
                            <a:srgbClr val="000000"/>
                          </a:solidFill>
                          <a:effectLst/>
                          <a:latin typeface="Calibri"/>
                        </a:rPr>
                        <a:t>Audrey Rowe, Co-Chair</a:t>
                      </a:r>
                    </a:p>
                  </a:txBody>
                  <a:tcPr marL="9525" marR="9525" marT="9525" marB="0" anchor="ctr">
                    <a:solidFill>
                      <a:schemeClr val="tx2">
                        <a:lumMod val="20000"/>
                        <a:lumOff val="80000"/>
                      </a:schemeClr>
                    </a:solidFill>
                  </a:tcPr>
                </a:tc>
                <a:tc>
                  <a:txBody>
                    <a:bodyPr/>
                    <a:lstStyle/>
                    <a:p>
                      <a:pPr algn="l" fontAlgn="ctr"/>
                      <a:r>
                        <a:rPr lang="en-US" sz="1800" b="0" i="0" u="none" strike="noStrike" dirty="0">
                          <a:solidFill>
                            <a:srgbClr val="000000"/>
                          </a:solidFill>
                          <a:effectLst/>
                          <a:latin typeface="Calibri"/>
                        </a:rPr>
                        <a:t>Program Director, South Orange/Maplewood Community Coalition on </a:t>
                      </a:r>
                      <a:r>
                        <a:rPr lang="en-US" sz="1800" b="0" i="0" u="none" strike="noStrike" dirty="0" smtClean="0">
                          <a:solidFill>
                            <a:srgbClr val="000000"/>
                          </a:solidFill>
                          <a:effectLst/>
                          <a:latin typeface="Calibri"/>
                        </a:rPr>
                        <a:t>Race, Member of Strategic Direction Committee</a:t>
                      </a:r>
                      <a:endParaRPr lang="en-US" sz="1800" b="0" i="0" u="none" strike="noStrike" dirty="0">
                        <a:solidFill>
                          <a:srgbClr val="000000"/>
                        </a:solidFill>
                        <a:effectLst/>
                        <a:latin typeface="Calibri"/>
                      </a:endParaRPr>
                    </a:p>
                  </a:txBody>
                  <a:tcPr marL="9525" marR="9525" marT="9525" marB="0" anchor="ctr">
                    <a:solidFill>
                      <a:schemeClr val="tx2">
                        <a:lumMod val="20000"/>
                        <a:lumOff val="80000"/>
                      </a:schemeClr>
                    </a:solidFill>
                  </a:tcPr>
                </a:tc>
              </a:tr>
              <a:tr h="538639">
                <a:tc>
                  <a:txBody>
                    <a:bodyPr/>
                    <a:lstStyle/>
                    <a:p>
                      <a:pPr algn="l" fontAlgn="ctr"/>
                      <a:r>
                        <a:rPr lang="en-US" sz="1800" b="0" i="0" u="none" strike="noStrike" dirty="0">
                          <a:solidFill>
                            <a:srgbClr val="000000"/>
                          </a:solidFill>
                          <a:effectLst/>
                          <a:latin typeface="Calibri"/>
                        </a:rPr>
                        <a:t>Suzanne Turner, Co-Chair</a:t>
                      </a:r>
                    </a:p>
                  </a:txBody>
                  <a:tcPr marL="9525" marR="9525" marT="9525" marB="0" anchor="ctr">
                    <a:solidFill>
                      <a:schemeClr val="tx2">
                        <a:lumMod val="20000"/>
                        <a:lumOff val="80000"/>
                      </a:schemeClr>
                    </a:solidFill>
                  </a:tcPr>
                </a:tc>
                <a:tc>
                  <a:txBody>
                    <a:bodyPr/>
                    <a:lstStyle/>
                    <a:p>
                      <a:pPr algn="l" fontAlgn="ctr"/>
                      <a:r>
                        <a:rPr lang="en-US" sz="1800" b="0" i="0" u="none" strike="noStrike" dirty="0">
                          <a:solidFill>
                            <a:srgbClr val="000000"/>
                          </a:solidFill>
                          <a:effectLst/>
                          <a:latin typeface="Calibri"/>
                        </a:rPr>
                        <a:t>Parent; Director of Strategic </a:t>
                      </a:r>
                      <a:r>
                        <a:rPr lang="en-US" sz="1800" b="0" i="0" u="none" strike="noStrike" dirty="0" smtClean="0">
                          <a:solidFill>
                            <a:srgbClr val="000000"/>
                          </a:solidFill>
                          <a:effectLst/>
                          <a:latin typeface="Calibri"/>
                        </a:rPr>
                        <a:t>Communications</a:t>
                      </a:r>
                      <a:endParaRPr lang="en-US" sz="1800" b="0" i="0" u="none" strike="noStrike" dirty="0">
                        <a:solidFill>
                          <a:srgbClr val="000000"/>
                        </a:solidFill>
                        <a:effectLst/>
                        <a:latin typeface="Calibri"/>
                      </a:endParaRPr>
                    </a:p>
                  </a:txBody>
                  <a:tcPr marL="9525" marR="9525" marT="9525" marB="0" anchor="ctr">
                    <a:solidFill>
                      <a:schemeClr val="tx2">
                        <a:lumMod val="20000"/>
                        <a:lumOff val="80000"/>
                      </a:schemeClr>
                    </a:solidFill>
                  </a:tcPr>
                </a:tc>
              </a:tr>
              <a:tr h="538639">
                <a:tc>
                  <a:txBody>
                    <a:bodyPr/>
                    <a:lstStyle/>
                    <a:p>
                      <a:pPr algn="l" fontAlgn="ctr"/>
                      <a:r>
                        <a:rPr lang="en-US" sz="1800" b="0" i="0" u="none" strike="noStrike" dirty="0">
                          <a:solidFill>
                            <a:srgbClr val="000000"/>
                          </a:solidFill>
                          <a:effectLst/>
                          <a:latin typeface="Calibri"/>
                        </a:rPr>
                        <a:t>Susie Adamson</a:t>
                      </a:r>
                    </a:p>
                  </a:txBody>
                  <a:tcPr marL="9525" marR="9525" marT="9525" marB="0" anchor="ctr"/>
                </a:tc>
                <a:tc>
                  <a:txBody>
                    <a:bodyPr/>
                    <a:lstStyle/>
                    <a:p>
                      <a:pPr algn="l" fontAlgn="ctr"/>
                      <a:r>
                        <a:rPr lang="en-US" sz="1800" b="0" i="0" u="none" strike="noStrike" dirty="0">
                          <a:solidFill>
                            <a:srgbClr val="000000"/>
                          </a:solidFill>
                          <a:effectLst/>
                          <a:latin typeface="Calibri"/>
                        </a:rPr>
                        <a:t>Parent; Presidents' Council Co-President; Real Estate Agent</a:t>
                      </a:r>
                    </a:p>
                  </a:txBody>
                  <a:tcPr marL="9525" marR="9525" marT="9525" marB="0" anchor="ctr"/>
                </a:tc>
              </a:tr>
              <a:tr h="538639">
                <a:tc>
                  <a:txBody>
                    <a:bodyPr/>
                    <a:lstStyle/>
                    <a:p>
                      <a:pPr algn="l" fontAlgn="ctr"/>
                      <a:r>
                        <a:rPr lang="en-US" sz="1800" b="0" i="0" u="none" strike="noStrike">
                          <a:solidFill>
                            <a:srgbClr val="000000"/>
                          </a:solidFill>
                          <a:effectLst/>
                          <a:latin typeface="Calibri"/>
                        </a:rPr>
                        <a:t>Paul Bartick</a:t>
                      </a:r>
                    </a:p>
                  </a:txBody>
                  <a:tcPr marL="9525" marR="9525" marT="9525" marB="0" anchor="ctr"/>
                </a:tc>
                <a:tc>
                  <a:txBody>
                    <a:bodyPr/>
                    <a:lstStyle/>
                    <a:p>
                      <a:pPr algn="l" fontAlgn="ctr"/>
                      <a:r>
                        <a:rPr lang="en-US" sz="1800" b="0" i="0" u="none" strike="noStrike" dirty="0">
                          <a:solidFill>
                            <a:srgbClr val="000000"/>
                          </a:solidFill>
                          <a:effectLst/>
                          <a:latin typeface="Calibri"/>
                        </a:rPr>
                        <a:t>Parent; Communication Consultant</a:t>
                      </a:r>
                    </a:p>
                  </a:txBody>
                  <a:tcPr marL="9525" marR="9525" marT="9525" marB="0" anchor="ctr"/>
                </a:tc>
              </a:tr>
              <a:tr h="538639">
                <a:tc>
                  <a:txBody>
                    <a:bodyPr/>
                    <a:lstStyle/>
                    <a:p>
                      <a:pPr algn="l" fontAlgn="ctr"/>
                      <a:r>
                        <a:rPr lang="en-US" sz="1800" b="0" i="0" u="none" strike="noStrike">
                          <a:solidFill>
                            <a:srgbClr val="000000"/>
                          </a:solidFill>
                          <a:effectLst/>
                          <a:latin typeface="Calibri"/>
                        </a:rPr>
                        <a:t>Amanda Eigen</a:t>
                      </a:r>
                    </a:p>
                  </a:txBody>
                  <a:tcPr marL="9525" marR="9525" marT="9525" marB="0" anchor="ctr"/>
                </a:tc>
                <a:tc>
                  <a:txBody>
                    <a:bodyPr/>
                    <a:lstStyle/>
                    <a:p>
                      <a:pPr algn="l" fontAlgn="ctr"/>
                      <a:r>
                        <a:rPr lang="en-US" sz="1800" b="0" i="0" u="none" strike="noStrike" dirty="0">
                          <a:solidFill>
                            <a:srgbClr val="000000"/>
                          </a:solidFill>
                          <a:effectLst/>
                          <a:latin typeface="Calibri"/>
                        </a:rPr>
                        <a:t>Parent; Librarian at Maplewood Memorial Library</a:t>
                      </a:r>
                    </a:p>
                  </a:txBody>
                  <a:tcPr marL="9525" marR="9525" marT="9525" marB="0" anchor="ctr"/>
                </a:tc>
              </a:tr>
              <a:tr h="538639">
                <a:tc>
                  <a:txBody>
                    <a:bodyPr/>
                    <a:lstStyle/>
                    <a:p>
                      <a:pPr algn="l" fontAlgn="ctr"/>
                      <a:r>
                        <a:rPr lang="en-US" sz="1800" b="0" i="0" u="none" strike="noStrike">
                          <a:solidFill>
                            <a:srgbClr val="000000"/>
                          </a:solidFill>
                          <a:effectLst/>
                          <a:latin typeface="Calibri"/>
                        </a:rPr>
                        <a:t>Sara Goetz</a:t>
                      </a:r>
                    </a:p>
                  </a:txBody>
                  <a:tcPr marL="9525" marR="9525" marT="9525" marB="0" anchor="ctr"/>
                </a:tc>
                <a:tc>
                  <a:txBody>
                    <a:bodyPr/>
                    <a:lstStyle/>
                    <a:p>
                      <a:pPr algn="l" fontAlgn="ctr"/>
                      <a:r>
                        <a:rPr lang="en-US" sz="1800" b="0" i="0" u="none" strike="noStrike" dirty="0">
                          <a:solidFill>
                            <a:srgbClr val="000000"/>
                          </a:solidFill>
                          <a:effectLst/>
                          <a:latin typeface="Calibri"/>
                        </a:rPr>
                        <a:t>Parent; Attorney</a:t>
                      </a:r>
                    </a:p>
                  </a:txBody>
                  <a:tcPr marL="9525" marR="9525" marT="9525" marB="0" anchor="ctr"/>
                </a:tc>
              </a:tr>
              <a:tr h="538639">
                <a:tc>
                  <a:txBody>
                    <a:bodyPr/>
                    <a:lstStyle/>
                    <a:p>
                      <a:pPr algn="l" fontAlgn="ctr"/>
                      <a:r>
                        <a:rPr lang="en-US" sz="1800" b="0" i="0" u="none" strike="noStrike">
                          <a:solidFill>
                            <a:srgbClr val="000000"/>
                          </a:solidFill>
                          <a:effectLst/>
                          <a:latin typeface="Calibri"/>
                        </a:rPr>
                        <a:t>Shayna Sackett-Gable</a:t>
                      </a:r>
                    </a:p>
                  </a:txBody>
                  <a:tcPr marL="9525" marR="9525" marT="9525" marB="0" anchor="ctr"/>
                </a:tc>
                <a:tc>
                  <a:txBody>
                    <a:bodyPr/>
                    <a:lstStyle/>
                    <a:p>
                      <a:pPr algn="l" fontAlgn="ctr"/>
                      <a:r>
                        <a:rPr lang="en-US" sz="1800" b="0" i="0" u="none" strike="noStrike" dirty="0">
                          <a:solidFill>
                            <a:srgbClr val="000000"/>
                          </a:solidFill>
                          <a:effectLst/>
                          <a:latin typeface="Calibri"/>
                        </a:rPr>
                        <a:t>Parent; Teacher, Seth Boyden Elementary School</a:t>
                      </a:r>
                    </a:p>
                  </a:txBody>
                  <a:tcPr marL="9525" marR="9525" marT="9525" marB="0" anchor="ctr"/>
                </a:tc>
              </a:tr>
            </a:tbl>
          </a:graphicData>
        </a:graphic>
      </p:graphicFrame>
    </p:spTree>
    <p:extLst>
      <p:ext uri="{BB962C8B-B14F-4D97-AF65-F5344CB8AC3E}">
        <p14:creationId xmlns:p14="http://schemas.microsoft.com/office/powerpoint/2010/main" val="486970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2"/>
          <p:cNvSpPr txBox="1">
            <a:spLocks/>
          </p:cNvSpPr>
          <p:nvPr/>
        </p:nvSpPr>
        <p:spPr>
          <a:xfrm>
            <a:off x="561392" y="1600200"/>
            <a:ext cx="8153400" cy="447040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738188" indent="-688975">
              <a:lnSpc>
                <a:spcPct val="80000"/>
              </a:lnSpc>
              <a:buClr>
                <a:srgbClr val="B9AAE2"/>
              </a:buClr>
              <a:buSzPct val="100000"/>
            </a:pPr>
            <a:r>
              <a:rPr lang="en-US" sz="2400" b="1" dirty="0" smtClean="0">
                <a:solidFill>
                  <a:schemeClr val="tx1"/>
                </a:solidFill>
                <a:latin typeface="Calibri" panose="020F0502020204030204" pitchFamily="34" charset="0"/>
                <a:ea typeface="Galdeano"/>
                <a:cs typeface="Galdeano"/>
                <a:sym typeface="Galdeano"/>
              </a:rPr>
              <a:t>9.1: 	</a:t>
            </a:r>
            <a:r>
              <a:rPr lang="en" sz="2400" i="1" dirty="0" smtClean="0">
                <a:solidFill>
                  <a:schemeClr val="dk1"/>
                </a:solidFill>
                <a:latin typeface="Calibri" panose="020F0502020204030204" pitchFamily="34" charset="0"/>
                <a:ea typeface="Calibri"/>
                <a:cs typeface="Calibri"/>
                <a:sym typeface="Calibri"/>
              </a:rPr>
              <a:t>Interactive communications plan about the </a:t>
            </a:r>
            <a:r>
              <a:rPr lang="en" sz="2400" i="1" dirty="0">
                <a:solidFill>
                  <a:schemeClr val="dk1"/>
                </a:solidFill>
                <a:latin typeface="Calibri" panose="020F0502020204030204" pitchFamily="34" charset="0"/>
                <a:ea typeface="Calibri"/>
                <a:cs typeface="Calibri"/>
                <a:sym typeface="Calibri"/>
              </a:rPr>
              <a:t>strategic planning </a:t>
            </a:r>
            <a:r>
              <a:rPr lang="en" sz="2400" i="1" dirty="0" smtClean="0">
                <a:solidFill>
                  <a:schemeClr val="dk1"/>
                </a:solidFill>
                <a:latin typeface="Calibri" panose="020F0502020204030204" pitchFamily="34" charset="0"/>
                <a:ea typeface="Calibri"/>
                <a:cs typeface="Calibri"/>
                <a:sym typeface="Calibri"/>
              </a:rPr>
              <a:t>process and implementation.</a:t>
            </a:r>
            <a:endParaRPr lang="en-US" sz="2400" dirty="0" smtClean="0">
              <a:solidFill>
                <a:schemeClr val="dk2"/>
              </a:solidFill>
              <a:latin typeface="Calibri" panose="020F0502020204030204" pitchFamily="34" charset="0"/>
              <a:ea typeface="Galdeano"/>
              <a:cs typeface="Galdeano"/>
              <a:sym typeface="Galdeano"/>
            </a:endParaRPr>
          </a:p>
          <a:p>
            <a:pPr marL="738188" indent="-688975">
              <a:lnSpc>
                <a:spcPct val="80000"/>
              </a:lnSpc>
              <a:spcBef>
                <a:spcPts val="2400"/>
              </a:spcBef>
              <a:buClr>
                <a:srgbClr val="B9AAE2"/>
              </a:buClr>
              <a:buSzPct val="100000"/>
            </a:pPr>
            <a:r>
              <a:rPr lang="en-US" sz="2400" b="1" dirty="0" smtClean="0">
                <a:solidFill>
                  <a:schemeClr val="tx1"/>
                </a:solidFill>
                <a:latin typeface="Calibri" panose="020F0502020204030204" pitchFamily="34" charset="0"/>
                <a:ea typeface="Galdeano"/>
                <a:cs typeface="Galdeano"/>
                <a:sym typeface="Galdeano"/>
              </a:rPr>
              <a:t>9.2:</a:t>
            </a:r>
            <a:r>
              <a:rPr lang="en-US" sz="2400" dirty="0" smtClean="0">
                <a:solidFill>
                  <a:schemeClr val="dk2"/>
                </a:solidFill>
                <a:latin typeface="Calibri" panose="020F0502020204030204" pitchFamily="34" charset="0"/>
                <a:ea typeface="Galdeano"/>
                <a:cs typeface="Galdeano"/>
                <a:sym typeface="Galdeano"/>
              </a:rPr>
              <a:t> 	</a:t>
            </a:r>
            <a:r>
              <a:rPr lang="en" sz="2400" i="1" dirty="0" smtClean="0">
                <a:solidFill>
                  <a:schemeClr val="dk1"/>
                </a:solidFill>
                <a:latin typeface="Calibri" panose="020F0502020204030204" pitchFamily="34" charset="0"/>
                <a:ea typeface="Galdeano"/>
                <a:sym typeface="Calibri"/>
              </a:rPr>
              <a:t>Pilot interactive outreach to</a:t>
            </a:r>
            <a:r>
              <a:rPr lang="en" sz="2400" i="1" dirty="0" smtClean="0">
                <a:solidFill>
                  <a:schemeClr val="dk1"/>
                </a:solidFill>
                <a:latin typeface="Calibri" panose="020F0502020204030204" pitchFamily="34" charset="0"/>
                <a:ea typeface="Calibri"/>
                <a:cs typeface="Calibri"/>
                <a:sym typeface="Calibri"/>
              </a:rPr>
              <a:t> </a:t>
            </a:r>
            <a:r>
              <a:rPr lang="en" sz="2400" i="1" dirty="0">
                <a:solidFill>
                  <a:schemeClr val="dk1"/>
                </a:solidFill>
                <a:latin typeface="Calibri" panose="020F0502020204030204" pitchFamily="34" charset="0"/>
                <a:ea typeface="Calibri"/>
                <a:cs typeface="Calibri"/>
                <a:sym typeface="Calibri"/>
              </a:rPr>
              <a:t>secondary school </a:t>
            </a:r>
            <a:r>
              <a:rPr lang="en" sz="2400" i="1" dirty="0" smtClean="0">
                <a:solidFill>
                  <a:schemeClr val="dk1"/>
                </a:solidFill>
                <a:latin typeface="Calibri" panose="020F0502020204030204" pitchFamily="34" charset="0"/>
                <a:ea typeface="Calibri"/>
                <a:cs typeface="Calibri"/>
                <a:sym typeface="Calibri"/>
              </a:rPr>
              <a:t>parents/guardians</a:t>
            </a:r>
          </a:p>
          <a:p>
            <a:pPr marL="738188" indent="-688975">
              <a:lnSpc>
                <a:spcPct val="80000"/>
              </a:lnSpc>
              <a:spcBef>
                <a:spcPts val="2400"/>
              </a:spcBef>
              <a:buClr>
                <a:srgbClr val="B9AAE2"/>
              </a:buClr>
              <a:buSzPct val="100000"/>
            </a:pPr>
            <a:r>
              <a:rPr lang="en-US" sz="2400" b="1" dirty="0" smtClean="0">
                <a:solidFill>
                  <a:schemeClr val="tx1"/>
                </a:solidFill>
                <a:latin typeface="Calibri" panose="020F0502020204030204" pitchFamily="34" charset="0"/>
              </a:rPr>
              <a:t>9.3: 	</a:t>
            </a:r>
            <a:r>
              <a:rPr lang="en" sz="2400" i="1" dirty="0" smtClean="0">
                <a:latin typeface="Calibri" panose="020F0502020204030204" pitchFamily="34" charset="0"/>
              </a:rPr>
              <a:t>Pilot </a:t>
            </a:r>
            <a:r>
              <a:rPr lang="en" sz="2400" i="1" dirty="0">
                <a:latin typeface="Calibri" panose="020F0502020204030204" pitchFamily="34" charset="0"/>
              </a:rPr>
              <a:t>an aggressive </a:t>
            </a:r>
            <a:r>
              <a:rPr lang="en" sz="2400" i="1" dirty="0" smtClean="0">
                <a:latin typeface="Calibri" panose="020F0502020204030204" pitchFamily="34" charset="0"/>
              </a:rPr>
              <a:t>outreach to underrepresented populations.</a:t>
            </a:r>
            <a:endParaRPr lang="en-US" sz="2400" dirty="0" smtClean="0">
              <a:solidFill>
                <a:schemeClr val="dk2"/>
              </a:solidFill>
              <a:latin typeface="Calibri" panose="020F0502020204030204" pitchFamily="34" charset="0"/>
            </a:endParaRPr>
          </a:p>
          <a:p>
            <a:pPr marL="738188" lvl="0" indent="-688975">
              <a:lnSpc>
                <a:spcPct val="80000"/>
              </a:lnSpc>
              <a:spcBef>
                <a:spcPts val="2400"/>
              </a:spcBef>
              <a:buClr>
                <a:srgbClr val="B9AAE2"/>
              </a:buClr>
              <a:buSzPct val="100000"/>
            </a:pPr>
            <a:r>
              <a:rPr lang="en-US" sz="2400" b="1" dirty="0" smtClean="0">
                <a:solidFill>
                  <a:schemeClr val="tx1"/>
                </a:solidFill>
                <a:latin typeface="Calibri" panose="020F0502020204030204" pitchFamily="34" charset="0"/>
                <a:ea typeface="Galdeano"/>
                <a:cs typeface="Galdeano"/>
                <a:sym typeface="Galdeano"/>
              </a:rPr>
              <a:t>9.4:  </a:t>
            </a:r>
            <a:r>
              <a:rPr lang="en" sz="2400" i="1" dirty="0" smtClean="0">
                <a:latin typeface="Calibri" panose="020F0502020204030204" pitchFamily="34" charset="0"/>
              </a:rPr>
              <a:t>Begin development of an information portal.</a:t>
            </a:r>
            <a:endParaRPr lang="en" sz="2400" i="1" dirty="0">
              <a:latin typeface="Calibri" panose="020F0502020204030204" pitchFamily="34" charset="0"/>
            </a:endParaRPr>
          </a:p>
        </p:txBody>
      </p:sp>
      <p:sp>
        <p:nvSpPr>
          <p:cNvPr id="4" name="Shape 73"/>
          <p:cNvSpPr txBox="1">
            <a:spLocks noGrp="1"/>
          </p:cNvSpPr>
          <p:nvPr>
            <p:ph type="title"/>
          </p:nvPr>
        </p:nvSpPr>
        <p:spPr>
          <a:xfrm>
            <a:off x="349800" y="279400"/>
            <a:ext cx="8520600" cy="763600"/>
          </a:xfrm>
          <a:prstGeom prst="rect">
            <a:avLst/>
          </a:prstGeom>
        </p:spPr>
        <p:txBody>
          <a:bodyPr lIns="91425" tIns="91425" rIns="91425" bIns="91425" anchor="t" anchorCtr="0">
            <a:noAutofit/>
          </a:bodyPr>
          <a:lstStyle/>
          <a:p>
            <a:pPr lvl="0">
              <a:spcBef>
                <a:spcPts val="0"/>
              </a:spcBef>
              <a:buNone/>
            </a:pPr>
            <a:r>
              <a:rPr lang="en" sz="3200" b="1" dirty="0" smtClean="0"/>
              <a:t>Communications Deliverables</a:t>
            </a:r>
            <a:endParaRPr lang="en" sz="2800" dirty="0"/>
          </a:p>
        </p:txBody>
      </p:sp>
    </p:spTree>
    <p:extLst>
      <p:ext uri="{BB962C8B-B14F-4D97-AF65-F5344CB8AC3E}">
        <p14:creationId xmlns:p14="http://schemas.microsoft.com/office/powerpoint/2010/main" val="2443196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r>
              <a:rPr lang="en-US" sz="4000" b="1" dirty="0" smtClean="0"/>
              <a:t>Action Planning</a:t>
            </a:r>
            <a:endParaRPr lang="en-US" sz="4000" b="1" dirty="0"/>
          </a:p>
        </p:txBody>
      </p:sp>
      <p:sp>
        <p:nvSpPr>
          <p:cNvPr id="3" name="Content Placeholder 2"/>
          <p:cNvSpPr>
            <a:spLocks noGrp="1"/>
          </p:cNvSpPr>
          <p:nvPr>
            <p:ph idx="1"/>
          </p:nvPr>
        </p:nvSpPr>
        <p:spPr>
          <a:xfrm>
            <a:off x="457200" y="1066800"/>
            <a:ext cx="8229600" cy="5638800"/>
          </a:xfrm>
        </p:spPr>
        <p:txBody>
          <a:bodyPr>
            <a:normAutofit fontScale="85000" lnSpcReduction="10000"/>
          </a:bodyPr>
          <a:lstStyle/>
          <a:p>
            <a:r>
              <a:rPr lang="en-US" sz="2800" dirty="0"/>
              <a:t>Action Planning teams were </a:t>
            </a:r>
            <a:r>
              <a:rPr lang="en-US" sz="2800" dirty="0" smtClean="0"/>
              <a:t>formed </a:t>
            </a:r>
            <a:r>
              <a:rPr lang="en-US" sz="2800" dirty="0"/>
              <a:t>for each of the 9 strategies developed by the Strategic Direction Committee.  </a:t>
            </a:r>
            <a:endParaRPr lang="en-US" sz="2800" dirty="0" smtClean="0"/>
          </a:p>
          <a:p>
            <a:r>
              <a:rPr lang="en-US" sz="2800" dirty="0" smtClean="0"/>
              <a:t>Community members were invited to apply, and key partner organizations were invited to nominate members.  </a:t>
            </a:r>
          </a:p>
          <a:p>
            <a:r>
              <a:rPr lang="en-US" sz="2800" dirty="0"/>
              <a:t>Team members were selected by administrators based on qualifications, how they best aligned with specific strategies, and to balance perspectives and experience. </a:t>
            </a:r>
            <a:endParaRPr lang="en-US" sz="2800" dirty="0" smtClean="0"/>
          </a:p>
          <a:p>
            <a:r>
              <a:rPr lang="en-US" sz="2800" dirty="0"/>
              <a:t>The teams included educators, parents, students, and other community members who volunteered to share their passion for innovative education and commitment to the very best for SOMSD.  </a:t>
            </a:r>
          </a:p>
          <a:p>
            <a:r>
              <a:rPr lang="en-US" sz="2800" dirty="0" smtClean="0"/>
              <a:t>The </a:t>
            </a:r>
            <a:r>
              <a:rPr lang="en-US" sz="2800" dirty="0"/>
              <a:t>teams met for 9 months to develop </a:t>
            </a:r>
            <a:r>
              <a:rPr lang="en-US" sz="2800" b="1" dirty="0"/>
              <a:t>Action Plans</a:t>
            </a:r>
            <a:r>
              <a:rPr lang="en-US" sz="2800" dirty="0"/>
              <a:t> – implementation steps for each strategy consisting of reasonable pieces of work that move us towards the mission</a:t>
            </a:r>
            <a:r>
              <a:rPr lang="en-US" sz="2800" dirty="0" smtClean="0"/>
              <a:t>.</a:t>
            </a:r>
            <a:endParaRPr lang="en-US" sz="2800" dirty="0"/>
          </a:p>
        </p:txBody>
      </p:sp>
    </p:spTree>
    <p:extLst>
      <p:ext uri="{BB962C8B-B14F-4D97-AF65-F5344CB8AC3E}">
        <p14:creationId xmlns:p14="http://schemas.microsoft.com/office/powerpoint/2010/main" val="30997060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4033"/>
            <a:ext cx="8520600" cy="763600"/>
          </a:xfrm>
          <a:prstGeom prst="rect">
            <a:avLst/>
          </a:prstGeom>
        </p:spPr>
        <p:txBody>
          <a:bodyPr lIns="91425" tIns="91425" rIns="91425" bIns="91425" anchor="t" anchorCtr="0">
            <a:noAutofit/>
          </a:bodyPr>
          <a:lstStyle/>
          <a:p>
            <a:pPr lvl="0">
              <a:spcBef>
                <a:spcPts val="0"/>
              </a:spcBef>
              <a:buNone/>
            </a:pPr>
            <a:r>
              <a:rPr lang="en" sz="4000" b="1" dirty="0"/>
              <a:t>Deliverable 9.1</a:t>
            </a:r>
          </a:p>
        </p:txBody>
      </p:sp>
      <p:sp>
        <p:nvSpPr>
          <p:cNvPr id="67" name="Shape 67"/>
          <p:cNvSpPr txBox="1">
            <a:spLocks noGrp="1"/>
          </p:cNvSpPr>
          <p:nvPr>
            <p:ph type="body" idx="1"/>
          </p:nvPr>
        </p:nvSpPr>
        <p:spPr>
          <a:xfrm>
            <a:off x="225550" y="1444733"/>
            <a:ext cx="3127250" cy="5240800"/>
          </a:xfrm>
          <a:prstGeom prst="rect">
            <a:avLst/>
          </a:prstGeom>
        </p:spPr>
        <p:txBody>
          <a:bodyPr lIns="91425" tIns="91425" rIns="91425" bIns="91425" anchor="t" anchorCtr="0">
            <a:noAutofit/>
          </a:bodyPr>
          <a:lstStyle/>
          <a:p>
            <a:pPr marL="0" lvl="0" indent="0">
              <a:spcBef>
                <a:spcPts val="0"/>
              </a:spcBef>
              <a:buNone/>
            </a:pPr>
            <a:r>
              <a:rPr lang="en" sz="2800" i="1" dirty="0">
                <a:solidFill>
                  <a:schemeClr val="dk1"/>
                </a:solidFill>
                <a:ea typeface="Calibri"/>
                <a:cs typeface="Calibri"/>
                <a:sym typeface="Calibri"/>
              </a:rPr>
              <a:t>Create communications plan that interacts with and engages every stakeholder in a community-wide dialogue about and stimulates support for the strategic planning process. </a:t>
            </a:r>
            <a:r>
              <a:rPr lang="en" sz="2800" dirty="0"/>
              <a:t/>
            </a:r>
            <a:br>
              <a:rPr lang="en" sz="2800" dirty="0"/>
            </a:br>
            <a:endParaRPr lang="en" sz="2800" dirty="0"/>
          </a:p>
        </p:txBody>
      </p:sp>
      <p:pic>
        <p:nvPicPr>
          <p:cNvPr id="68" name="Shape 68" descr="EdSummitAudience.png"/>
          <p:cNvPicPr preferRelativeResize="0"/>
          <p:nvPr/>
        </p:nvPicPr>
        <p:blipFill>
          <a:blip r:embed="rId3">
            <a:alphaModFix/>
          </a:blip>
          <a:stretch>
            <a:fillRect/>
          </a:stretch>
        </p:blipFill>
        <p:spPr>
          <a:xfrm>
            <a:off x="3506576" y="1676400"/>
            <a:ext cx="5637424" cy="4042364"/>
          </a:xfrm>
          <a:prstGeom prst="rect">
            <a:avLst/>
          </a:prstGeom>
          <a:noFill/>
          <a:ln>
            <a:noFill/>
          </a:ln>
        </p:spPr>
      </p:pic>
    </p:spTree>
    <p:extLst>
      <p:ext uri="{BB962C8B-B14F-4D97-AF65-F5344CB8AC3E}">
        <p14:creationId xmlns:p14="http://schemas.microsoft.com/office/powerpoint/2010/main" val="8205533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343067"/>
            <a:ext cx="8520600" cy="763600"/>
          </a:xfrm>
          <a:prstGeom prst="rect">
            <a:avLst/>
          </a:prstGeom>
        </p:spPr>
        <p:txBody>
          <a:bodyPr lIns="91425" tIns="91425" rIns="91425" bIns="91425" anchor="t" anchorCtr="0">
            <a:noAutofit/>
          </a:bodyPr>
          <a:lstStyle/>
          <a:p>
            <a:pPr lvl="0">
              <a:spcBef>
                <a:spcPts val="0"/>
              </a:spcBef>
              <a:buNone/>
            </a:pPr>
            <a:r>
              <a:rPr lang="en" sz="4000" b="1" dirty="0"/>
              <a:t>Deliverable 9.2</a:t>
            </a:r>
          </a:p>
        </p:txBody>
      </p:sp>
      <p:sp>
        <p:nvSpPr>
          <p:cNvPr id="86" name="Shape 86"/>
          <p:cNvSpPr txBox="1">
            <a:spLocks noGrp="1"/>
          </p:cNvSpPr>
          <p:nvPr>
            <p:ph type="body" idx="1"/>
          </p:nvPr>
        </p:nvSpPr>
        <p:spPr>
          <a:xfrm>
            <a:off x="311700" y="1600199"/>
            <a:ext cx="4336500" cy="4516733"/>
          </a:xfrm>
          <a:prstGeom prst="rect">
            <a:avLst/>
          </a:prstGeom>
        </p:spPr>
        <p:txBody>
          <a:bodyPr lIns="91425" tIns="91425" rIns="91425" bIns="91425" anchor="t" anchorCtr="0">
            <a:noAutofit/>
          </a:bodyPr>
          <a:lstStyle/>
          <a:p>
            <a:pPr marL="0" lvl="0" indent="0">
              <a:spcAft>
                <a:spcPts val="0"/>
              </a:spcAft>
              <a:buNone/>
            </a:pPr>
            <a:r>
              <a:rPr lang="en" sz="2600" i="1" dirty="0">
                <a:solidFill>
                  <a:schemeClr val="dk1"/>
                </a:solidFill>
                <a:latin typeface="Calibri" panose="020F0502020204030204" pitchFamily="34" charset="0"/>
              </a:rPr>
              <a:t>Devise a process that </a:t>
            </a:r>
            <a:r>
              <a:rPr lang="en" sz="2600" i="1" dirty="0">
                <a:solidFill>
                  <a:schemeClr val="dk1"/>
                </a:solidFill>
                <a:latin typeface="Calibri" panose="020F0502020204030204" pitchFamily="34" charset="0"/>
                <a:sym typeface="Calibri"/>
              </a:rPr>
              <a:t>e</a:t>
            </a:r>
            <a:r>
              <a:rPr lang="en" sz="2600" i="1" dirty="0" smtClean="0">
                <a:solidFill>
                  <a:schemeClr val="dk1"/>
                </a:solidFill>
                <a:latin typeface="Calibri" panose="020F0502020204030204" pitchFamily="34" charset="0"/>
                <a:ea typeface="Calibri"/>
                <a:cs typeface="Calibri"/>
                <a:sym typeface="Calibri"/>
              </a:rPr>
              <a:t>ngages every secondary school parent/guardian in an interactive communication with the South Orange-Maplewood School District at least once per marking period</a:t>
            </a:r>
            <a:r>
              <a:rPr lang="en" sz="2600" i="1" dirty="0" smtClean="0">
                <a:solidFill>
                  <a:schemeClr val="dk1"/>
                </a:solidFill>
                <a:latin typeface="Calibri" panose="020F0502020204030204" pitchFamily="34" charset="0"/>
              </a:rPr>
              <a:t>.</a:t>
            </a:r>
            <a:endParaRPr lang="en" sz="2600" i="1" dirty="0">
              <a:solidFill>
                <a:schemeClr val="dk1"/>
              </a:solidFill>
              <a:latin typeface="Calibri" panose="020F0502020204030204" pitchFamily="34" charset="0"/>
            </a:endParaRPr>
          </a:p>
          <a:p>
            <a:pPr lvl="0" rtl="0">
              <a:spcBef>
                <a:spcPts val="0"/>
              </a:spcBef>
              <a:spcAft>
                <a:spcPts val="0"/>
              </a:spcAft>
              <a:buNone/>
            </a:pPr>
            <a:endParaRPr lang="en" sz="2800" i="1" dirty="0">
              <a:solidFill>
                <a:schemeClr val="dk1"/>
              </a:solidFill>
              <a:latin typeface="Calibri"/>
              <a:ea typeface="Calibri"/>
              <a:cs typeface="Calibri"/>
              <a:sym typeface="Calibri"/>
            </a:endParaRPr>
          </a:p>
        </p:txBody>
      </p:sp>
      <p:pic>
        <p:nvPicPr>
          <p:cNvPr id="4" name="Picture 2" descr="Image result for interactive communication exam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059" y="1600200"/>
            <a:ext cx="4194175" cy="403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6768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sz="4000" b="1" dirty="0"/>
              <a:t>Deliverable 9.3</a:t>
            </a:r>
          </a:p>
        </p:txBody>
      </p:sp>
      <p:sp>
        <p:nvSpPr>
          <p:cNvPr id="106" name="Shape 106"/>
          <p:cNvSpPr txBox="1">
            <a:spLocks noGrp="1"/>
          </p:cNvSpPr>
          <p:nvPr>
            <p:ph type="body" idx="1"/>
          </p:nvPr>
        </p:nvSpPr>
        <p:spPr>
          <a:xfrm>
            <a:off x="685800" y="1536633"/>
            <a:ext cx="7772400" cy="2104800"/>
          </a:xfrm>
          <a:prstGeom prst="rect">
            <a:avLst/>
          </a:prstGeom>
        </p:spPr>
        <p:txBody>
          <a:bodyPr lIns="91425" tIns="91425" rIns="91425" bIns="91425" anchor="t" anchorCtr="0">
            <a:noAutofit/>
          </a:bodyPr>
          <a:lstStyle/>
          <a:p>
            <a:pPr marL="0" lvl="0" indent="0" rtl="0">
              <a:spcBef>
                <a:spcPts val="0"/>
              </a:spcBef>
              <a:buNone/>
            </a:pPr>
            <a:r>
              <a:rPr lang="en" sz="2600" i="1" dirty="0">
                <a:solidFill>
                  <a:srgbClr val="000000"/>
                </a:solidFill>
              </a:rPr>
              <a:t>Pilot an aggressive two-way program to identify and communicate to underrepresented populations as a starting point for achieving 100% stakeholder engagement.</a:t>
            </a:r>
            <a:r>
              <a:rPr lang="en" sz="2400" i="1" dirty="0">
                <a:solidFill>
                  <a:srgbClr val="000000"/>
                </a:solidFill>
              </a:rPr>
              <a:t/>
            </a:r>
            <a:br>
              <a:rPr lang="en" sz="2400" i="1" dirty="0">
                <a:solidFill>
                  <a:srgbClr val="000000"/>
                </a:solidFill>
              </a:rPr>
            </a:br>
            <a:endParaRPr lang="en" sz="2400" i="1" dirty="0">
              <a:solidFill>
                <a:srgbClr val="000000"/>
              </a:solidFill>
            </a:endParaRPr>
          </a:p>
        </p:txBody>
      </p:sp>
      <p:pic>
        <p:nvPicPr>
          <p:cNvPr id="107" name="Shape 107" descr="3 languages.JPG"/>
          <p:cNvPicPr preferRelativeResize="0"/>
          <p:nvPr/>
        </p:nvPicPr>
        <p:blipFill>
          <a:blip r:embed="rId3">
            <a:alphaModFix/>
          </a:blip>
          <a:stretch>
            <a:fillRect/>
          </a:stretch>
        </p:blipFill>
        <p:spPr>
          <a:xfrm>
            <a:off x="34478" y="4169934"/>
            <a:ext cx="7395949" cy="2688065"/>
          </a:xfrm>
          <a:prstGeom prst="rect">
            <a:avLst/>
          </a:prstGeom>
          <a:noFill/>
          <a:ln>
            <a:noFill/>
          </a:ln>
        </p:spPr>
      </p:pic>
      <p:pic>
        <p:nvPicPr>
          <p:cNvPr id="108" name="Shape 108" descr="SETH BOYDEN.png"/>
          <p:cNvPicPr preferRelativeResize="0"/>
          <p:nvPr/>
        </p:nvPicPr>
        <p:blipFill>
          <a:blip r:embed="rId4">
            <a:alphaModFix/>
          </a:blip>
          <a:stretch>
            <a:fillRect/>
          </a:stretch>
        </p:blipFill>
        <p:spPr>
          <a:xfrm>
            <a:off x="6062499" y="3914466"/>
            <a:ext cx="2952274" cy="2943533"/>
          </a:xfrm>
          <a:prstGeom prst="rect">
            <a:avLst/>
          </a:prstGeom>
          <a:noFill/>
          <a:ln>
            <a:noFill/>
          </a:ln>
        </p:spPr>
      </p:pic>
    </p:spTree>
    <p:extLst>
      <p:ext uri="{BB962C8B-B14F-4D97-AF65-F5344CB8AC3E}">
        <p14:creationId xmlns:p14="http://schemas.microsoft.com/office/powerpoint/2010/main" val="35128093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Shape 133"/>
          <p:cNvSpPr/>
          <p:nvPr/>
        </p:nvSpPr>
        <p:spPr>
          <a:xfrm>
            <a:off x="3723967" y="2934979"/>
            <a:ext cx="883800" cy="1356400"/>
          </a:xfrm>
          <a:prstGeom prst="ellipse">
            <a:avLst/>
          </a:prstGeom>
          <a:solidFill>
            <a:srgbClr val="EA999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pic>
        <p:nvPicPr>
          <p:cNvPr id="132" name="Shape 132" descr="Portal Image 9_28.png"/>
          <p:cNvPicPr preferRelativeResize="0"/>
          <p:nvPr/>
        </p:nvPicPr>
        <p:blipFill>
          <a:blip r:embed="rId3">
            <a:alphaModFix/>
          </a:blip>
          <a:stretch>
            <a:fillRect/>
          </a:stretch>
        </p:blipFill>
        <p:spPr>
          <a:xfrm>
            <a:off x="1330890" y="3711910"/>
            <a:ext cx="3927800" cy="3150637"/>
          </a:xfrm>
          <a:prstGeom prst="rect">
            <a:avLst/>
          </a:prstGeom>
          <a:noFill/>
          <a:ln>
            <a:noFill/>
          </a:ln>
        </p:spPr>
      </p:pic>
      <p:sp>
        <p:nvSpPr>
          <p:cNvPr id="134" name="Shape 134"/>
          <p:cNvSpPr txBox="1"/>
          <p:nvPr/>
        </p:nvSpPr>
        <p:spPr>
          <a:xfrm>
            <a:off x="3765067" y="3145769"/>
            <a:ext cx="801600" cy="864000"/>
          </a:xfrm>
          <a:prstGeom prst="rect">
            <a:avLst/>
          </a:prstGeom>
          <a:noFill/>
          <a:ln>
            <a:noFill/>
          </a:ln>
        </p:spPr>
        <p:txBody>
          <a:bodyPr lIns="91425" tIns="91425" rIns="91425" bIns="91425" anchor="t" anchorCtr="0">
            <a:noAutofit/>
          </a:bodyPr>
          <a:lstStyle/>
          <a:p>
            <a:pPr lvl="0" algn="ctr" rtl="0">
              <a:spcBef>
                <a:spcPts val="0"/>
              </a:spcBef>
              <a:buNone/>
            </a:pPr>
            <a:r>
              <a:rPr lang="en" sz="1300" dirty="0"/>
              <a:t>Single sign on!</a:t>
            </a:r>
          </a:p>
        </p:txBody>
      </p:sp>
      <p:grpSp>
        <p:nvGrpSpPr>
          <p:cNvPr id="135" name="Shape 135"/>
          <p:cNvGrpSpPr/>
          <p:nvPr/>
        </p:nvGrpSpPr>
        <p:grpSpPr>
          <a:xfrm>
            <a:off x="347467" y="2842832"/>
            <a:ext cx="2461860" cy="2171808"/>
            <a:chOff x="971700" y="202874"/>
            <a:chExt cx="2461860" cy="1628856"/>
          </a:xfrm>
        </p:grpSpPr>
        <p:sp>
          <p:nvSpPr>
            <p:cNvPr id="136" name="Shape 136"/>
            <p:cNvSpPr/>
            <p:nvPr/>
          </p:nvSpPr>
          <p:spPr>
            <a:xfrm>
              <a:off x="971700" y="202874"/>
              <a:ext cx="2461860" cy="1628856"/>
            </a:xfrm>
            <a:prstGeom prst="irregularSeal2">
              <a:avLst/>
            </a:prstGeom>
            <a:solidFill>
              <a:srgbClr val="EA999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7" name="Shape 137"/>
            <p:cNvSpPr txBox="1"/>
            <p:nvPr/>
          </p:nvSpPr>
          <p:spPr>
            <a:xfrm>
              <a:off x="1392850" y="799800"/>
              <a:ext cx="1527000" cy="435000"/>
            </a:xfrm>
            <a:prstGeom prst="rect">
              <a:avLst/>
            </a:prstGeom>
            <a:solidFill>
              <a:srgbClr val="EA9999"/>
            </a:solidFill>
            <a:ln>
              <a:noFill/>
            </a:ln>
          </p:spPr>
          <p:txBody>
            <a:bodyPr lIns="91425" tIns="91425" rIns="91425" bIns="91425" anchor="t" anchorCtr="0">
              <a:noAutofit/>
            </a:bodyPr>
            <a:lstStyle/>
            <a:p>
              <a:pPr lvl="0" rtl="0">
                <a:spcBef>
                  <a:spcPts val="0"/>
                </a:spcBef>
                <a:buNone/>
              </a:pPr>
              <a:r>
                <a:rPr lang="en" sz="1600" dirty="0"/>
                <a:t>PowerSchool!</a:t>
              </a:r>
            </a:p>
          </p:txBody>
        </p:sp>
      </p:grpSp>
      <p:grpSp>
        <p:nvGrpSpPr>
          <p:cNvPr id="138" name="Shape 138"/>
          <p:cNvGrpSpPr/>
          <p:nvPr/>
        </p:nvGrpSpPr>
        <p:grpSpPr>
          <a:xfrm>
            <a:off x="4800600" y="2602308"/>
            <a:ext cx="2952342" cy="2120472"/>
            <a:chOff x="6099050" y="3230874"/>
            <a:chExt cx="2952342" cy="1590354"/>
          </a:xfrm>
        </p:grpSpPr>
        <p:sp>
          <p:nvSpPr>
            <p:cNvPr id="139" name="Shape 139"/>
            <p:cNvSpPr/>
            <p:nvPr/>
          </p:nvSpPr>
          <p:spPr>
            <a:xfrm>
              <a:off x="6099049" y="3230874"/>
              <a:ext cx="2952342" cy="1590354"/>
            </a:xfrm>
            <a:prstGeom prst="irregularSeal1">
              <a:avLst/>
            </a:prstGeom>
            <a:solidFill>
              <a:srgbClr val="EA999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0" name="Shape 140"/>
            <p:cNvSpPr txBox="1"/>
            <p:nvPr/>
          </p:nvSpPr>
          <p:spPr>
            <a:xfrm>
              <a:off x="6973625" y="3657175"/>
              <a:ext cx="1480800" cy="811800"/>
            </a:xfrm>
            <a:prstGeom prst="rect">
              <a:avLst/>
            </a:prstGeom>
            <a:noFill/>
            <a:ln>
              <a:noFill/>
            </a:ln>
          </p:spPr>
          <p:txBody>
            <a:bodyPr lIns="91425" tIns="91425" rIns="91425" bIns="91425" anchor="t" anchorCtr="0">
              <a:noAutofit/>
            </a:bodyPr>
            <a:lstStyle/>
            <a:p>
              <a:pPr lvl="0" rtl="0">
                <a:spcBef>
                  <a:spcPts val="0"/>
                </a:spcBef>
                <a:buNone/>
              </a:pPr>
              <a:r>
                <a:rPr lang="en" sz="1600"/>
                <a:t>Search for School Info!</a:t>
              </a:r>
            </a:p>
          </p:txBody>
        </p:sp>
      </p:grpSp>
      <p:grpSp>
        <p:nvGrpSpPr>
          <p:cNvPr id="141" name="Shape 141"/>
          <p:cNvGrpSpPr/>
          <p:nvPr/>
        </p:nvGrpSpPr>
        <p:grpSpPr>
          <a:xfrm>
            <a:off x="5486703" y="4182491"/>
            <a:ext cx="2591405" cy="2529720"/>
            <a:chOff x="5807500" y="1962075"/>
            <a:chExt cx="2591405" cy="1897290"/>
          </a:xfrm>
        </p:grpSpPr>
        <p:sp>
          <p:nvSpPr>
            <p:cNvPr id="142" name="Shape 142"/>
            <p:cNvSpPr/>
            <p:nvPr/>
          </p:nvSpPr>
          <p:spPr>
            <a:xfrm>
              <a:off x="5807500" y="1962075"/>
              <a:ext cx="2591405" cy="1897290"/>
            </a:xfrm>
            <a:prstGeom prst="irregularSeal1">
              <a:avLst/>
            </a:prstGeom>
            <a:solidFill>
              <a:srgbClr val="EA9999"/>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3" name="Shape 143"/>
            <p:cNvSpPr txBox="1"/>
            <p:nvPr/>
          </p:nvSpPr>
          <p:spPr>
            <a:xfrm rot="493758">
              <a:off x="6466047" y="2592760"/>
              <a:ext cx="1274321" cy="635930"/>
            </a:xfrm>
            <a:prstGeom prst="rect">
              <a:avLst/>
            </a:prstGeom>
            <a:noFill/>
            <a:ln>
              <a:noFill/>
            </a:ln>
          </p:spPr>
          <p:txBody>
            <a:bodyPr lIns="91425" tIns="91425" rIns="91425" bIns="91425" anchor="t" anchorCtr="0">
              <a:noAutofit/>
            </a:bodyPr>
            <a:lstStyle/>
            <a:p>
              <a:pPr lvl="0" rtl="0">
                <a:spcBef>
                  <a:spcPts val="0"/>
                </a:spcBef>
                <a:buNone/>
              </a:pPr>
              <a:r>
                <a:rPr lang="en" sz="1600" dirty="0"/>
                <a:t>Teacher Web sites!</a:t>
              </a:r>
            </a:p>
          </p:txBody>
        </p:sp>
      </p:grpSp>
      <p:sp>
        <p:nvSpPr>
          <p:cNvPr id="16" name="Shape 148"/>
          <p:cNvSpPr txBox="1">
            <a:spLocks/>
          </p:cNvSpPr>
          <p:nvPr/>
        </p:nvSpPr>
        <p:spPr>
          <a:xfrm>
            <a:off x="306367" y="381000"/>
            <a:ext cx="8520600" cy="7636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5200" b="0" i="0" u="none" strike="noStrike" cap="none">
                <a:solidFill>
                  <a:schemeClr val="dk1"/>
                </a:solidFill>
                <a:latin typeface="Arial"/>
                <a:ea typeface="Arial"/>
                <a:cs typeface="Arial"/>
                <a:sym typeface="Arial"/>
              </a:defRPr>
            </a:lvl1pPr>
            <a:lvl2pPr lvl="1" algn="ctr">
              <a:spcBef>
                <a:spcPts val="0"/>
              </a:spcBef>
              <a:buClr>
                <a:schemeClr val="dk1"/>
              </a:buClr>
              <a:buSzPct val="100000"/>
              <a:buNone/>
              <a:defRPr sz="5200">
                <a:solidFill>
                  <a:schemeClr val="dk1"/>
                </a:solidFill>
              </a:defRPr>
            </a:lvl2pPr>
            <a:lvl3pPr lvl="2" algn="ctr">
              <a:spcBef>
                <a:spcPts val="0"/>
              </a:spcBef>
              <a:buClr>
                <a:schemeClr val="dk1"/>
              </a:buClr>
              <a:buSzPct val="100000"/>
              <a:buNone/>
              <a:defRPr sz="5200">
                <a:solidFill>
                  <a:schemeClr val="dk1"/>
                </a:solidFill>
              </a:defRPr>
            </a:lvl3pPr>
            <a:lvl4pPr lvl="3" algn="ctr">
              <a:spcBef>
                <a:spcPts val="0"/>
              </a:spcBef>
              <a:buClr>
                <a:schemeClr val="dk1"/>
              </a:buClr>
              <a:buSzPct val="100000"/>
              <a:buNone/>
              <a:defRPr sz="5200">
                <a:solidFill>
                  <a:schemeClr val="dk1"/>
                </a:solidFill>
              </a:defRPr>
            </a:lvl4pPr>
            <a:lvl5pPr lvl="4" algn="ctr">
              <a:spcBef>
                <a:spcPts val="0"/>
              </a:spcBef>
              <a:buClr>
                <a:schemeClr val="dk1"/>
              </a:buClr>
              <a:buSzPct val="100000"/>
              <a:buNone/>
              <a:defRPr sz="5200">
                <a:solidFill>
                  <a:schemeClr val="dk1"/>
                </a:solidFill>
              </a:defRPr>
            </a:lvl5pPr>
            <a:lvl6pPr lvl="5" algn="ctr">
              <a:spcBef>
                <a:spcPts val="0"/>
              </a:spcBef>
              <a:buClr>
                <a:schemeClr val="dk1"/>
              </a:buClr>
              <a:buSzPct val="100000"/>
              <a:buNone/>
              <a:defRPr sz="5200">
                <a:solidFill>
                  <a:schemeClr val="dk1"/>
                </a:solidFill>
              </a:defRPr>
            </a:lvl6pPr>
            <a:lvl7pPr lvl="6" algn="ctr">
              <a:spcBef>
                <a:spcPts val="0"/>
              </a:spcBef>
              <a:buClr>
                <a:schemeClr val="dk1"/>
              </a:buClr>
              <a:buSzPct val="100000"/>
              <a:buNone/>
              <a:defRPr sz="5200">
                <a:solidFill>
                  <a:schemeClr val="dk1"/>
                </a:solidFill>
              </a:defRPr>
            </a:lvl7pPr>
            <a:lvl8pPr lvl="7" algn="ctr">
              <a:spcBef>
                <a:spcPts val="0"/>
              </a:spcBef>
              <a:buClr>
                <a:schemeClr val="dk1"/>
              </a:buClr>
              <a:buSzPct val="100000"/>
              <a:buNone/>
              <a:defRPr sz="5200">
                <a:solidFill>
                  <a:schemeClr val="dk1"/>
                </a:solidFill>
              </a:defRPr>
            </a:lvl8pPr>
            <a:lvl9pPr lvl="8" algn="ctr">
              <a:spcBef>
                <a:spcPts val="0"/>
              </a:spcBef>
              <a:buClr>
                <a:schemeClr val="dk1"/>
              </a:buClr>
              <a:buSzPct val="100000"/>
              <a:buNone/>
              <a:defRPr sz="5200">
                <a:solidFill>
                  <a:schemeClr val="dk1"/>
                </a:solidFill>
              </a:defRPr>
            </a:lvl9pPr>
          </a:lstStyle>
          <a:p>
            <a:r>
              <a:rPr lang="en" sz="4000" b="1" dirty="0" smtClean="0">
                <a:latin typeface="Calibri" panose="020F0502020204030204" pitchFamily="34" charset="0"/>
              </a:rPr>
              <a:t>Deliverable 9.4</a:t>
            </a:r>
            <a:endParaRPr lang="en" sz="4000" b="1" dirty="0">
              <a:latin typeface="Calibri" panose="020F0502020204030204" pitchFamily="34" charset="0"/>
            </a:endParaRPr>
          </a:p>
        </p:txBody>
      </p:sp>
      <p:sp>
        <p:nvSpPr>
          <p:cNvPr id="17" name="Shape 149"/>
          <p:cNvSpPr txBox="1"/>
          <p:nvPr/>
        </p:nvSpPr>
        <p:spPr>
          <a:xfrm>
            <a:off x="347467" y="960165"/>
            <a:ext cx="8103000" cy="1675000"/>
          </a:xfrm>
          <a:prstGeom prst="rect">
            <a:avLst/>
          </a:prstGeom>
          <a:noFill/>
          <a:ln>
            <a:noFill/>
          </a:ln>
        </p:spPr>
        <p:txBody>
          <a:bodyPr lIns="91425" tIns="91425" rIns="91425" bIns="91425" anchor="ctr" anchorCtr="0">
            <a:noAutofit/>
          </a:bodyPr>
          <a:lstStyle/>
          <a:p>
            <a:pPr lvl="0" rtl="0">
              <a:spcBef>
                <a:spcPts val="0"/>
              </a:spcBef>
              <a:buNone/>
            </a:pPr>
            <a:r>
              <a:rPr lang="en" sz="2600" i="1" dirty="0">
                <a:latin typeface="Calibri" panose="020F0502020204030204" pitchFamily="34" charset="0"/>
              </a:rPr>
              <a:t>Develop a plan to identify communication needs of the </a:t>
            </a:r>
            <a:r>
              <a:rPr lang="en" sz="2600" i="1" dirty="0" smtClean="0">
                <a:latin typeface="Calibri" panose="020F0502020204030204" pitchFamily="34" charset="0"/>
              </a:rPr>
              <a:t>SOMSD </a:t>
            </a:r>
            <a:r>
              <a:rPr lang="en" sz="2600" i="1" dirty="0">
                <a:latin typeface="Calibri" panose="020F0502020204030204" pitchFamily="34" charset="0"/>
              </a:rPr>
              <a:t>Community, determine how a portal can help create solutions, and begin the development process.</a:t>
            </a:r>
          </a:p>
        </p:txBody>
      </p:sp>
    </p:spTree>
    <p:extLst>
      <p:ext uri="{BB962C8B-B14F-4D97-AF65-F5344CB8AC3E}">
        <p14:creationId xmlns:p14="http://schemas.microsoft.com/office/powerpoint/2010/main" val="5940555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t>What the Board Is Being Asked to Do</a:t>
            </a:r>
            <a:endParaRPr lang="en-US" b="1" dirty="0"/>
          </a:p>
        </p:txBody>
      </p:sp>
      <p:sp>
        <p:nvSpPr>
          <p:cNvPr id="3" name="Content Placeholder 2"/>
          <p:cNvSpPr>
            <a:spLocks noGrp="1"/>
          </p:cNvSpPr>
          <p:nvPr>
            <p:ph idx="1"/>
          </p:nvPr>
        </p:nvSpPr>
        <p:spPr>
          <a:xfrm>
            <a:off x="457200" y="1295400"/>
            <a:ext cx="8229600" cy="5334000"/>
          </a:xfrm>
        </p:spPr>
        <p:txBody>
          <a:bodyPr>
            <a:normAutofit fontScale="77500" lnSpcReduction="20000"/>
          </a:bodyPr>
          <a:lstStyle/>
          <a:p>
            <a:pPr lvl="0"/>
            <a:r>
              <a:rPr lang="en-US" b="1" dirty="0"/>
              <a:t>Adopt</a:t>
            </a:r>
            <a:r>
              <a:rPr lang="en-US" dirty="0"/>
              <a:t> the Strategic Direction, including the Mission Statement</a:t>
            </a:r>
          </a:p>
          <a:p>
            <a:pPr lvl="0"/>
            <a:r>
              <a:rPr lang="en-US" b="1" dirty="0"/>
              <a:t>Accept</a:t>
            </a:r>
            <a:r>
              <a:rPr lang="en-US" dirty="0"/>
              <a:t> the Action Plans, and acknowledge the tremendous work of the volunteer action planning team members.</a:t>
            </a:r>
          </a:p>
          <a:p>
            <a:pPr lvl="0"/>
            <a:r>
              <a:rPr lang="en-US" b="1" dirty="0"/>
              <a:t>Authorize </a:t>
            </a:r>
            <a:r>
              <a:rPr lang="en-US" dirty="0"/>
              <a:t>Administration to carry out the next steps of the Strategic Planning Process:</a:t>
            </a:r>
          </a:p>
          <a:p>
            <a:pPr lvl="1"/>
            <a:r>
              <a:rPr lang="en-US" b="1" dirty="0"/>
              <a:t>Prioritize Plans</a:t>
            </a:r>
            <a:r>
              <a:rPr lang="en-US" dirty="0"/>
              <a:t>, incorporating input from Board and community</a:t>
            </a:r>
          </a:p>
          <a:p>
            <a:pPr lvl="1"/>
            <a:r>
              <a:rPr lang="en-US" b="1" dirty="0"/>
              <a:t>Create an Implementation Schedule for Year 1</a:t>
            </a:r>
            <a:r>
              <a:rPr lang="en-US" dirty="0"/>
              <a:t>, and align to the 2017-2018 budget. This budget will incorporate these first year initiatives. Both the </a:t>
            </a:r>
            <a:r>
              <a:rPr lang="en-US" dirty="0" smtClean="0"/>
              <a:t>2017-2018 </a:t>
            </a:r>
            <a:r>
              <a:rPr lang="en-US" dirty="0"/>
              <a:t>budget and the Year 1 Implementation Plan will be adopted by the Board of Education in March </a:t>
            </a:r>
            <a:r>
              <a:rPr lang="en-US" dirty="0" smtClean="0"/>
              <a:t>2017.</a:t>
            </a:r>
            <a:endParaRPr lang="en-US" dirty="0"/>
          </a:p>
          <a:p>
            <a:pPr lvl="1"/>
            <a:r>
              <a:rPr lang="en-US" b="1" dirty="0"/>
              <a:t>Create a 3 Year Implementation Schedule</a:t>
            </a:r>
            <a:r>
              <a:rPr lang="en-US" dirty="0"/>
              <a:t>, which will be incorporated into annual district goals, along with other priorities, and adopted by the Board of Education as part of the district goal setting process.</a:t>
            </a:r>
          </a:p>
        </p:txBody>
      </p:sp>
    </p:spTree>
    <p:extLst>
      <p:ext uri="{BB962C8B-B14F-4D97-AF65-F5344CB8AC3E}">
        <p14:creationId xmlns:p14="http://schemas.microsoft.com/office/powerpoint/2010/main" val="1252637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smtClean="0"/>
              <a:t>Opportunities to Learn More</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4980694"/>
              </p:ext>
            </p:extLst>
          </p:nvPr>
        </p:nvGraphicFramePr>
        <p:xfrm>
          <a:off x="290286" y="1295400"/>
          <a:ext cx="8625114" cy="5334000"/>
        </p:xfrm>
        <a:graphic>
          <a:graphicData uri="http://schemas.openxmlformats.org/drawingml/2006/table">
            <a:tbl>
              <a:tblPr firstRow="1" bandRow="1">
                <a:tableStyleId>{5C22544A-7EE6-4342-B048-85BDC9FD1C3A}</a:tableStyleId>
              </a:tblPr>
              <a:tblGrid>
                <a:gridCol w="2901175"/>
                <a:gridCol w="3361739"/>
                <a:gridCol w="2362200"/>
              </a:tblGrid>
              <a:tr h="370840">
                <a:tc>
                  <a:txBody>
                    <a:bodyPr/>
                    <a:lstStyle/>
                    <a:p>
                      <a:r>
                        <a:rPr lang="en-US" sz="2800" dirty="0" smtClean="0"/>
                        <a:t>Date</a:t>
                      </a:r>
                      <a:endParaRPr lang="en-US" sz="2800" dirty="0"/>
                    </a:p>
                  </a:txBody>
                  <a:tcPr/>
                </a:tc>
                <a:tc>
                  <a:txBody>
                    <a:bodyPr/>
                    <a:lstStyle/>
                    <a:p>
                      <a:r>
                        <a:rPr lang="en-US" sz="2800" dirty="0" smtClean="0"/>
                        <a:t>Event</a:t>
                      </a:r>
                      <a:endParaRPr lang="en-US" sz="2800" dirty="0"/>
                    </a:p>
                  </a:txBody>
                  <a:tcPr/>
                </a:tc>
                <a:tc>
                  <a:txBody>
                    <a:bodyPr/>
                    <a:lstStyle/>
                    <a:p>
                      <a:r>
                        <a:rPr lang="en-US" sz="2800" dirty="0" smtClean="0"/>
                        <a:t>Location</a:t>
                      </a:r>
                      <a:endParaRPr lang="en-US" sz="2800" dirty="0"/>
                    </a:p>
                  </a:txBody>
                  <a:tcPr/>
                </a:tc>
              </a:tr>
              <a:tr h="370840">
                <a:tc>
                  <a:txBody>
                    <a:bodyPr/>
                    <a:lstStyle/>
                    <a:p>
                      <a:r>
                        <a:rPr lang="en-US" sz="2400" dirty="0" smtClean="0"/>
                        <a:t>Tues., Dec,</a:t>
                      </a:r>
                      <a:r>
                        <a:rPr lang="en-US" sz="2400" baseline="0" dirty="0" smtClean="0"/>
                        <a:t> 6, 2016 </a:t>
                      </a:r>
                    </a:p>
                    <a:p>
                      <a:r>
                        <a:rPr lang="en-US" sz="2400" baseline="0" dirty="0" smtClean="0"/>
                        <a:t>7:00pm – 9:30pm</a:t>
                      </a:r>
                      <a:endParaRPr lang="en-US" sz="2400" dirty="0"/>
                    </a:p>
                  </a:txBody>
                  <a:tcPr/>
                </a:tc>
                <a:tc>
                  <a:txBody>
                    <a:bodyPr/>
                    <a:lstStyle/>
                    <a:p>
                      <a:r>
                        <a:rPr lang="en-US" sz="2400" dirty="0" smtClean="0"/>
                        <a:t>Education</a:t>
                      </a:r>
                      <a:r>
                        <a:rPr lang="en-US" sz="2400" baseline="0" dirty="0" smtClean="0"/>
                        <a:t> Summit 2</a:t>
                      </a:r>
                      <a:endParaRPr lang="en-US" sz="2400" dirty="0"/>
                    </a:p>
                  </a:txBody>
                  <a:tcPr/>
                </a:tc>
                <a:tc>
                  <a:txBody>
                    <a:bodyPr/>
                    <a:lstStyle/>
                    <a:p>
                      <a:r>
                        <a:rPr lang="en-US" sz="2400" dirty="0" smtClean="0"/>
                        <a:t>Columbia High School</a:t>
                      </a:r>
                      <a:endParaRPr lang="en-US" sz="2400" dirty="0"/>
                    </a:p>
                  </a:txBody>
                  <a:tcPr/>
                </a:tc>
              </a:tr>
              <a:tr h="370840">
                <a:tc>
                  <a:txBody>
                    <a:bodyPr/>
                    <a:lstStyle/>
                    <a:p>
                      <a:r>
                        <a:rPr lang="en-US" sz="2400" dirty="0" smtClean="0"/>
                        <a:t>Mon., Dec. 12, 2016</a:t>
                      </a:r>
                    </a:p>
                    <a:p>
                      <a:r>
                        <a:rPr lang="en-US" sz="2400" dirty="0" smtClean="0"/>
                        <a:t>3:30pm</a:t>
                      </a:r>
                      <a:r>
                        <a:rPr lang="en-US" sz="2400" baseline="0" dirty="0" smtClean="0"/>
                        <a:t> – 4:30pm</a:t>
                      </a:r>
                      <a:endParaRPr lang="en-US" sz="2400" dirty="0"/>
                    </a:p>
                  </a:txBody>
                  <a:tcPr/>
                </a:tc>
                <a:tc>
                  <a:txBody>
                    <a:bodyPr/>
                    <a:lstStyle/>
                    <a:p>
                      <a:r>
                        <a:rPr lang="en-US" sz="2400" dirty="0" smtClean="0"/>
                        <a:t>Staff Forum</a:t>
                      </a:r>
                      <a:endParaRPr lang="en-US" sz="2400" dirty="0"/>
                    </a:p>
                  </a:txBody>
                  <a:tcPr/>
                </a:tc>
                <a:tc>
                  <a:txBody>
                    <a:bodyPr/>
                    <a:lstStyle/>
                    <a:p>
                      <a:r>
                        <a:rPr lang="en-US" sz="2400" dirty="0" smtClean="0"/>
                        <a:t>Montrose</a:t>
                      </a:r>
                      <a:endParaRPr lang="en-US" sz="2400" dirty="0"/>
                    </a:p>
                  </a:txBody>
                  <a:tcPr/>
                </a:tc>
              </a:tr>
              <a:tr h="370840">
                <a:tc>
                  <a:txBody>
                    <a:bodyPr/>
                    <a:lstStyle/>
                    <a:p>
                      <a:r>
                        <a:rPr lang="en-US" sz="2400" dirty="0" smtClean="0"/>
                        <a:t>Wed.,</a:t>
                      </a:r>
                      <a:r>
                        <a:rPr lang="en-US" sz="2400" baseline="0" dirty="0" smtClean="0"/>
                        <a:t> Dec. 14, 2016</a:t>
                      </a:r>
                    </a:p>
                    <a:p>
                      <a:r>
                        <a:rPr lang="en-US" sz="2400" baseline="0" dirty="0" smtClean="0"/>
                        <a:t>9:00am – 10:00am</a:t>
                      </a:r>
                      <a:endParaRPr lang="en-US" sz="2400" dirty="0"/>
                    </a:p>
                  </a:txBody>
                  <a:tcPr/>
                </a:tc>
                <a:tc>
                  <a:txBody>
                    <a:bodyPr/>
                    <a:lstStyle/>
                    <a:p>
                      <a:r>
                        <a:rPr lang="en-US" sz="2400" dirty="0" smtClean="0"/>
                        <a:t>Community Forum</a:t>
                      </a:r>
                      <a:endParaRPr lang="en-US" sz="2400" dirty="0"/>
                    </a:p>
                  </a:txBody>
                  <a:tcPr/>
                </a:tc>
                <a:tc>
                  <a:txBody>
                    <a:bodyPr/>
                    <a:lstStyle/>
                    <a:p>
                      <a:r>
                        <a:rPr lang="en-US" sz="2400" dirty="0" smtClean="0"/>
                        <a:t>Montrose</a:t>
                      </a:r>
                      <a:endParaRPr lang="en-US" sz="2400" dirty="0"/>
                    </a:p>
                  </a:txBody>
                  <a:tcPr/>
                </a:tc>
              </a:tr>
              <a:tr h="370840">
                <a:tc>
                  <a:txBody>
                    <a:bodyPr/>
                    <a:lstStyle/>
                    <a:p>
                      <a:r>
                        <a:rPr lang="en-US" sz="2400" dirty="0" smtClean="0"/>
                        <a:t>Mon., Dec. 19, 2016</a:t>
                      </a:r>
                    </a:p>
                    <a:p>
                      <a:r>
                        <a:rPr lang="en-US" sz="2400" dirty="0" smtClean="0"/>
                        <a:t>7:30pm – 11:00pm</a:t>
                      </a:r>
                      <a:endParaRPr lang="en-US" sz="2400" dirty="0"/>
                    </a:p>
                  </a:txBody>
                  <a:tcPr/>
                </a:tc>
                <a:tc>
                  <a:txBody>
                    <a:bodyPr/>
                    <a:lstStyle/>
                    <a:p>
                      <a:r>
                        <a:rPr lang="en-US" sz="2400" dirty="0" smtClean="0"/>
                        <a:t>Board of</a:t>
                      </a:r>
                      <a:r>
                        <a:rPr lang="en-US" sz="2400" baseline="0" dirty="0" smtClean="0"/>
                        <a:t> Education Meeting – Vote to:</a:t>
                      </a:r>
                    </a:p>
                    <a:p>
                      <a:pPr marL="285750" indent="-285750">
                        <a:buFont typeface="Arial" panose="020B0604020202020204" pitchFamily="34" charset="0"/>
                        <a:buChar char="•"/>
                      </a:pPr>
                      <a:r>
                        <a:rPr lang="en-US" sz="2000" baseline="0" dirty="0" smtClean="0"/>
                        <a:t>Adopt Strategic Direction</a:t>
                      </a:r>
                    </a:p>
                    <a:p>
                      <a:pPr marL="285750" indent="-285750">
                        <a:buFont typeface="Arial" panose="020B0604020202020204" pitchFamily="34" charset="0"/>
                        <a:buChar char="•"/>
                      </a:pPr>
                      <a:r>
                        <a:rPr lang="en-US" sz="2000" baseline="0" dirty="0" smtClean="0"/>
                        <a:t>Accept Action Plans</a:t>
                      </a:r>
                    </a:p>
                    <a:p>
                      <a:pPr marL="285750" indent="-285750">
                        <a:buFont typeface="Arial" panose="020B0604020202020204" pitchFamily="34" charset="0"/>
                        <a:buChar char="•"/>
                      </a:pPr>
                      <a:r>
                        <a:rPr lang="en-US" sz="2000" baseline="0" dirty="0" smtClean="0"/>
                        <a:t>Authorize Administration to Create Implementation Schedule</a:t>
                      </a:r>
                      <a:endParaRPr lang="en-US" sz="2000" dirty="0"/>
                    </a:p>
                  </a:txBody>
                  <a:tcPr/>
                </a:tc>
                <a:tc>
                  <a:txBody>
                    <a:bodyPr/>
                    <a:lstStyle/>
                    <a:p>
                      <a:r>
                        <a:rPr lang="en-US" sz="2400" dirty="0" smtClean="0"/>
                        <a:t>Columbia High School</a:t>
                      </a:r>
                      <a:endParaRPr lang="en-US" sz="2400" dirty="0"/>
                    </a:p>
                  </a:txBody>
                  <a:tcPr/>
                </a:tc>
              </a:tr>
            </a:tbl>
          </a:graphicData>
        </a:graphic>
      </p:graphicFrame>
    </p:spTree>
    <p:extLst>
      <p:ext uri="{BB962C8B-B14F-4D97-AF65-F5344CB8AC3E}">
        <p14:creationId xmlns:p14="http://schemas.microsoft.com/office/powerpoint/2010/main" val="37089313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17356"/>
            <a:ext cx="8229600" cy="1143000"/>
          </a:xfrm>
        </p:spPr>
        <p:txBody>
          <a:bodyPr>
            <a:normAutofit/>
          </a:bodyPr>
          <a:lstStyle/>
          <a:p>
            <a:r>
              <a:rPr lang="en-US" b="1" dirty="0" smtClean="0"/>
              <a:t>Community Feedback</a:t>
            </a:r>
            <a:endParaRPr lang="en-US" b="1" dirty="0"/>
          </a:p>
        </p:txBody>
      </p:sp>
      <p:sp>
        <p:nvSpPr>
          <p:cNvPr id="3" name="Content Placeholder 2"/>
          <p:cNvSpPr>
            <a:spLocks noGrp="1"/>
          </p:cNvSpPr>
          <p:nvPr>
            <p:ph idx="1"/>
          </p:nvPr>
        </p:nvSpPr>
        <p:spPr>
          <a:xfrm>
            <a:off x="381000" y="2196007"/>
            <a:ext cx="8229600" cy="2286000"/>
          </a:xfrm>
        </p:spPr>
        <p:txBody>
          <a:bodyPr>
            <a:normAutofit lnSpcReduction="10000"/>
          </a:bodyPr>
          <a:lstStyle/>
          <a:p>
            <a:pPr marL="0" indent="0">
              <a:buNone/>
            </a:pPr>
            <a:r>
              <a:rPr lang="en-US" dirty="0" smtClean="0"/>
              <a:t>We invite community input into which deliverables you believe are the most urgent, or have the greatest potential for change, and would like to see implemented early in the process.</a:t>
            </a:r>
            <a:endParaRPr lang="en-US" dirty="0"/>
          </a:p>
        </p:txBody>
      </p:sp>
      <p:sp>
        <p:nvSpPr>
          <p:cNvPr id="5" name="TextBox 4"/>
          <p:cNvSpPr txBox="1"/>
          <p:nvPr/>
        </p:nvSpPr>
        <p:spPr>
          <a:xfrm>
            <a:off x="609600" y="4648200"/>
            <a:ext cx="7696200" cy="584775"/>
          </a:xfrm>
          <a:prstGeom prst="rect">
            <a:avLst/>
          </a:prstGeom>
          <a:noFill/>
        </p:spPr>
        <p:txBody>
          <a:bodyPr wrap="square" rtlCol="0">
            <a:spAutoFit/>
          </a:bodyPr>
          <a:lstStyle/>
          <a:p>
            <a:pPr algn="ctr"/>
            <a:r>
              <a:rPr lang="en-US" sz="3200" b="1" dirty="0">
                <a:hlinkClick r:id="rId3"/>
              </a:rPr>
              <a:t>http://</a:t>
            </a:r>
            <a:r>
              <a:rPr lang="en-US" sz="3200" b="1" dirty="0" smtClean="0">
                <a:hlinkClick r:id="rId3"/>
              </a:rPr>
              <a:t>tinyurl.com/SOMSDStrategic</a:t>
            </a:r>
            <a:r>
              <a:rPr lang="en-US" sz="3200" b="1" dirty="0" smtClean="0"/>
              <a:t> </a:t>
            </a:r>
            <a:endParaRPr lang="en-US" sz="3200" dirty="0"/>
          </a:p>
        </p:txBody>
      </p:sp>
      <p:pic>
        <p:nvPicPr>
          <p:cNvPr id="8194" name="Picture 2" descr="C:\Users\sturner\Pictures\lets tal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791200"/>
            <a:ext cx="13811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sturner\Pictures\lets tal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598" y="5791200"/>
            <a:ext cx="13811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sturner\Pictures\lets tal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381000"/>
            <a:ext cx="13811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sturner\Pictures\lets tal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599" y="381000"/>
            <a:ext cx="13811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930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dirty="0" smtClean="0"/>
              <a:t>Student Involvement</a:t>
            </a:r>
            <a:endParaRPr lang="en-US" sz="3600" b="1" dirty="0"/>
          </a:p>
        </p:txBody>
      </p:sp>
      <p:sp>
        <p:nvSpPr>
          <p:cNvPr id="3" name="Content Placeholder 2"/>
          <p:cNvSpPr>
            <a:spLocks noGrp="1"/>
          </p:cNvSpPr>
          <p:nvPr>
            <p:ph idx="1"/>
          </p:nvPr>
        </p:nvSpPr>
        <p:spPr>
          <a:xfrm>
            <a:off x="304800" y="1219200"/>
            <a:ext cx="8534400" cy="5410200"/>
          </a:xfrm>
        </p:spPr>
        <p:txBody>
          <a:bodyPr>
            <a:normAutofit fontScale="85000" lnSpcReduction="20000"/>
          </a:bodyPr>
          <a:lstStyle/>
          <a:p>
            <a:pPr marL="0" indent="0">
              <a:buNone/>
            </a:pPr>
            <a:r>
              <a:rPr lang="en-US" i="1" dirty="0" smtClean="0"/>
              <a:t>“We value students as our primary stakeholders and at the heart of every decision”</a:t>
            </a:r>
          </a:p>
          <a:p>
            <a:pPr marL="0" indent="0">
              <a:buNone/>
            </a:pPr>
            <a:endParaRPr lang="en-US" sz="1500" i="1" dirty="0" smtClean="0"/>
          </a:p>
          <a:p>
            <a:r>
              <a:rPr lang="en-US" dirty="0" smtClean="0"/>
              <a:t>Education Summit 1 – Students were involved as organizers, promoters, and participants.</a:t>
            </a:r>
          </a:p>
          <a:p>
            <a:r>
              <a:rPr lang="en-US" dirty="0" smtClean="0"/>
              <a:t>Student Forums – Special opportunities for students to share their hopes and concerns.</a:t>
            </a:r>
          </a:p>
          <a:p>
            <a:r>
              <a:rPr lang="en-US" dirty="0" smtClean="0"/>
              <a:t>Strategic Direction Committee - 4 student members helped co-create the vision and mission for the District.</a:t>
            </a:r>
          </a:p>
          <a:p>
            <a:r>
              <a:rPr lang="en-US" dirty="0" smtClean="0"/>
              <a:t>Students served on the Action Planning teams for:</a:t>
            </a:r>
          </a:p>
          <a:p>
            <a:pPr lvl="1"/>
            <a:r>
              <a:rPr lang="en-US" dirty="0" smtClean="0"/>
              <a:t>Curriculum, Instruction and Assessment</a:t>
            </a:r>
          </a:p>
          <a:p>
            <a:pPr lvl="1"/>
            <a:r>
              <a:rPr lang="en-US" dirty="0" smtClean="0"/>
              <a:t>Multiple Student Supports</a:t>
            </a:r>
          </a:p>
          <a:p>
            <a:pPr lvl="1"/>
            <a:r>
              <a:rPr lang="en-US" dirty="0" smtClean="0"/>
              <a:t>Student Engagement </a:t>
            </a:r>
          </a:p>
          <a:p>
            <a:pPr lvl="2"/>
            <a:r>
              <a:rPr lang="en-US" dirty="0" smtClean="0"/>
              <a:t>Note – This Action Planning Team held focus groups with students</a:t>
            </a:r>
            <a:endParaRPr lang="en-US" dirty="0"/>
          </a:p>
        </p:txBody>
      </p:sp>
    </p:spTree>
    <p:extLst>
      <p:ext uri="{BB962C8B-B14F-4D97-AF65-F5344CB8AC3E}">
        <p14:creationId xmlns:p14="http://schemas.microsoft.com/office/powerpoint/2010/main" val="1392844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1703</TotalTime>
  <Words>4108</Words>
  <Application>Microsoft Office PowerPoint</Application>
  <PresentationFormat>On-screen Show (4:3)</PresentationFormat>
  <Paragraphs>539</Paragraphs>
  <Slides>86</Slides>
  <Notes>51</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PowerPoint Presentation</vt:lpstr>
      <vt:lpstr>PowerPoint Presentation</vt:lpstr>
      <vt:lpstr>The Context</vt:lpstr>
      <vt:lpstr>The Charge</vt:lpstr>
      <vt:lpstr>Synthesis of Data from Education Summit</vt:lpstr>
      <vt:lpstr>Strategic Direction</vt:lpstr>
      <vt:lpstr>SOMSD’s Mission</vt:lpstr>
      <vt:lpstr>Action Planning</vt:lpstr>
      <vt:lpstr>Student Involvement</vt:lpstr>
      <vt:lpstr>What are Action Plans?</vt:lpstr>
      <vt:lpstr>What is a Deliverable?</vt:lpstr>
      <vt:lpstr>PowerPoint Presentation</vt:lpstr>
      <vt:lpstr>Strategy 1: Curriculum, Instruction and  Assessment </vt:lpstr>
      <vt:lpstr>PowerPoint Presentation</vt:lpstr>
      <vt:lpstr>Curriculum, Instruction and  Assessment Deliverables </vt:lpstr>
      <vt:lpstr>1.1  Involve Students in the Assessment Process</vt:lpstr>
      <vt:lpstr>1.2 Integrate elementary curriculum across science/social studies</vt:lpstr>
      <vt:lpstr>1.3  Create Inquiry-Based Middle School Math Classes</vt:lpstr>
      <vt:lpstr> 1.4   Pilot mastery-based learning in a coding-infused Math curriculum </vt:lpstr>
      <vt:lpstr>1.5  Establish Consistency in Secondary     Writing Instruction</vt:lpstr>
      <vt:lpstr>Strategy 2: Multiple Student Supports</vt:lpstr>
      <vt:lpstr>PowerPoint Presentation</vt:lpstr>
      <vt:lpstr>Multiple Student Supports Deliverables </vt:lpstr>
      <vt:lpstr>DELIVERABLE 2.1</vt:lpstr>
      <vt:lpstr>DELIVERABLE 2.2</vt:lpstr>
      <vt:lpstr>DELIVERABLE 2.3 </vt:lpstr>
      <vt:lpstr>DELIVERABLE 2.4 </vt:lpstr>
      <vt:lpstr>DELIVERABLE 2.5</vt:lpstr>
      <vt:lpstr>DELIVERABLE 2.6</vt:lpstr>
      <vt:lpstr>DELIVERABLE 2.7</vt:lpstr>
      <vt:lpstr>STRATEGY 3: Student Engagement</vt:lpstr>
      <vt:lpstr>PowerPoint Presentation</vt:lpstr>
      <vt:lpstr>STUDENT ENGAGEMENT DELIVERABLES</vt:lpstr>
      <vt:lpstr>3.1 CommUNITY System</vt:lpstr>
      <vt:lpstr>3.2 Intramural Sports</vt:lpstr>
      <vt:lpstr>3.3 Extra-session</vt:lpstr>
      <vt:lpstr>3.4 Social Emotional Learning Initiative</vt:lpstr>
      <vt:lpstr> 3.5 Engagement Survey </vt:lpstr>
      <vt:lpstr>STRATEGY 4: Professional Development</vt:lpstr>
      <vt:lpstr>PowerPoint Presentation</vt:lpstr>
      <vt:lpstr>Professional Development Deliverables</vt:lpstr>
      <vt:lpstr>Deliverable 4.1</vt:lpstr>
      <vt:lpstr>Deliverable 4.2</vt:lpstr>
      <vt:lpstr>Deliverable 4.3</vt:lpstr>
      <vt:lpstr>Deliverable 4.4</vt:lpstr>
      <vt:lpstr> Deliverable 4.5 </vt:lpstr>
      <vt:lpstr>Deliverable 4.6</vt:lpstr>
      <vt:lpstr>Strategy 5:  Cultural Competency</vt:lpstr>
      <vt:lpstr>PowerPoint Presentation</vt:lpstr>
      <vt:lpstr>PowerPoint Presentation</vt:lpstr>
      <vt:lpstr>Deliverable 5.1: Professional Development</vt:lpstr>
      <vt:lpstr>Develop protocol for hiring and retention that supports cultural competency objectives.</vt:lpstr>
      <vt:lpstr>Deliverable 5.3: Provide students with ongoing, formal and informal opportunities for discussion to raise cultural awareness   Deliverable 5.4 Expand learning opportunities outside of the classroom</vt:lpstr>
      <vt:lpstr>Deliverable 5.6: Enforcement/ Accountability</vt:lpstr>
      <vt:lpstr>Deliverable 5.7: Partnerships</vt:lpstr>
      <vt:lpstr>We will partner with families in support of student growth </vt:lpstr>
      <vt:lpstr>PowerPoint Presentation</vt:lpstr>
      <vt:lpstr>Families Deliverables</vt:lpstr>
      <vt:lpstr>6.1 Up to date data</vt:lpstr>
      <vt:lpstr>6.2 Real time support</vt:lpstr>
      <vt:lpstr>6.3 Central Welcome and Support Center</vt:lpstr>
      <vt:lpstr>6.4 STANDARDIZE COMMUNICATIONS WITHIN SCHOOLS ACROSS DISTRICT</vt:lpstr>
      <vt:lpstr>  We will reimagine and redesign all aspects of student scheduling, use of facilities and administrative structures to guarantee alignment with mission.   </vt:lpstr>
      <vt:lpstr>PowerPoint Presentation</vt:lpstr>
      <vt:lpstr>Scheduling, Facilities and Admin Structures Deliverables    </vt:lpstr>
      <vt:lpstr>Deliverable 7.1</vt:lpstr>
      <vt:lpstr>Deliverable 7.2</vt:lpstr>
      <vt:lpstr>Deliverable 7.3</vt:lpstr>
      <vt:lpstr>Deliverable 7.4</vt:lpstr>
      <vt:lpstr>Strategy 8: Community</vt:lpstr>
      <vt:lpstr>PowerPoint Presentation</vt:lpstr>
      <vt:lpstr>Community Deliverables</vt:lpstr>
      <vt:lpstr>Deliverable 8.1</vt:lpstr>
      <vt:lpstr>Deliverable 8.2</vt:lpstr>
      <vt:lpstr>Deliverable 8.3</vt:lpstr>
      <vt:lpstr>Deliverable 8.4</vt:lpstr>
      <vt:lpstr>Strategy 9:  Communications</vt:lpstr>
      <vt:lpstr>PowerPoint Presentation</vt:lpstr>
      <vt:lpstr>Communications Deliverables</vt:lpstr>
      <vt:lpstr>Deliverable 9.1</vt:lpstr>
      <vt:lpstr>Deliverable 9.2</vt:lpstr>
      <vt:lpstr>Deliverable 9.3</vt:lpstr>
      <vt:lpstr>PowerPoint Presentation</vt:lpstr>
      <vt:lpstr>What the Board Is Being Asked to Do</vt:lpstr>
      <vt:lpstr>Opportunities to Learn More</vt:lpstr>
      <vt:lpstr>Community Feedback</vt:lpstr>
    </vt:vector>
  </TitlesOfParts>
  <Company>South Orange &amp; Maplewood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SOMSD Strategic Direction</dc:title>
  <dc:creator>M</dc:creator>
  <cp:lastModifiedBy>Suzanne Turner</cp:lastModifiedBy>
  <cp:revision>85</cp:revision>
  <cp:lastPrinted>2016-02-10T15:29:07Z</cp:lastPrinted>
  <dcterms:created xsi:type="dcterms:W3CDTF">2016-01-19T17:23:34Z</dcterms:created>
  <dcterms:modified xsi:type="dcterms:W3CDTF">2016-11-22T04:22:39Z</dcterms:modified>
</cp:coreProperties>
</file>