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258" r:id="rId4"/>
    <p:sldId id="340" r:id="rId5"/>
    <p:sldId id="334" r:id="rId6"/>
    <p:sldId id="335" r:id="rId7"/>
    <p:sldId id="336" r:id="rId8"/>
    <p:sldId id="337" r:id="rId9"/>
    <p:sldId id="338" r:id="rId10"/>
    <p:sldId id="339" r:id="rId11"/>
    <p:sldId id="331" r:id="rId12"/>
    <p:sldId id="332" r:id="rId13"/>
    <p:sldId id="333" r:id="rId14"/>
    <p:sldId id="328" r:id="rId15"/>
    <p:sldId id="329" r:id="rId16"/>
    <p:sldId id="330" r:id="rId17"/>
    <p:sldId id="321" r:id="rId18"/>
    <p:sldId id="341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6" r:id="rId36"/>
    <p:sldId id="297" r:id="rId37"/>
    <p:sldId id="342" r:id="rId38"/>
    <p:sldId id="344" r:id="rId39"/>
    <p:sldId id="345" r:id="rId40"/>
    <p:sldId id="343" r:id="rId41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3"/>
  </p:normalViewPr>
  <p:slideViewPr>
    <p:cSldViewPr>
      <p:cViewPr>
        <p:scale>
          <a:sx n="80" d="100"/>
          <a:sy n="80" d="100"/>
        </p:scale>
        <p:origin x="-1002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Number of Written AP Exams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'[AP_Analysis_2013_2018 (1).xlsx]ap exam charts'!$A$2</c:f>
              <c:strCache>
                <c:ptCount val="1"/>
                <c:pt idx="0">
                  <c:v>Written Exams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'[AP_Analysis_2013_2018 (1).xlsx]ap exam charts'!$I$1:$M$1</c:f>
              <c:strCache>
                <c:ptCount val="5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  <c:pt idx="4">
                  <c:v>2017-2018</c:v>
                </c:pt>
              </c:strCache>
            </c:strRef>
          </c:cat>
          <c:val>
            <c:numRef>
              <c:f>'[AP_Analysis_2013_2018 (1).xlsx]ap exam charts'!$I$2:$M$2</c:f>
              <c:numCache>
                <c:formatCode>General</c:formatCode>
                <c:ptCount val="5"/>
                <c:pt idx="0">
                  <c:v>774</c:v>
                </c:pt>
                <c:pt idx="1">
                  <c:v>796</c:v>
                </c:pt>
                <c:pt idx="2">
                  <c:v>800</c:v>
                </c:pt>
                <c:pt idx="3">
                  <c:v>925</c:v>
                </c:pt>
                <c:pt idx="4">
                  <c:v>1153</c:v>
                </c:pt>
              </c:numCache>
            </c:numRef>
          </c:val>
        </c:ser>
        <c:ser>
          <c:idx val="1"/>
          <c:order val="1"/>
          <c:tx>
            <c:strRef>
              <c:f>'[AP_Analysis_2013_2018 (1).xlsx]ap exam charts'!$A$3</c:f>
              <c:strCache>
                <c:ptCount val="1"/>
                <c:pt idx="0">
                  <c:v>Score 3 or Higher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'[AP_Analysis_2013_2018 (1).xlsx]ap exam charts'!$I$1:$M$1</c:f>
              <c:strCache>
                <c:ptCount val="5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  <c:pt idx="4">
                  <c:v>2017-2018</c:v>
                </c:pt>
              </c:strCache>
            </c:strRef>
          </c:cat>
          <c:val>
            <c:numRef>
              <c:f>'[AP_Analysis_2013_2018 (1).xlsx]ap exam charts'!$I$3:$M$3</c:f>
              <c:numCache>
                <c:formatCode>General</c:formatCode>
                <c:ptCount val="5"/>
                <c:pt idx="0">
                  <c:v>655</c:v>
                </c:pt>
                <c:pt idx="1">
                  <c:v>651</c:v>
                </c:pt>
                <c:pt idx="2">
                  <c:v>672</c:v>
                </c:pt>
                <c:pt idx="3">
                  <c:v>728</c:v>
                </c:pt>
                <c:pt idx="4">
                  <c:v>940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913408"/>
        <c:axId val="128915328"/>
      </c:barChart>
      <c:catAx>
        <c:axId val="1289134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School Year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128915328"/>
        <c:crosses val="autoZero"/>
        <c:auto val="1"/>
        <c:lblAlgn val="ctr"/>
        <c:lblOffset val="100"/>
        <c:noMultiLvlLbl val="0"/>
      </c:catAx>
      <c:valAx>
        <c:axId val="1289153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</a:t>
                </a:r>
                <a:r>
                  <a:rPr lang="en-US" baseline="0"/>
                  <a:t> of Written Exams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891340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Percent of Students Participating in One or More AP Courses</a:t>
            </a:r>
          </a:p>
        </c:rich>
      </c:tx>
      <c:layout>
        <c:manualLayout>
          <c:xMode val="edge"/>
          <c:yMode val="edge"/>
          <c:x val="0.15595290172061826"/>
          <c:y val="3.2258064516129031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All Students</c:v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'[AP_Analysis_2013_2018 (1).xlsx]ap exam charts'!$I$1:$M$1</c:f>
              <c:strCache>
                <c:ptCount val="5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  <c:pt idx="4">
                  <c:v>2017-2018</c:v>
                </c:pt>
              </c:strCache>
            </c:strRef>
          </c:cat>
          <c:val>
            <c:numRef>
              <c:f>'[AP_Analysis_2013_2018 (1).xlsx]ap exam charts'!$I$17:$M$17</c:f>
              <c:numCache>
                <c:formatCode>0%</c:formatCode>
                <c:ptCount val="5"/>
                <c:pt idx="0">
                  <c:v>0.27748691099476441</c:v>
                </c:pt>
                <c:pt idx="1">
                  <c:v>0.24605385329619314</c:v>
                </c:pt>
                <c:pt idx="2">
                  <c:v>0.29716729021913413</c:v>
                </c:pt>
                <c:pt idx="3">
                  <c:v>0.34876380852183064</c:v>
                </c:pt>
                <c:pt idx="4">
                  <c:v>0.40537848605577687</c:v>
                </c:pt>
              </c:numCache>
            </c:numRef>
          </c:val>
        </c:ser>
        <c:ser>
          <c:idx val="1"/>
          <c:order val="1"/>
          <c:tx>
            <c:v>Black Students</c:v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'[AP_Analysis_2013_2018 (1).xlsx]ap exam charts'!$I$1:$M$1</c:f>
              <c:strCache>
                <c:ptCount val="5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  <c:pt idx="4">
                  <c:v>2017-2018</c:v>
                </c:pt>
              </c:strCache>
            </c:strRef>
          </c:cat>
          <c:val>
            <c:numRef>
              <c:f>'[AP_Analysis_2013_2018 (1).xlsx]ap exam charts'!$I$22:$M$22</c:f>
              <c:numCache>
                <c:formatCode>0%</c:formatCode>
                <c:ptCount val="5"/>
                <c:pt idx="0">
                  <c:v>0.12923076923076923</c:v>
                </c:pt>
                <c:pt idx="1">
                  <c:v>0.12464589235127478</c:v>
                </c:pt>
                <c:pt idx="2">
                  <c:v>0.14850299401197606</c:v>
                </c:pt>
                <c:pt idx="3">
                  <c:v>0.18560606060606061</c:v>
                </c:pt>
                <c:pt idx="4">
                  <c:v>0.23148148148148148</c:v>
                </c:pt>
              </c:numCache>
            </c:numRef>
          </c:val>
        </c:ser>
        <c:ser>
          <c:idx val="2"/>
          <c:order val="2"/>
          <c:tx>
            <c:v>White Students</c:v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'[AP_Analysis_2013_2018 (1).xlsx]ap exam charts'!$I$1:$M$1</c:f>
              <c:strCache>
                <c:ptCount val="5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  <c:pt idx="4">
                  <c:v>2017-2018</c:v>
                </c:pt>
              </c:strCache>
            </c:strRef>
          </c:cat>
          <c:val>
            <c:numRef>
              <c:f>'[AP_Analysis_2013_2018 (1).xlsx]ap exam charts'!$I$25:$M$25</c:f>
              <c:numCache>
                <c:formatCode>0%</c:formatCode>
                <c:ptCount val="5"/>
                <c:pt idx="0">
                  <c:v>0.47098515519568152</c:v>
                </c:pt>
                <c:pt idx="1">
                  <c:v>0.3679144385026738</c:v>
                </c:pt>
                <c:pt idx="2">
                  <c:v>0.42514970059880242</c:v>
                </c:pt>
                <c:pt idx="3">
                  <c:v>0.4747252747252747</c:v>
                </c:pt>
                <c:pt idx="4">
                  <c:v>0.53641732283464572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657664"/>
        <c:axId val="128684032"/>
      </c:barChart>
      <c:lineChart>
        <c:grouping val="standard"/>
        <c:varyColors val="0"/>
        <c:ser>
          <c:idx val="3"/>
          <c:order val="3"/>
          <c:tx>
            <c:v>Number of AP Students</c:v>
          </c:tx>
          <c:val>
            <c:numRef>
              <c:f>'[AP_Analysis_2013_2018 (1).xlsx]ap exam charts'!$I$16:$M$16</c:f>
              <c:numCache>
                <c:formatCode>General</c:formatCode>
                <c:ptCount val="5"/>
                <c:pt idx="0">
                  <c:v>530</c:v>
                </c:pt>
                <c:pt idx="1">
                  <c:v>530</c:v>
                </c:pt>
                <c:pt idx="2">
                  <c:v>556</c:v>
                </c:pt>
                <c:pt idx="3">
                  <c:v>663</c:v>
                </c:pt>
                <c:pt idx="4">
                  <c:v>814</c:v>
                </c:pt>
              </c:numCache>
            </c:numRef>
          </c:val>
          <c:smooth val="0"/>
        </c:ser>
        <c:ser>
          <c:idx val="4"/>
          <c:order val="4"/>
          <c:tx>
            <c:v>Number of Black AP Students</c:v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'[AP_Analysis_2013_2018 (1).xlsx]ap exam charts'!$I$21:$M$21</c:f>
              <c:numCache>
                <c:formatCode>General</c:formatCode>
                <c:ptCount val="5"/>
                <c:pt idx="0">
                  <c:v>126</c:v>
                </c:pt>
                <c:pt idx="1">
                  <c:v>132</c:v>
                </c:pt>
                <c:pt idx="2">
                  <c:v>124</c:v>
                </c:pt>
                <c:pt idx="3">
                  <c:v>147</c:v>
                </c:pt>
                <c:pt idx="4">
                  <c:v>175</c:v>
                </c:pt>
              </c:numCache>
            </c:numRef>
          </c:val>
          <c:smooth val="0"/>
        </c:ser>
        <c:ser>
          <c:idx val="5"/>
          <c:order val="5"/>
          <c:tx>
            <c:v>Number of White AP Students</c:v>
          </c:tx>
          <c:val>
            <c:numRef>
              <c:f>'[AP_Analysis_2013_2018 (1).xlsx]ap exam charts'!$I$24:$M$24</c:f>
              <c:numCache>
                <c:formatCode>General</c:formatCode>
                <c:ptCount val="5"/>
                <c:pt idx="0">
                  <c:v>349</c:v>
                </c:pt>
                <c:pt idx="1">
                  <c:v>344</c:v>
                </c:pt>
                <c:pt idx="2">
                  <c:v>355</c:v>
                </c:pt>
                <c:pt idx="3">
                  <c:v>432</c:v>
                </c:pt>
                <c:pt idx="4">
                  <c:v>545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8687104"/>
        <c:axId val="128685568"/>
      </c:lineChart>
      <c:catAx>
        <c:axId val="128657664"/>
        <c:scaling>
          <c:orientation val="minMax"/>
        </c:scaling>
        <c:delete val="0"/>
        <c:axPos val="b"/>
        <c:majorTickMark val="out"/>
        <c:minorTickMark val="none"/>
        <c:tickLblPos val="nextTo"/>
        <c:crossAx val="128684032"/>
        <c:crosses val="autoZero"/>
        <c:auto val="1"/>
        <c:lblAlgn val="ctr"/>
        <c:lblOffset val="100"/>
        <c:noMultiLvlLbl val="0"/>
      </c:catAx>
      <c:valAx>
        <c:axId val="1286840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8657664"/>
        <c:crosses val="autoZero"/>
        <c:crossBetween val="between"/>
      </c:valAx>
      <c:valAx>
        <c:axId val="12868556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one"/>
        <c:crossAx val="128687104"/>
        <c:crosses val="max"/>
        <c:crossBetween val="between"/>
      </c:valAx>
      <c:catAx>
        <c:axId val="128687104"/>
        <c:scaling>
          <c:orientation val="minMax"/>
        </c:scaling>
        <c:delete val="1"/>
        <c:axPos val="b"/>
        <c:majorTickMark val="out"/>
        <c:minorTickMark val="none"/>
        <c:tickLblPos val="nextTo"/>
        <c:crossAx val="128685568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Percent of Student Participation on One or More AP Exams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All Students</c:v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'[AP_Analysis_2013_2018 (1).xlsx]ap exam charts'!$I$1:$M$1</c:f>
              <c:strCache>
                <c:ptCount val="5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  <c:pt idx="4">
                  <c:v>2017-2018</c:v>
                </c:pt>
              </c:strCache>
            </c:strRef>
          </c:cat>
          <c:val>
            <c:numRef>
              <c:f>'[AP_Analysis_2013_2018 (1).xlsx]ap exam charts'!$I$6:$M$6</c:f>
              <c:numCache>
                <c:formatCode>0%</c:formatCode>
                <c:ptCount val="5"/>
                <c:pt idx="0">
                  <c:v>0.21623036649214661</c:v>
                </c:pt>
                <c:pt idx="1">
                  <c:v>0.19684308263695449</c:v>
                </c:pt>
                <c:pt idx="2">
                  <c:v>0.23784072688401925</c:v>
                </c:pt>
                <c:pt idx="3">
                  <c:v>0.26670173592845869</c:v>
                </c:pt>
                <c:pt idx="4">
                  <c:v>0.34013944223107567</c:v>
                </c:pt>
              </c:numCache>
            </c:numRef>
          </c:val>
        </c:ser>
        <c:ser>
          <c:idx val="1"/>
          <c:order val="1"/>
          <c:tx>
            <c:v>Black Students</c:v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'[AP_Analysis_2013_2018 (1).xlsx]ap exam charts'!$I$1:$M$1</c:f>
              <c:strCache>
                <c:ptCount val="5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  <c:pt idx="4">
                  <c:v>2017-2018</c:v>
                </c:pt>
              </c:strCache>
            </c:strRef>
          </c:cat>
          <c:val>
            <c:numRef>
              <c:f>'[AP_Analysis_2013_2018 (1).xlsx]ap exam charts'!$I$8:$M$8</c:f>
              <c:numCache>
                <c:formatCode>0%</c:formatCode>
                <c:ptCount val="5"/>
                <c:pt idx="0">
                  <c:v>8.615384615384615E-2</c:v>
                </c:pt>
                <c:pt idx="1">
                  <c:v>9.1595845136921622E-2</c:v>
                </c:pt>
                <c:pt idx="2">
                  <c:v>0.10898203592814371</c:v>
                </c:pt>
                <c:pt idx="3">
                  <c:v>9.9747474747474751E-2</c:v>
                </c:pt>
                <c:pt idx="4">
                  <c:v>0.14285714285714285</c:v>
                </c:pt>
              </c:numCache>
            </c:numRef>
          </c:val>
        </c:ser>
        <c:ser>
          <c:idx val="2"/>
          <c:order val="2"/>
          <c:tx>
            <c:v>White Students</c:v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'[AP_Analysis_2013_2018 (1).xlsx]ap exam charts'!$I$1:$M$1</c:f>
              <c:strCache>
                <c:ptCount val="5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  <c:pt idx="4">
                  <c:v>2017-2018</c:v>
                </c:pt>
              </c:strCache>
            </c:strRef>
          </c:cat>
          <c:val>
            <c:numRef>
              <c:f>'[AP_Analysis_2013_2018 (1).xlsx]ap exam charts'!$I$10:$M$10</c:f>
              <c:numCache>
                <c:formatCode>0%</c:formatCode>
                <c:ptCount val="5"/>
                <c:pt idx="0">
                  <c:v>0.35357624831309042</c:v>
                </c:pt>
                <c:pt idx="1">
                  <c:v>0.25454545454545452</c:v>
                </c:pt>
                <c:pt idx="2">
                  <c:v>0.29461077844311379</c:v>
                </c:pt>
                <c:pt idx="3">
                  <c:v>0.32967032967032966</c:v>
                </c:pt>
                <c:pt idx="4">
                  <c:v>0.4153543307086614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763392"/>
        <c:axId val="128764928"/>
      </c:barChart>
      <c:lineChart>
        <c:grouping val="standard"/>
        <c:varyColors val="0"/>
        <c:ser>
          <c:idx val="3"/>
          <c:order val="3"/>
          <c:tx>
            <c:v>Number of Students</c:v>
          </c:tx>
          <c:val>
            <c:numRef>
              <c:f>'[AP_Analysis_2013_2018 (1).xlsx]ap exam charts'!$I$5:$M$5</c:f>
              <c:numCache>
                <c:formatCode>General</c:formatCode>
                <c:ptCount val="5"/>
                <c:pt idx="0">
                  <c:v>413</c:v>
                </c:pt>
                <c:pt idx="1">
                  <c:v>424</c:v>
                </c:pt>
                <c:pt idx="2">
                  <c:v>445</c:v>
                </c:pt>
                <c:pt idx="3">
                  <c:v>507</c:v>
                </c:pt>
                <c:pt idx="4">
                  <c:v>683</c:v>
                </c:pt>
              </c:numCache>
            </c:numRef>
          </c:val>
          <c:smooth val="0"/>
        </c:ser>
        <c:ser>
          <c:idx val="4"/>
          <c:order val="4"/>
          <c:tx>
            <c:v>Number of Black Students</c:v>
          </c:tx>
          <c:val>
            <c:numRef>
              <c:f>'[AP_Analysis_2013_2018 (1).xlsx]ap exam charts'!$I$7:$M$7</c:f>
              <c:numCache>
                <c:formatCode>General</c:formatCode>
                <c:ptCount val="5"/>
                <c:pt idx="0">
                  <c:v>84</c:v>
                </c:pt>
                <c:pt idx="1">
                  <c:v>97</c:v>
                </c:pt>
                <c:pt idx="2">
                  <c:v>91</c:v>
                </c:pt>
                <c:pt idx="3">
                  <c:v>79</c:v>
                </c:pt>
                <c:pt idx="4">
                  <c:v>108</c:v>
                </c:pt>
              </c:numCache>
            </c:numRef>
          </c:val>
          <c:smooth val="0"/>
        </c:ser>
        <c:ser>
          <c:idx val="5"/>
          <c:order val="5"/>
          <c:tx>
            <c:v>Number of White Students</c:v>
          </c:tx>
          <c:val>
            <c:numRef>
              <c:f>'[AP_Analysis_2013_2018 (1).xlsx]ap exam charts'!$I$9:$M$9</c:f>
              <c:numCache>
                <c:formatCode>General</c:formatCode>
                <c:ptCount val="5"/>
                <c:pt idx="0">
                  <c:v>262</c:v>
                </c:pt>
                <c:pt idx="1">
                  <c:v>238</c:v>
                </c:pt>
                <c:pt idx="2">
                  <c:v>246</c:v>
                </c:pt>
                <c:pt idx="3">
                  <c:v>300</c:v>
                </c:pt>
                <c:pt idx="4">
                  <c:v>422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8772352"/>
        <c:axId val="128770816"/>
      </c:lineChart>
      <c:catAx>
        <c:axId val="128763392"/>
        <c:scaling>
          <c:orientation val="minMax"/>
        </c:scaling>
        <c:delete val="0"/>
        <c:axPos val="b"/>
        <c:majorTickMark val="out"/>
        <c:minorTickMark val="none"/>
        <c:tickLblPos val="nextTo"/>
        <c:crossAx val="128764928"/>
        <c:crosses val="autoZero"/>
        <c:auto val="1"/>
        <c:lblAlgn val="ctr"/>
        <c:lblOffset val="100"/>
        <c:noMultiLvlLbl val="0"/>
      </c:catAx>
      <c:valAx>
        <c:axId val="12876492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8763392"/>
        <c:crosses val="autoZero"/>
        <c:crossBetween val="between"/>
      </c:valAx>
      <c:valAx>
        <c:axId val="12877081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one"/>
        <c:crossAx val="128772352"/>
        <c:crosses val="max"/>
        <c:crossBetween val="between"/>
      </c:valAx>
      <c:catAx>
        <c:axId val="128772352"/>
        <c:scaling>
          <c:orientation val="minMax"/>
        </c:scaling>
        <c:delete val="1"/>
        <c:axPos val="b"/>
        <c:majorTickMark val="out"/>
        <c:minorTickMark val="none"/>
        <c:tickLblPos val="nextTo"/>
        <c:crossAx val="128770816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Percent of Written AP exams Scoring 3 or Higher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'[AP_Analysis_2013_2018 (1).xlsx]ap exam charts'!$A$4</c:f>
              <c:strCache>
                <c:ptCount val="1"/>
                <c:pt idx="0">
                  <c:v>% of AP exams 3 or Higher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'[AP_Analysis_2013_2018 (1).xlsx]ap exam charts'!$I$1:$M$1</c:f>
              <c:strCache>
                <c:ptCount val="5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  <c:pt idx="4">
                  <c:v>2017-2018</c:v>
                </c:pt>
              </c:strCache>
            </c:strRef>
          </c:cat>
          <c:val>
            <c:numRef>
              <c:f>'[AP_Analysis_2013_2018 (1).xlsx]ap exam charts'!$I$4:$M$4</c:f>
              <c:numCache>
                <c:formatCode>0%</c:formatCode>
                <c:ptCount val="5"/>
                <c:pt idx="0">
                  <c:v>0.84625322997416019</c:v>
                </c:pt>
                <c:pt idx="1">
                  <c:v>0.81783919597989951</c:v>
                </c:pt>
                <c:pt idx="2">
                  <c:v>0.84</c:v>
                </c:pt>
                <c:pt idx="3">
                  <c:v>0.78702702702702698</c:v>
                </c:pt>
                <c:pt idx="4">
                  <c:v>0.81526452732003474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713088"/>
        <c:axId val="128715008"/>
      </c:barChart>
      <c:catAx>
        <c:axId val="1287130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School Year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128715008"/>
        <c:crosses val="autoZero"/>
        <c:auto val="1"/>
        <c:lblAlgn val="ctr"/>
        <c:lblOffset val="100"/>
        <c:noMultiLvlLbl val="0"/>
      </c:catAx>
      <c:valAx>
        <c:axId val="128715008"/>
        <c:scaling>
          <c:orientation val="minMax"/>
          <c:max val="1"/>
          <c:min val="0.60000000000000009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  <a:r>
                  <a:rPr lang="en-US" baseline="0"/>
                  <a:t> of Exams With a Score of 3 or Higher</a:t>
                </a:r>
                <a:endParaRPr lang="en-US"/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1287130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227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6575" y="0"/>
            <a:ext cx="4028227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B3F6C2-4714-42F3-A3F6-80F826DD06F8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7975"/>
            <a:ext cx="4028227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6575" y="6657975"/>
            <a:ext cx="4028227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81B74-5BA0-4E6F-80CA-1210B47A6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47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227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6575" y="0"/>
            <a:ext cx="4028227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3BFA9-84A1-4B12-AF2C-68015D936FF8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960" y="3330575"/>
            <a:ext cx="7436481" cy="3154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7975"/>
            <a:ext cx="4028227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6575" y="6657975"/>
            <a:ext cx="4028227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9107D-3B1E-42F6-8C66-CB9B700A4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86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9107D-3B1E-42F6-8C66-CB9B700A48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66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BB0CE-9AAD-41FF-8EAD-F0C1CFCA74C3}" type="datetime1">
              <a:rPr lang="en-US" smtClean="0"/>
              <a:t>9/17/2018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1F487C"/>
                </a:solidFill>
                <a:latin typeface="Franklin Gothic Medium"/>
                <a:cs typeface="Franklin Gothic Medium"/>
              </a:defRPr>
            </a:lvl1pPr>
          </a:lstStyle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1F487C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2975D-A359-449F-9791-2BC8AEA1B37E}" type="datetime1">
              <a:rPr lang="en-US" smtClean="0"/>
              <a:t>9/17/2018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1F487C"/>
                </a:solidFill>
                <a:latin typeface="Franklin Gothic Medium"/>
                <a:cs typeface="Franklin Gothic Medium"/>
              </a:defRPr>
            </a:lvl1pPr>
          </a:lstStyle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E2882-B9B2-4A90-BB48-10AB129209C9}" type="datetime1">
              <a:rPr lang="en-US" smtClean="0"/>
              <a:t>9/17/2018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1F487C"/>
                </a:solidFill>
                <a:latin typeface="Franklin Gothic Medium"/>
                <a:cs typeface="Franklin Gothic Medium"/>
              </a:defRPr>
            </a:lvl1pPr>
          </a:lstStyle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5069A-40A6-4EAC-87F5-92BD8E820EAD}" type="datetime1">
              <a:rPr lang="en-US" smtClean="0"/>
              <a:t>9/17/2018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1F487C"/>
                </a:solidFill>
                <a:latin typeface="Franklin Gothic Medium"/>
                <a:cs typeface="Franklin Gothic Medium"/>
              </a:defRPr>
            </a:lvl1pPr>
          </a:lstStyle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B4599-D8B6-44AF-AC3B-9965C3558E48}" type="datetime1">
              <a:rPr lang="en-US" smtClean="0"/>
              <a:t>9/17/2018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1F487C"/>
                </a:solidFill>
                <a:latin typeface="Franklin Gothic Medium"/>
                <a:cs typeface="Franklin Gothic Medium"/>
              </a:defRPr>
            </a:lvl1pPr>
          </a:lstStyle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52400" y="1635251"/>
            <a:ext cx="8831580" cy="5044440"/>
          </a:xfrm>
          <a:custGeom>
            <a:avLst/>
            <a:gdLst/>
            <a:ahLst/>
            <a:cxnLst/>
            <a:rect l="l" t="t" r="r" b="b"/>
            <a:pathLst>
              <a:path w="8831580" h="5044440">
                <a:moveTo>
                  <a:pt x="0" y="5044440"/>
                </a:moveTo>
                <a:lnTo>
                  <a:pt x="8831580" y="5044440"/>
                </a:lnTo>
                <a:lnTo>
                  <a:pt x="8831580" y="0"/>
                </a:lnTo>
                <a:lnTo>
                  <a:pt x="0" y="0"/>
                </a:lnTo>
                <a:lnTo>
                  <a:pt x="0" y="5044440"/>
                </a:lnTo>
                <a:close/>
              </a:path>
            </a:pathLst>
          </a:custGeom>
          <a:solidFill>
            <a:srgbClr val="EDEB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346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9110" y="2049907"/>
            <a:ext cx="8145779" cy="3989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1F487C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F8501-42CB-467C-B3B5-CAAC179679FF}" type="datetime1">
              <a:rPr lang="en-US" smtClean="0"/>
              <a:t>9/17/2018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19718" y="6404378"/>
            <a:ext cx="215900" cy="184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1F487C"/>
                </a:solidFill>
                <a:latin typeface="Franklin Gothic Medium"/>
                <a:cs typeface="Franklin Gothic Medium"/>
              </a:defRPr>
            </a:lvl1pPr>
          </a:lstStyle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153923"/>
            <a:ext cx="6705600" cy="6553200"/>
          </a:xfrm>
          <a:custGeom>
            <a:avLst/>
            <a:gdLst/>
            <a:ahLst/>
            <a:cxnLst/>
            <a:rect l="l" t="t" r="r" b="b"/>
            <a:pathLst>
              <a:path w="6705600" h="6553200">
                <a:moveTo>
                  <a:pt x="0" y="6553200"/>
                </a:moveTo>
                <a:lnTo>
                  <a:pt x="6705600" y="6553200"/>
                </a:lnTo>
                <a:lnTo>
                  <a:pt x="6705600" y="0"/>
                </a:lnTo>
                <a:lnTo>
                  <a:pt x="0" y="0"/>
                </a:lnTo>
                <a:lnTo>
                  <a:pt x="0" y="6553200"/>
                </a:lnTo>
                <a:close/>
              </a:path>
            </a:pathLst>
          </a:custGeom>
          <a:solidFill>
            <a:srgbClr val="1F48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rgbClr val="4F81BC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650">
              <a:latin typeface="Times New Roman"/>
              <a:cs typeface="Times New Roman"/>
            </a:endParaRPr>
          </a:p>
          <a:p>
            <a:pPr marL="92075" marR="478790">
              <a:lnSpc>
                <a:spcPct val="100000"/>
              </a:lnSpc>
            </a:pPr>
            <a:r>
              <a:rPr sz="1900" spc="1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Measuring  College </a:t>
            </a:r>
            <a:r>
              <a:rPr sz="1900" spc="8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and  </a:t>
            </a:r>
            <a:r>
              <a:rPr sz="1900" spc="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Career</a:t>
            </a:r>
            <a:endParaRPr sz="1900">
              <a:latin typeface="Franklin Gothic Medium"/>
              <a:cs typeface="Franklin Gothic Medium"/>
            </a:endParaRPr>
          </a:p>
          <a:p>
            <a:pPr marL="92075">
              <a:lnSpc>
                <a:spcPct val="100000"/>
              </a:lnSpc>
            </a:pPr>
            <a:r>
              <a:rPr sz="1900" spc="1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Readiness</a:t>
            </a:r>
            <a:endParaRPr sz="1900">
              <a:latin typeface="Franklin Gothic Medium"/>
              <a:cs typeface="Franklin Gothic Medi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460867" y="6404378"/>
            <a:ext cx="133350" cy="184785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</a:t>
            </a:fld>
            <a:endParaRPr sz="11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94384" y="834008"/>
            <a:ext cx="5023485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-35" dirty="0"/>
              <a:t>PARCC</a:t>
            </a:r>
            <a:r>
              <a:rPr spc="-80" dirty="0"/>
              <a:t> </a:t>
            </a:r>
            <a:r>
              <a:rPr spc="-10" dirty="0" smtClean="0"/>
              <a:t>Results</a:t>
            </a:r>
            <a:endParaRPr spc="-10" dirty="0"/>
          </a:p>
          <a:p>
            <a:pPr algn="ctr">
              <a:lnSpc>
                <a:spcPct val="100000"/>
              </a:lnSpc>
            </a:pPr>
            <a:r>
              <a:rPr spc="-5" dirty="0"/>
              <a:t>Spring </a:t>
            </a:r>
            <a:r>
              <a:rPr spc="-65" dirty="0" smtClean="0"/>
              <a:t>201</a:t>
            </a:r>
            <a:r>
              <a:rPr lang="en-US" spc="-65" dirty="0" smtClean="0"/>
              <a:t>8</a:t>
            </a:r>
            <a:r>
              <a:rPr spc="-40" dirty="0" smtClean="0"/>
              <a:t> </a:t>
            </a:r>
            <a:r>
              <a:rPr spc="-5" dirty="0" smtClean="0"/>
              <a:t>Administration</a:t>
            </a:r>
            <a:r>
              <a:rPr lang="en-US" spc="-5" dirty="0" smtClean="0"/>
              <a:t/>
            </a:r>
            <a:br>
              <a:rPr lang="en-US" spc="-5" dirty="0" smtClean="0"/>
            </a:br>
            <a:endParaRPr spc="-5" dirty="0"/>
          </a:p>
        </p:txBody>
      </p:sp>
      <p:sp>
        <p:nvSpPr>
          <p:cNvPr id="5" name="object 5"/>
          <p:cNvSpPr txBox="1"/>
          <p:nvPr/>
        </p:nvSpPr>
        <p:spPr>
          <a:xfrm>
            <a:off x="533401" y="4107050"/>
            <a:ext cx="5715000" cy="10111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997585" algn="ctr">
              <a:lnSpc>
                <a:spcPct val="100000"/>
              </a:lnSpc>
              <a:spcBef>
                <a:spcPts val="105"/>
              </a:spcBef>
            </a:pPr>
            <a:r>
              <a:rPr lang="en-US" sz="320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South Orange-Maplewood</a:t>
            </a:r>
          </a:p>
          <a:p>
            <a:pPr marL="12700" marR="5080" indent="997585" algn="ctr">
              <a:lnSpc>
                <a:spcPct val="100000"/>
              </a:lnSpc>
              <a:spcBef>
                <a:spcPts val="105"/>
              </a:spcBef>
            </a:pPr>
            <a:r>
              <a:rPr lang="en-US" sz="320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Public Schools</a:t>
            </a:r>
            <a:endParaRPr sz="3200" dirty="0">
              <a:solidFill>
                <a:schemeClr val="bg1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24001" y="5360406"/>
            <a:ext cx="373380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n-US" sz="3200" spc="-10" dirty="0" smtClean="0">
                <a:solidFill>
                  <a:srgbClr val="FFFFFF"/>
                </a:solidFill>
                <a:latin typeface="Franklin Gothic Medium"/>
                <a:cs typeface="Franklin Gothic Medium"/>
              </a:rPr>
              <a:t>September 17</a:t>
            </a:r>
            <a:r>
              <a:rPr lang="en-US" sz="320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, 2018</a:t>
            </a:r>
            <a:endParaRPr lang="en-US" sz="3200" spc="-10" dirty="0" smtClean="0">
              <a:solidFill>
                <a:schemeClr val="bg1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lang="en-US" smtClean="0"/>
              <a:t>1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5404" y="5105400"/>
            <a:ext cx="1528572" cy="101592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lang="en-US" smtClean="0"/>
              <a:t>10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61" y="1600200"/>
            <a:ext cx="8305800" cy="494813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71600" y="304800"/>
            <a:ext cx="6172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SOMSD performs significantly better than the state in Algebra I, Geometry, and Algebra II.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595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lang="en-US" smtClean="0"/>
              <a:t>11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219199"/>
            <a:ext cx="8763000" cy="47244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6096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Year over year the % of students meeting or exceeding expectations have remained consistent.  There was a slight increase in 4</a:t>
            </a:r>
            <a:r>
              <a:rPr lang="en-US" baseline="30000" dirty="0" smtClean="0"/>
              <a:t>th </a:t>
            </a:r>
            <a:r>
              <a:rPr lang="en-US" dirty="0" smtClean="0"/>
              <a:t> grade and 5</a:t>
            </a:r>
            <a:r>
              <a:rPr lang="en-US" baseline="30000" dirty="0" smtClean="0"/>
              <a:t>th</a:t>
            </a:r>
            <a:r>
              <a:rPr lang="en-US" dirty="0" smtClean="0"/>
              <a:t> grade.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494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lang="en-US" smtClean="0"/>
              <a:t>12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0"/>
            <a:ext cx="8610600" cy="4648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990600"/>
            <a:ext cx="6324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 was a 10% increase in 7</a:t>
            </a:r>
            <a:r>
              <a:rPr lang="en-US" baseline="30000" dirty="0" smtClean="0"/>
              <a:t>th</a:t>
            </a:r>
            <a:r>
              <a:rPr lang="en-US" dirty="0" smtClean="0"/>
              <a:t> grade ELA in the past 2 years.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004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lang="en-US" smtClean="0"/>
              <a:t>13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941" y="457200"/>
            <a:ext cx="8531519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370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lang="en-US" smtClean="0"/>
              <a:t>14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2" y="685800"/>
            <a:ext cx="8486775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1997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lang="en-US" smtClean="0"/>
              <a:t>15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403" y="457200"/>
            <a:ext cx="8402397" cy="587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429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lang="en-US" smtClean="0"/>
              <a:t>16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609600"/>
            <a:ext cx="8504957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638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677108"/>
          </a:xfrm>
        </p:spPr>
        <p:txBody>
          <a:bodyPr/>
          <a:lstStyle/>
          <a:p>
            <a:r>
              <a:rPr lang="en-US" sz="4400" dirty="0" smtClean="0">
                <a:solidFill>
                  <a:schemeClr val="tx2"/>
                </a:solidFill>
              </a:rPr>
              <a:t>District Highlights</a:t>
            </a: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1219200"/>
            <a:ext cx="8145779" cy="4616648"/>
          </a:xfrm>
        </p:spPr>
        <p:txBody>
          <a:bodyPr/>
          <a:lstStyle/>
          <a:p>
            <a:r>
              <a:rPr lang="en-US" dirty="0" smtClean="0"/>
              <a:t>SOMSD’s percentage of students meeting or exceeding grade level expectations in ELA in ALL grades  are higher than the state average.</a:t>
            </a:r>
          </a:p>
          <a:p>
            <a:endParaRPr lang="en-US" dirty="0"/>
          </a:p>
          <a:p>
            <a:r>
              <a:rPr lang="en-US" dirty="0" smtClean="0"/>
              <a:t>SOMSD’s percentage of students meeting or exceeding grade level expectations in Math in grades 3-10 and levels are higher than the state average.</a:t>
            </a:r>
          </a:p>
          <a:p>
            <a:endParaRPr lang="en-US" dirty="0"/>
          </a:p>
          <a:p>
            <a:r>
              <a:rPr lang="en-US" dirty="0" smtClean="0"/>
              <a:t>Maplewood Middle School- 93.6% of students met or exceeded expectations the ALG. I PARCC and 83% of students met or exceeded expectations on the Geometry PARCC</a:t>
            </a:r>
          </a:p>
          <a:p>
            <a:endParaRPr lang="en-US" dirty="0"/>
          </a:p>
          <a:p>
            <a:r>
              <a:rPr lang="en-US" dirty="0" smtClean="0"/>
              <a:t>South Orange Middle School- 88.1% of students met or exceeded expectations on the ALG. I PARCC and 94.3% of students met or exceeded expectations on the Geometry PARCC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4726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846659"/>
          </a:xfrm>
        </p:spPr>
        <p:txBody>
          <a:bodyPr/>
          <a:lstStyle/>
          <a:p>
            <a:pPr algn="ctr"/>
            <a:r>
              <a:rPr lang="en-US" sz="6000" dirty="0" smtClean="0">
                <a:solidFill>
                  <a:schemeClr val="tx1"/>
                </a:solidFill>
              </a:rPr>
              <a:t>PARCC SCORES by SUBGROUPS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2371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29399"/>
            <a:ext cx="1124712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07008" y="6629399"/>
            <a:ext cx="7936992" cy="228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57655" y="381000"/>
            <a:ext cx="7028815" cy="925894"/>
          </a:xfrm>
          <a:prstGeom prst="rect">
            <a:avLst/>
          </a:prstGeom>
          <a:solidFill>
            <a:srgbClr val="B8CDE4"/>
          </a:solidFill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3525"/>
              </a:lnSpc>
            </a:pPr>
            <a:r>
              <a:rPr sz="3100" spc="-20" dirty="0" smtClean="0">
                <a:solidFill>
                  <a:srgbClr val="4F81BC"/>
                </a:solidFill>
                <a:latin typeface="Corbel"/>
                <a:cs typeface="Corbel"/>
              </a:rPr>
              <a:t>201</a:t>
            </a:r>
            <a:r>
              <a:rPr lang="en-US" sz="3100" spc="-20" dirty="0">
                <a:solidFill>
                  <a:srgbClr val="4F81BC"/>
                </a:solidFill>
                <a:latin typeface="Corbel"/>
                <a:cs typeface="Corbel"/>
              </a:rPr>
              <a:t>8</a:t>
            </a:r>
            <a:r>
              <a:rPr sz="3100" spc="-20" dirty="0" smtClean="0">
                <a:solidFill>
                  <a:srgbClr val="4F81BC"/>
                </a:solidFill>
                <a:latin typeface="Corbel"/>
                <a:cs typeface="Corbel"/>
              </a:rPr>
              <a:t> </a:t>
            </a:r>
            <a:r>
              <a:rPr sz="3100" spc="-60" dirty="0">
                <a:solidFill>
                  <a:srgbClr val="4F81BC"/>
                </a:solidFill>
                <a:latin typeface="Corbel"/>
                <a:cs typeface="Corbel"/>
              </a:rPr>
              <a:t>PARCC</a:t>
            </a:r>
            <a:r>
              <a:rPr sz="3100" spc="-170" dirty="0">
                <a:solidFill>
                  <a:srgbClr val="4F81BC"/>
                </a:solidFill>
                <a:latin typeface="Corbel"/>
                <a:cs typeface="Corbel"/>
              </a:rPr>
              <a:t> </a:t>
            </a:r>
            <a:r>
              <a:rPr sz="3100" spc="-5" dirty="0">
                <a:solidFill>
                  <a:srgbClr val="4F81BC"/>
                </a:solidFill>
                <a:latin typeface="Corbel"/>
                <a:cs typeface="Corbel"/>
              </a:rPr>
              <a:t>Outcomes</a:t>
            </a:r>
            <a:endParaRPr sz="3100" dirty="0">
              <a:latin typeface="Corbel"/>
              <a:cs typeface="Corbel"/>
            </a:endParaRPr>
          </a:p>
          <a:p>
            <a:pPr marL="91440">
              <a:lnSpc>
                <a:spcPct val="100000"/>
              </a:lnSpc>
            </a:pPr>
            <a:r>
              <a:rPr sz="3100" spc="-10" dirty="0">
                <a:solidFill>
                  <a:srgbClr val="4F81BC"/>
                </a:solidFill>
                <a:latin typeface="Corbel"/>
                <a:cs typeface="Corbel"/>
              </a:rPr>
              <a:t>English Language Arts </a:t>
            </a:r>
            <a:r>
              <a:rPr sz="3100" spc="-5" dirty="0">
                <a:solidFill>
                  <a:srgbClr val="4F81BC"/>
                </a:solidFill>
                <a:latin typeface="Corbel"/>
                <a:cs typeface="Corbel"/>
              </a:rPr>
              <a:t>/</a:t>
            </a:r>
            <a:r>
              <a:rPr sz="3100" spc="-60" dirty="0">
                <a:solidFill>
                  <a:srgbClr val="4F81BC"/>
                </a:solidFill>
                <a:latin typeface="Corbel"/>
                <a:cs typeface="Corbel"/>
              </a:rPr>
              <a:t> </a:t>
            </a:r>
            <a:r>
              <a:rPr sz="3100" spc="-5" dirty="0">
                <a:solidFill>
                  <a:srgbClr val="4F81BC"/>
                </a:solidFill>
                <a:latin typeface="Corbel"/>
                <a:cs typeface="Corbel"/>
              </a:rPr>
              <a:t>Literacy</a:t>
            </a:r>
            <a:endParaRPr sz="3100" dirty="0">
              <a:latin typeface="Corbel"/>
              <a:cs typeface="Corbe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142814"/>
              </p:ext>
            </p:extLst>
          </p:nvPr>
        </p:nvGraphicFramePr>
        <p:xfrm>
          <a:off x="374650" y="1712976"/>
          <a:ext cx="8407399" cy="2617724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030351"/>
                <a:gridCol w="874649"/>
                <a:gridCol w="838200"/>
                <a:gridCol w="838200"/>
                <a:gridCol w="1066800"/>
                <a:gridCol w="1066800"/>
                <a:gridCol w="1066800"/>
                <a:gridCol w="872998"/>
                <a:gridCol w="752601"/>
              </a:tblGrid>
              <a:tr h="573024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r>
                        <a:rPr sz="1800" dirty="0"/>
                        <a:t>ELA</a:t>
                      </a:r>
                      <a:r>
                        <a:rPr sz="1800" spc="-95" dirty="0"/>
                        <a:t> </a:t>
                      </a:r>
                      <a:r>
                        <a:rPr sz="1800" spc="-20" dirty="0"/>
                        <a:t>03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38430" marB="0"/>
                </a:tc>
                <a:tc>
                  <a:txBody>
                    <a:bodyPr/>
                    <a:lstStyle/>
                    <a:p>
                      <a:pPr marL="129539" marR="123825" indent="127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dirty="0"/>
                        <a:t>Count of  </a:t>
                      </a:r>
                      <a:r>
                        <a:rPr sz="1100" spc="-5" dirty="0"/>
                        <a:t>Valid</a:t>
                      </a:r>
                      <a:r>
                        <a:rPr sz="1100" spc="-80" dirty="0"/>
                        <a:t> </a:t>
                      </a:r>
                      <a:r>
                        <a:rPr sz="1100" spc="-5" dirty="0"/>
                        <a:t>Test  </a:t>
                      </a:r>
                      <a:r>
                        <a:rPr sz="1100" dirty="0"/>
                        <a:t>Scores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/>
                </a:tc>
                <a:tc>
                  <a:txBody>
                    <a:bodyPr/>
                    <a:lstStyle/>
                    <a:p>
                      <a:pPr marL="160655" marR="151130" indent="15240" algn="just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dirty="0"/>
                        <a:t>Not Yet  </a:t>
                      </a:r>
                      <a:r>
                        <a:rPr sz="1100" spc="-5" dirty="0"/>
                        <a:t>Meeting  (Level</a:t>
                      </a:r>
                      <a:r>
                        <a:rPr sz="1100" spc="-85" dirty="0"/>
                        <a:t> </a:t>
                      </a:r>
                      <a:r>
                        <a:rPr sz="1100" dirty="0"/>
                        <a:t>1)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/>
                </a:tc>
                <a:tc>
                  <a:txBody>
                    <a:bodyPr/>
                    <a:lstStyle/>
                    <a:p>
                      <a:pPr marL="160655" marR="151765" indent="-1905" algn="just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spc="-5" dirty="0"/>
                        <a:t>Pa</a:t>
                      </a:r>
                      <a:r>
                        <a:rPr sz="1100" dirty="0"/>
                        <a:t>rti</a:t>
                      </a:r>
                      <a:r>
                        <a:rPr sz="1100" spc="-5" dirty="0"/>
                        <a:t>all</a:t>
                      </a:r>
                      <a:r>
                        <a:rPr sz="1100" dirty="0"/>
                        <a:t>y  </a:t>
                      </a:r>
                      <a:r>
                        <a:rPr sz="1100" spc="-5" dirty="0"/>
                        <a:t>Meeting  (Level</a:t>
                      </a:r>
                      <a:r>
                        <a:rPr sz="1100" spc="-90" dirty="0"/>
                        <a:t> </a:t>
                      </a:r>
                      <a:r>
                        <a:rPr sz="1100" spc="-5" dirty="0"/>
                        <a:t>2)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/>
                </a:tc>
                <a:tc>
                  <a:txBody>
                    <a:bodyPr/>
                    <a:lstStyle/>
                    <a:p>
                      <a:pPr marL="130175" marR="123825" indent="635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spc="-5" dirty="0"/>
                        <a:t>Approaching  </a:t>
                      </a:r>
                      <a:r>
                        <a:rPr sz="1100" dirty="0"/>
                        <a:t>Expec</a:t>
                      </a:r>
                      <a:r>
                        <a:rPr sz="1100" spc="-5" dirty="0"/>
                        <a:t>tations  (Level</a:t>
                      </a:r>
                      <a:r>
                        <a:rPr sz="1100" spc="-90" dirty="0"/>
                        <a:t> </a:t>
                      </a:r>
                      <a:r>
                        <a:rPr sz="1100" dirty="0"/>
                        <a:t>3)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/>
                </a:tc>
                <a:tc>
                  <a:txBody>
                    <a:bodyPr/>
                    <a:lstStyle/>
                    <a:p>
                      <a:pPr marL="130810" marR="123189" indent="-127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spc="-5" dirty="0"/>
                        <a:t>Meeting  </a:t>
                      </a:r>
                      <a:r>
                        <a:rPr sz="1100" dirty="0"/>
                        <a:t>Expec</a:t>
                      </a:r>
                      <a:r>
                        <a:rPr sz="1100" spc="-5" dirty="0"/>
                        <a:t>tations  (Level</a:t>
                      </a:r>
                      <a:r>
                        <a:rPr sz="1100" spc="-90" dirty="0"/>
                        <a:t> </a:t>
                      </a:r>
                      <a:r>
                        <a:rPr sz="1100" dirty="0"/>
                        <a:t>4)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/>
                </a:tc>
                <a:tc>
                  <a:txBody>
                    <a:bodyPr/>
                    <a:lstStyle/>
                    <a:p>
                      <a:pPr marL="161290" marR="151765" indent="-635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dirty="0"/>
                        <a:t>Exceeding  Expec</a:t>
                      </a:r>
                      <a:r>
                        <a:rPr sz="1100" spc="-5" dirty="0"/>
                        <a:t>tation  (Level</a:t>
                      </a:r>
                      <a:r>
                        <a:rPr sz="1100" spc="-90" dirty="0"/>
                        <a:t> </a:t>
                      </a:r>
                      <a:r>
                        <a:rPr sz="1100" spc="-5" dirty="0"/>
                        <a:t>5)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/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dirty="0"/>
                        <a:t>District</a:t>
                      </a:r>
                      <a:r>
                        <a:rPr sz="1100" spc="-110" dirty="0"/>
                        <a:t> </a:t>
                      </a:r>
                      <a:r>
                        <a:rPr sz="1100" dirty="0"/>
                        <a:t>%</a:t>
                      </a:r>
                      <a:endParaRPr sz="1100"/>
                    </a:p>
                    <a:p>
                      <a:pPr marL="130810">
                        <a:lnSpc>
                          <a:spcPct val="100000"/>
                        </a:lnSpc>
                      </a:pPr>
                      <a:r>
                        <a:rPr sz="1100" dirty="0"/>
                        <a:t>&gt;= </a:t>
                      </a:r>
                      <a:r>
                        <a:rPr sz="1100" spc="-5" dirty="0"/>
                        <a:t>Level</a:t>
                      </a:r>
                      <a:r>
                        <a:rPr sz="1100" spc="-105" dirty="0"/>
                        <a:t> </a:t>
                      </a:r>
                      <a:r>
                        <a:rPr sz="1100" dirty="0"/>
                        <a:t>4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/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dirty="0"/>
                        <a:t>NJ %</a:t>
                      </a:r>
                      <a:r>
                        <a:rPr sz="1100" spc="-100" dirty="0"/>
                        <a:t> </a:t>
                      </a:r>
                      <a:r>
                        <a:rPr sz="1100" dirty="0"/>
                        <a:t>&gt;=</a:t>
                      </a:r>
                      <a:endParaRPr sz="1100"/>
                    </a:p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100" spc="-5" dirty="0"/>
                        <a:t>Level</a:t>
                      </a:r>
                      <a:r>
                        <a:rPr sz="1100" spc="-95" dirty="0"/>
                        <a:t> </a:t>
                      </a:r>
                      <a:r>
                        <a:rPr sz="1100" dirty="0"/>
                        <a:t>4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/>
                </a:tc>
              </a:tr>
              <a:tr h="3429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400" b="1" spc="-20" dirty="0"/>
                        <a:t>Total</a:t>
                      </a:r>
                      <a:endParaRPr sz="1400" b="1" dirty="0">
                        <a:latin typeface="Corbel"/>
                        <a:cs typeface="Corbel"/>
                      </a:endParaRPr>
                    </a:p>
                  </a:txBody>
                  <a:tcPr marL="0" marR="0" marT="4826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/>
                        <a:t>542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/>
                        <a:t>5.2%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/>
                        <a:t>10.1%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/>
                        <a:t>18.6%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/>
                        <a:t>54.1%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/>
                        <a:t>12.0%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/>
                        <a:t>66.1%</a:t>
                      </a:r>
                      <a:endParaRPr sz="1800" b="1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dirty="0" smtClean="0"/>
                        <a:t>51.7%</a:t>
                      </a:r>
                      <a:endParaRPr sz="1800" b="1" dirty="0">
                        <a:latin typeface="Corbel" panose="020B0503020204020204" pitchFamily="34" charset="0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556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n-US" sz="1400" b="1" spc="-5" dirty="0" smtClean="0"/>
                        <a:t>Black</a:t>
                      </a:r>
                      <a:endParaRPr sz="1400" b="1" dirty="0">
                        <a:latin typeface="Corbel"/>
                        <a:cs typeface="Corbel"/>
                      </a:endParaRPr>
                    </a:p>
                  </a:txBody>
                  <a:tcPr marL="0" marR="0" marT="6096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/>
                        <a:t>148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/>
                        <a:t>8.1%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/>
                        <a:t>18.9%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/>
                        <a:t>29.1%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/>
                        <a:t>40.5%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/>
                        <a:t>3.4%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/>
                        <a:t>43.9%</a:t>
                      </a:r>
                      <a:endParaRPr sz="1800" b="1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556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n-US" sz="1400" b="1" dirty="0" smtClean="0"/>
                        <a:t>White</a:t>
                      </a:r>
                      <a:endParaRPr sz="1400" b="1" dirty="0">
                        <a:latin typeface="Corbel"/>
                        <a:cs typeface="Corbel"/>
                      </a:endParaRPr>
                    </a:p>
                  </a:txBody>
                  <a:tcPr marL="0" marR="0" marT="6096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/>
                        <a:t>296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/>
                        <a:t>3.0%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/>
                        <a:t>6.1%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/>
                        <a:t>14.5%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/>
                        <a:t>59.8%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/>
                        <a:t>16.6%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/>
                        <a:t>76.4%</a:t>
                      </a:r>
                      <a:endParaRPr sz="1800" b="1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953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b="1" dirty="0"/>
                        <a:t>Special</a:t>
                      </a:r>
                    </a:p>
                    <a:p>
                      <a:pPr marL="124460">
                        <a:lnSpc>
                          <a:spcPct val="100000"/>
                        </a:lnSpc>
                      </a:pPr>
                      <a:r>
                        <a:rPr sz="1400" b="1" spc="-5" dirty="0"/>
                        <a:t>Ed.</a:t>
                      </a:r>
                      <a:endParaRPr sz="1400" b="1" dirty="0">
                        <a:latin typeface="Corbel"/>
                        <a:cs typeface="Corbel"/>
                      </a:endParaRPr>
                    </a:p>
                  </a:txBody>
                  <a:tcPr marL="0" marR="0" marT="2794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/>
                        <a:t>55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/>
                        <a:t>29.1%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/>
                        <a:t>23.6%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/>
                        <a:t>30.9%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/>
                        <a:t>14.5%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/>
                        <a:t>1.8%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/>
                        <a:t>16.4%</a:t>
                      </a:r>
                      <a:endParaRPr sz="1800" b="1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95300">
                <a:tc>
                  <a:txBody>
                    <a:bodyPr/>
                    <a:lstStyle/>
                    <a:p>
                      <a:pPr marL="124460" marR="12065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400" b="1" spc="-5" dirty="0"/>
                        <a:t>Econ.  </a:t>
                      </a:r>
                      <a:r>
                        <a:rPr sz="1400" b="1" dirty="0"/>
                        <a:t>Disad</a:t>
                      </a:r>
                      <a:r>
                        <a:rPr sz="1400" b="1" spc="-10" dirty="0"/>
                        <a:t>v</a:t>
                      </a:r>
                      <a:r>
                        <a:rPr sz="1400" b="1" dirty="0"/>
                        <a:t>an.</a:t>
                      </a:r>
                      <a:endParaRPr sz="1400" b="1" dirty="0">
                        <a:latin typeface="Corbel"/>
                        <a:cs typeface="Corbel"/>
                      </a:endParaRPr>
                    </a:p>
                  </a:txBody>
                  <a:tcPr marL="0" marR="0" marT="2857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/>
                        <a:t>84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/>
                        <a:t>13.1%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/>
                        <a:t>22.6%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/>
                        <a:t>31.0%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/>
                        <a:t>33.3%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/>
                        <a:t>0.0%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/>
                        <a:t>33.3%</a:t>
                      </a:r>
                      <a:endParaRPr sz="1800" b="1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801749"/>
              </p:ext>
            </p:extLst>
          </p:nvPr>
        </p:nvGraphicFramePr>
        <p:xfrm>
          <a:off x="5708650" y="4337050"/>
          <a:ext cx="2344166" cy="2322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/>
                <a:gridCol w="896366"/>
              </a:tblGrid>
              <a:tr h="3937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800" b="1" spc="-15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201</a:t>
                      </a:r>
                      <a:r>
                        <a:rPr lang="en-US" sz="1800" b="1" spc="-15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7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District</a:t>
                      </a:r>
                      <a:r>
                        <a:rPr sz="1100" b="1" spc="-1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100">
                        <a:latin typeface="Corbel"/>
                        <a:cs typeface="Corbel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&gt;=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Level</a:t>
                      </a:r>
                      <a:r>
                        <a:rPr sz="1100" b="1" spc="-10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400" b="1" spc="-20" dirty="0">
                          <a:latin typeface="Corbel"/>
                          <a:cs typeface="Corbel"/>
                        </a:rPr>
                        <a:t>Total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b="1" dirty="0" smtClean="0">
                          <a:latin typeface="Corbel"/>
                          <a:cs typeface="Corbel"/>
                        </a:rPr>
                        <a:t>67.0%</a:t>
                      </a:r>
                      <a:endParaRPr sz="1800" b="1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en-US" sz="1400" b="1" spc="-5" dirty="0" smtClean="0">
                          <a:latin typeface="Corbel"/>
                          <a:cs typeface="Corbel"/>
                        </a:rPr>
                        <a:t>Black</a:t>
                      </a:r>
                      <a:endParaRPr sz="1400" dirty="0">
                        <a:latin typeface="Corbel"/>
                        <a:cs typeface="Corbe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dirty="0" smtClean="0">
                          <a:latin typeface="Corbel"/>
                          <a:cs typeface="Corbel"/>
                        </a:rPr>
                        <a:t>38.7%</a:t>
                      </a:r>
                      <a:endParaRPr sz="1800" b="1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en-US" sz="1400" b="1" dirty="0" smtClean="0">
                          <a:latin typeface="Corbel"/>
                          <a:cs typeface="Corbel"/>
                        </a:rPr>
                        <a:t>White</a:t>
                      </a:r>
                      <a:endParaRPr sz="1400" b="1" dirty="0">
                        <a:latin typeface="Corbel"/>
                        <a:cs typeface="Corbe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dirty="0" smtClean="0">
                          <a:latin typeface="Corbel"/>
                          <a:cs typeface="Corbel"/>
                        </a:rPr>
                        <a:t>81.2%</a:t>
                      </a:r>
                      <a:endParaRPr sz="1800" b="1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Special</a:t>
                      </a:r>
                      <a:r>
                        <a:rPr sz="1400" b="1" spc="-1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b="1" spc="-5" dirty="0">
                          <a:latin typeface="Corbel"/>
                          <a:cs typeface="Corbel"/>
                        </a:rPr>
                        <a:t>Ed.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b="1" dirty="0" smtClean="0">
                          <a:latin typeface="Corbel"/>
                          <a:cs typeface="Corbel"/>
                        </a:rPr>
                        <a:t>23.3%</a:t>
                      </a:r>
                      <a:endParaRPr sz="1800" b="1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125095" marR="5378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b="1" spc="-5" dirty="0">
                          <a:latin typeface="Corbel"/>
                          <a:cs typeface="Corbel"/>
                        </a:rPr>
                        <a:t>Econ.  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Disad</a:t>
                      </a:r>
                      <a:r>
                        <a:rPr sz="1400" b="1" spc="-10" dirty="0">
                          <a:latin typeface="Corbel"/>
                          <a:cs typeface="Corbel"/>
                        </a:rPr>
                        <a:t>v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a</a:t>
                      </a:r>
                      <a:r>
                        <a:rPr sz="1400" b="1" spc="-5" dirty="0">
                          <a:latin typeface="Corbel"/>
                          <a:cs typeface="Corbel"/>
                        </a:rPr>
                        <a:t>n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b="1" dirty="0" smtClean="0">
                          <a:latin typeface="Corbel"/>
                          <a:cs typeface="Corbel"/>
                        </a:rPr>
                        <a:t>33.3%</a:t>
                      </a:r>
                      <a:endParaRPr sz="1800" b="1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1" y="4572000"/>
            <a:ext cx="495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Black subgroup  had an  increase </a:t>
            </a:r>
            <a:r>
              <a:rPr lang="en-US" sz="1600" dirty="0" smtClean="0"/>
              <a:t>year </a:t>
            </a:r>
            <a:r>
              <a:rPr lang="en-US" sz="1600" dirty="0" smtClean="0"/>
              <a:t>over year, but the Special Education subgroup had a decrease.  The</a:t>
            </a:r>
            <a:r>
              <a:rPr lang="en-US" sz="1600" dirty="0"/>
              <a:t> </a:t>
            </a:r>
            <a:r>
              <a:rPr lang="en-US" sz="1600" dirty="0" smtClean="0"/>
              <a:t>economically disadvantaged subgroup remained steady. </a:t>
            </a:r>
          </a:p>
          <a:p>
            <a:r>
              <a:rPr lang="en-US" sz="1600" dirty="0" smtClean="0"/>
              <a:t>The gap between Black and White Subgroups decreased</a:t>
            </a:r>
          </a:p>
          <a:p>
            <a:r>
              <a:rPr lang="en-US" sz="1600" dirty="0" smtClean="0"/>
              <a:t>42.5% to 32.5%</a:t>
            </a:r>
            <a:endParaRPr 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499110" y="2049907"/>
            <a:ext cx="8145779" cy="4097917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247650" marR="491490" indent="-228600">
              <a:lnSpc>
                <a:spcPts val="2160"/>
              </a:lnSpc>
              <a:spcBef>
                <a:spcPts val="375"/>
              </a:spcBef>
              <a:buClr>
                <a:srgbClr val="4F81BC"/>
              </a:buClr>
              <a:buFont typeface="Wingdings 2"/>
              <a:buChar char=""/>
              <a:tabLst>
                <a:tab pos="247650" algn="l"/>
              </a:tabLst>
            </a:pPr>
            <a:r>
              <a:rPr spc="65" dirty="0" smtClean="0"/>
              <a:t>201</a:t>
            </a:r>
            <a:r>
              <a:rPr lang="en-US" spc="65" dirty="0" smtClean="0"/>
              <a:t>8</a:t>
            </a:r>
            <a:r>
              <a:rPr spc="65" dirty="0" smtClean="0"/>
              <a:t> </a:t>
            </a:r>
            <a:r>
              <a:rPr spc="110" dirty="0"/>
              <a:t>marks </a:t>
            </a:r>
            <a:r>
              <a:rPr spc="100" dirty="0"/>
              <a:t>the </a:t>
            </a:r>
            <a:r>
              <a:rPr lang="en-US" spc="85" dirty="0" smtClean="0"/>
              <a:t>4th</a:t>
            </a:r>
            <a:r>
              <a:rPr sz="1950" spc="127" baseline="25641" dirty="0" smtClean="0"/>
              <a:t> </a:t>
            </a:r>
            <a:r>
              <a:rPr sz="2000" spc="130" dirty="0"/>
              <a:t>administration </a:t>
            </a:r>
            <a:r>
              <a:rPr sz="2000" spc="75" dirty="0"/>
              <a:t>of </a:t>
            </a:r>
            <a:r>
              <a:rPr sz="2000" spc="100" dirty="0"/>
              <a:t>the </a:t>
            </a:r>
            <a:r>
              <a:rPr sz="2000" spc="90" dirty="0" smtClean="0"/>
              <a:t>Par</a:t>
            </a:r>
            <a:r>
              <a:rPr sz="2000" spc="125" dirty="0" smtClean="0"/>
              <a:t>tnership </a:t>
            </a:r>
            <a:r>
              <a:rPr sz="2000" spc="85" dirty="0"/>
              <a:t>for  </a:t>
            </a:r>
            <a:r>
              <a:rPr sz="2000" spc="125" dirty="0"/>
              <a:t>Assessment </a:t>
            </a:r>
            <a:r>
              <a:rPr sz="2000" spc="75" dirty="0"/>
              <a:t>of  </a:t>
            </a:r>
            <a:r>
              <a:rPr sz="2000" spc="125" dirty="0"/>
              <a:t>Readiness </a:t>
            </a:r>
            <a:r>
              <a:rPr sz="2000" spc="85" dirty="0"/>
              <a:t>for  </a:t>
            </a:r>
            <a:r>
              <a:rPr sz="2000" spc="125" dirty="0"/>
              <a:t>College </a:t>
            </a:r>
            <a:r>
              <a:rPr sz="2000" spc="100" dirty="0"/>
              <a:t>and </a:t>
            </a:r>
            <a:r>
              <a:rPr sz="2000" spc="125" dirty="0"/>
              <a:t>Careers</a:t>
            </a:r>
            <a:r>
              <a:rPr sz="2000" spc="275" dirty="0"/>
              <a:t> </a:t>
            </a:r>
            <a:r>
              <a:rPr sz="2000" spc="110" dirty="0"/>
              <a:t>(PARCC)</a:t>
            </a:r>
            <a:endParaRPr sz="2000" dirty="0"/>
          </a:p>
          <a:p>
            <a:pPr marL="247650">
              <a:lnSpc>
                <a:spcPts val="2130"/>
              </a:lnSpc>
            </a:pPr>
            <a:r>
              <a:rPr spc="100" dirty="0"/>
              <a:t>and the </a:t>
            </a:r>
            <a:r>
              <a:rPr spc="125" dirty="0"/>
              <a:t>second </a:t>
            </a:r>
            <a:r>
              <a:rPr spc="114" dirty="0"/>
              <a:t>oppor tunity </a:t>
            </a:r>
            <a:r>
              <a:rPr spc="50" dirty="0"/>
              <a:t>to  </a:t>
            </a:r>
            <a:r>
              <a:rPr spc="125" dirty="0"/>
              <a:t>compare year-to-year</a:t>
            </a:r>
            <a:r>
              <a:rPr spc="535" dirty="0"/>
              <a:t> </a:t>
            </a:r>
            <a:r>
              <a:rPr spc="125" dirty="0"/>
              <a:t>results.</a:t>
            </a:r>
          </a:p>
          <a:p>
            <a:pPr marL="6350">
              <a:lnSpc>
                <a:spcPct val="100000"/>
              </a:lnSpc>
              <a:spcBef>
                <a:spcPts val="5"/>
              </a:spcBef>
            </a:pPr>
            <a:endParaRPr sz="2500" dirty="0">
              <a:latin typeface="Times New Roman"/>
              <a:cs typeface="Times New Roman"/>
            </a:endParaRPr>
          </a:p>
          <a:p>
            <a:pPr marL="247650" indent="-228600">
              <a:lnSpc>
                <a:spcPts val="2280"/>
              </a:lnSpc>
              <a:buClr>
                <a:srgbClr val="4F81BC"/>
              </a:buClr>
              <a:buFont typeface="Wingdings 2"/>
              <a:buChar char=""/>
              <a:tabLst>
                <a:tab pos="247650" algn="l"/>
              </a:tabLst>
            </a:pPr>
            <a:r>
              <a:rPr spc="125" dirty="0"/>
              <a:t>Students </a:t>
            </a:r>
            <a:r>
              <a:rPr spc="100" dirty="0"/>
              <a:t>took  PARCC </a:t>
            </a:r>
            <a:r>
              <a:rPr spc="125" dirty="0"/>
              <a:t>English Language </a:t>
            </a:r>
            <a:r>
              <a:rPr spc="75" dirty="0"/>
              <a:t>Ar ts  </a:t>
            </a:r>
            <a:r>
              <a:rPr spc="100" dirty="0"/>
              <a:t>and</a:t>
            </a:r>
            <a:r>
              <a:rPr spc="-195" dirty="0"/>
              <a:t> </a:t>
            </a:r>
            <a:r>
              <a:rPr spc="125" dirty="0"/>
              <a:t>Literacy</a:t>
            </a:r>
          </a:p>
          <a:p>
            <a:pPr marL="247650">
              <a:lnSpc>
                <a:spcPts val="2280"/>
              </a:lnSpc>
            </a:pPr>
            <a:r>
              <a:rPr spc="130" dirty="0"/>
              <a:t>Assessments </a:t>
            </a:r>
            <a:r>
              <a:rPr spc="125" dirty="0"/>
              <a:t>(ELA/L) </a:t>
            </a:r>
            <a:r>
              <a:rPr spc="75" dirty="0"/>
              <a:t>in </a:t>
            </a:r>
            <a:r>
              <a:rPr spc="114" dirty="0"/>
              <a:t>grades </a:t>
            </a:r>
            <a:r>
              <a:rPr dirty="0"/>
              <a:t>3  –  </a:t>
            </a:r>
            <a:r>
              <a:rPr spc="75" dirty="0"/>
              <a:t>11</a:t>
            </a:r>
            <a:r>
              <a:rPr spc="-35" dirty="0"/>
              <a:t> </a:t>
            </a:r>
            <a:r>
              <a:rPr dirty="0"/>
              <a:t>.</a:t>
            </a:r>
          </a:p>
          <a:p>
            <a:pPr marL="6350">
              <a:lnSpc>
                <a:spcPct val="100000"/>
              </a:lnSpc>
              <a:spcBef>
                <a:spcPts val="45"/>
              </a:spcBef>
            </a:pPr>
            <a:endParaRPr sz="2700" dirty="0">
              <a:latin typeface="Times New Roman"/>
              <a:cs typeface="Times New Roman"/>
            </a:endParaRPr>
          </a:p>
          <a:p>
            <a:pPr marL="247650" marR="5080" indent="-228600">
              <a:lnSpc>
                <a:spcPts val="2160"/>
              </a:lnSpc>
              <a:buClr>
                <a:srgbClr val="4F81BC"/>
              </a:buClr>
              <a:buFont typeface="Wingdings 2"/>
              <a:buChar char=""/>
              <a:tabLst>
                <a:tab pos="247650" algn="l"/>
              </a:tabLst>
            </a:pPr>
            <a:r>
              <a:rPr spc="125" dirty="0"/>
              <a:t>Students </a:t>
            </a:r>
            <a:r>
              <a:rPr spc="100" dirty="0"/>
              <a:t>took PARCC </a:t>
            </a:r>
            <a:r>
              <a:rPr spc="125" dirty="0"/>
              <a:t>Mathematics </a:t>
            </a:r>
            <a:r>
              <a:rPr spc="130" dirty="0"/>
              <a:t>Assessments </a:t>
            </a:r>
            <a:r>
              <a:rPr spc="75" dirty="0"/>
              <a:t>in </a:t>
            </a:r>
            <a:r>
              <a:rPr spc="114" dirty="0"/>
              <a:t>grades </a:t>
            </a:r>
            <a:r>
              <a:rPr dirty="0"/>
              <a:t>3 –  8  </a:t>
            </a:r>
            <a:r>
              <a:rPr spc="100" dirty="0"/>
              <a:t>and </a:t>
            </a:r>
            <a:r>
              <a:rPr spc="75" dirty="0"/>
              <a:t>in </a:t>
            </a:r>
            <a:r>
              <a:rPr spc="125" dirty="0"/>
              <a:t>Algebra </a:t>
            </a:r>
            <a:r>
              <a:rPr spc="75" dirty="0"/>
              <a:t>I, </a:t>
            </a:r>
            <a:r>
              <a:rPr spc="125" dirty="0" smtClean="0"/>
              <a:t>Geometr</a:t>
            </a:r>
            <a:r>
              <a:rPr spc="35" dirty="0" smtClean="0"/>
              <a:t>y</a:t>
            </a:r>
            <a:r>
              <a:rPr spc="35" dirty="0"/>
              <a:t>, </a:t>
            </a:r>
            <a:r>
              <a:rPr spc="100" dirty="0"/>
              <a:t>and </a:t>
            </a:r>
            <a:r>
              <a:rPr spc="125" dirty="0"/>
              <a:t>Algebra </a:t>
            </a:r>
            <a:r>
              <a:rPr spc="200" dirty="0"/>
              <a:t> </a:t>
            </a:r>
            <a:r>
              <a:rPr spc="100" dirty="0"/>
              <a:t>II.</a:t>
            </a:r>
          </a:p>
          <a:p>
            <a:pPr marL="6350">
              <a:lnSpc>
                <a:spcPct val="100000"/>
              </a:lnSpc>
              <a:spcBef>
                <a:spcPts val="10"/>
              </a:spcBef>
              <a:buClr>
                <a:srgbClr val="4F81BC"/>
              </a:buClr>
              <a:buFont typeface="Wingdings 2"/>
              <a:buChar char=""/>
            </a:pPr>
            <a:endParaRPr sz="2700" dirty="0">
              <a:latin typeface="Times New Roman"/>
              <a:cs typeface="Times New Roman"/>
            </a:endParaRPr>
          </a:p>
          <a:p>
            <a:pPr marL="247650" marR="119380" indent="-228600">
              <a:lnSpc>
                <a:spcPts val="2160"/>
              </a:lnSpc>
              <a:spcBef>
                <a:spcPts val="5"/>
              </a:spcBef>
              <a:buClr>
                <a:srgbClr val="4F81BC"/>
              </a:buClr>
              <a:buFont typeface="Wingdings 2"/>
              <a:buChar char=""/>
              <a:tabLst>
                <a:tab pos="247650" algn="l"/>
              </a:tabLst>
            </a:pPr>
            <a:r>
              <a:rPr spc="75" dirty="0"/>
              <a:t>As of </a:t>
            </a:r>
            <a:r>
              <a:rPr spc="80" dirty="0"/>
              <a:t>May </a:t>
            </a:r>
            <a:r>
              <a:rPr spc="80" dirty="0" smtClean="0"/>
              <a:t>201</a:t>
            </a:r>
            <a:r>
              <a:rPr lang="en-US" spc="80" dirty="0" smtClean="0"/>
              <a:t>8</a:t>
            </a:r>
            <a:r>
              <a:rPr spc="80" dirty="0" smtClean="0"/>
              <a:t>, </a:t>
            </a:r>
            <a:r>
              <a:rPr spc="75" dirty="0"/>
              <a:t>HS </a:t>
            </a:r>
            <a:r>
              <a:rPr spc="125" dirty="0"/>
              <a:t>Graduation </a:t>
            </a:r>
            <a:r>
              <a:rPr spc="130" dirty="0"/>
              <a:t>requirements </a:t>
            </a:r>
            <a:r>
              <a:rPr spc="90" dirty="0"/>
              <a:t>are </a:t>
            </a:r>
            <a:r>
              <a:rPr spc="114" dirty="0"/>
              <a:t>related </a:t>
            </a:r>
            <a:r>
              <a:rPr spc="50" dirty="0"/>
              <a:t>to  </a:t>
            </a:r>
            <a:r>
              <a:rPr spc="100" dirty="0"/>
              <a:t>PARCC </a:t>
            </a:r>
            <a:r>
              <a:rPr spc="110" dirty="0"/>
              <a:t>(ELA </a:t>
            </a:r>
            <a:r>
              <a:rPr spc="55" dirty="0"/>
              <a:t>10 </a:t>
            </a:r>
            <a:r>
              <a:rPr spc="100" dirty="0"/>
              <a:t>and </a:t>
            </a:r>
            <a:r>
              <a:rPr spc="125" dirty="0"/>
              <a:t>Algebra </a:t>
            </a:r>
            <a:r>
              <a:rPr spc="100" dirty="0"/>
              <a:t>I), but </a:t>
            </a:r>
            <a:r>
              <a:rPr spc="125" dirty="0"/>
              <a:t>continue </a:t>
            </a:r>
            <a:r>
              <a:rPr spc="50" dirty="0"/>
              <a:t>to </a:t>
            </a:r>
            <a:r>
              <a:rPr spc="75" dirty="0"/>
              <a:t>be </a:t>
            </a:r>
            <a:r>
              <a:rPr spc="114" dirty="0"/>
              <a:t>revisited </a:t>
            </a:r>
            <a:r>
              <a:rPr spc="55" dirty="0"/>
              <a:t>by  </a:t>
            </a:r>
            <a:r>
              <a:rPr spc="100" dirty="0"/>
              <a:t>the</a:t>
            </a:r>
            <a:r>
              <a:rPr spc="225" dirty="0"/>
              <a:t> </a:t>
            </a:r>
            <a:r>
              <a:rPr spc="114" dirty="0"/>
              <a:t>NJDOE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460867" y="6404378"/>
            <a:ext cx="133350" cy="184785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2</a:t>
            </a:fld>
            <a:endParaRPr sz="11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813800" cy="1346200"/>
          </a:xfrm>
          <a:prstGeom prst="rect">
            <a:avLst/>
          </a:prstGeom>
          <a:solidFill>
            <a:srgbClr val="1F487C"/>
          </a:solidFill>
        </p:spPr>
        <p:txBody>
          <a:bodyPr vert="horz" wrap="square" lIns="0" tIns="231140" rIns="0" bIns="0" rtlCol="0">
            <a:spAutoFit/>
          </a:bodyPr>
          <a:lstStyle/>
          <a:p>
            <a:pPr marL="2013585" marR="1802130" indent="-210820">
              <a:lnSpc>
                <a:spcPct val="100000"/>
              </a:lnSpc>
              <a:spcBef>
                <a:spcPts val="1820"/>
              </a:spcBef>
            </a:pPr>
            <a:r>
              <a:rPr spc="125" dirty="0"/>
              <a:t>NEW </a:t>
            </a:r>
            <a:r>
              <a:rPr spc="165" dirty="0"/>
              <a:t>JERSEY’S </a:t>
            </a:r>
            <a:r>
              <a:rPr spc="130" dirty="0"/>
              <a:t>STATEWIDE  </a:t>
            </a:r>
            <a:r>
              <a:rPr spc="165" dirty="0"/>
              <a:t>ASSESSMENT</a:t>
            </a:r>
            <a:r>
              <a:rPr spc="350" dirty="0"/>
              <a:t> </a:t>
            </a:r>
            <a:r>
              <a:rPr spc="160" dirty="0"/>
              <a:t>PROGRAM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29399"/>
            <a:ext cx="1124712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07008" y="6629399"/>
            <a:ext cx="7936992" cy="228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57655" y="381000"/>
            <a:ext cx="7028815" cy="925894"/>
          </a:xfrm>
          <a:prstGeom prst="rect">
            <a:avLst/>
          </a:prstGeom>
          <a:solidFill>
            <a:srgbClr val="B8CDE4"/>
          </a:solidFill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3525"/>
              </a:lnSpc>
            </a:pPr>
            <a:r>
              <a:rPr sz="3100" spc="-20" dirty="0" smtClean="0">
                <a:solidFill>
                  <a:srgbClr val="4F81BC"/>
                </a:solidFill>
                <a:latin typeface="Corbel"/>
                <a:cs typeface="Corbel"/>
              </a:rPr>
              <a:t>201</a:t>
            </a:r>
            <a:r>
              <a:rPr lang="en-US" sz="3100" spc="-20" dirty="0">
                <a:solidFill>
                  <a:srgbClr val="4F81BC"/>
                </a:solidFill>
                <a:latin typeface="Corbel"/>
                <a:cs typeface="Corbel"/>
              </a:rPr>
              <a:t>8</a:t>
            </a:r>
            <a:r>
              <a:rPr sz="3100" spc="-20" dirty="0" smtClean="0">
                <a:solidFill>
                  <a:srgbClr val="4F81BC"/>
                </a:solidFill>
                <a:latin typeface="Corbel"/>
                <a:cs typeface="Corbel"/>
              </a:rPr>
              <a:t> </a:t>
            </a:r>
            <a:r>
              <a:rPr sz="3100" spc="-60" dirty="0">
                <a:solidFill>
                  <a:srgbClr val="4F81BC"/>
                </a:solidFill>
                <a:latin typeface="Corbel"/>
                <a:cs typeface="Corbel"/>
              </a:rPr>
              <a:t>PARCC</a:t>
            </a:r>
            <a:r>
              <a:rPr sz="3100" spc="-170" dirty="0">
                <a:solidFill>
                  <a:srgbClr val="4F81BC"/>
                </a:solidFill>
                <a:latin typeface="Corbel"/>
                <a:cs typeface="Corbel"/>
              </a:rPr>
              <a:t> </a:t>
            </a:r>
            <a:r>
              <a:rPr sz="3100" spc="-5" dirty="0">
                <a:solidFill>
                  <a:srgbClr val="4F81BC"/>
                </a:solidFill>
                <a:latin typeface="Corbel"/>
                <a:cs typeface="Corbel"/>
              </a:rPr>
              <a:t>Outcomes</a:t>
            </a:r>
            <a:endParaRPr sz="3100" dirty="0">
              <a:latin typeface="Corbel"/>
              <a:cs typeface="Corbel"/>
            </a:endParaRPr>
          </a:p>
          <a:p>
            <a:pPr marL="91440">
              <a:lnSpc>
                <a:spcPct val="100000"/>
              </a:lnSpc>
            </a:pPr>
            <a:r>
              <a:rPr sz="3100" spc="-10" dirty="0">
                <a:solidFill>
                  <a:srgbClr val="4F81BC"/>
                </a:solidFill>
                <a:latin typeface="Corbel"/>
                <a:cs typeface="Corbel"/>
              </a:rPr>
              <a:t>English Language Arts </a:t>
            </a:r>
            <a:r>
              <a:rPr sz="3100" spc="-5" dirty="0">
                <a:solidFill>
                  <a:srgbClr val="4F81BC"/>
                </a:solidFill>
                <a:latin typeface="Corbel"/>
                <a:cs typeface="Corbel"/>
              </a:rPr>
              <a:t>/</a:t>
            </a:r>
            <a:r>
              <a:rPr sz="3100" spc="-60" dirty="0">
                <a:solidFill>
                  <a:srgbClr val="4F81BC"/>
                </a:solidFill>
                <a:latin typeface="Corbel"/>
                <a:cs typeface="Corbel"/>
              </a:rPr>
              <a:t> </a:t>
            </a:r>
            <a:r>
              <a:rPr sz="3100" spc="-5" dirty="0">
                <a:solidFill>
                  <a:srgbClr val="4F81BC"/>
                </a:solidFill>
                <a:latin typeface="Corbel"/>
                <a:cs typeface="Corbel"/>
              </a:rPr>
              <a:t>Literacy</a:t>
            </a:r>
            <a:endParaRPr sz="3100" dirty="0">
              <a:latin typeface="Corbel"/>
              <a:cs typeface="Corbe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784861"/>
              </p:ext>
            </p:extLst>
          </p:nvPr>
        </p:nvGraphicFramePr>
        <p:xfrm>
          <a:off x="374650" y="1712976"/>
          <a:ext cx="8407399" cy="2603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0351"/>
                <a:gridCol w="874649"/>
                <a:gridCol w="838200"/>
                <a:gridCol w="838200"/>
                <a:gridCol w="1066800"/>
                <a:gridCol w="1066800"/>
                <a:gridCol w="1066800"/>
                <a:gridCol w="872998"/>
                <a:gridCol w="752601"/>
              </a:tblGrid>
              <a:tr h="5588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ELA</a:t>
                      </a:r>
                      <a:r>
                        <a:rPr sz="1800" b="1" spc="-9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04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38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9539" marR="123825" indent="127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Count of 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Valid</a:t>
                      </a:r>
                      <a:r>
                        <a:rPr sz="1100" b="1" spc="-8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Test 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Scores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60655" marR="151130" indent="15240" algn="just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Not Yet 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Meeting  (Level</a:t>
                      </a:r>
                      <a:r>
                        <a:rPr sz="1100" b="1" spc="-8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1)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60655" marR="151765" indent="-1905" algn="just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Pa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rti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all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y 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Meeting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2)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0175" marR="123825" indent="635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Approaching 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Expec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tations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3)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0810" marR="123189" indent="-127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Meeting 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Expec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tations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61290" marR="151765" indent="-635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Exceeding  Expec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tation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5)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District</a:t>
                      </a:r>
                      <a:r>
                        <a:rPr sz="1100" b="1" spc="-1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100">
                        <a:latin typeface="Corbel"/>
                        <a:cs typeface="Corbel"/>
                      </a:endParaRPr>
                    </a:p>
                    <a:p>
                      <a:pPr marL="130810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&gt;=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Level</a:t>
                      </a:r>
                      <a:r>
                        <a:rPr sz="1100" b="1" spc="-10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NJ %</a:t>
                      </a:r>
                      <a:r>
                        <a:rPr sz="1100" b="1" spc="-1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&gt;=</a:t>
                      </a:r>
                      <a:endParaRPr sz="1100">
                        <a:latin typeface="Corbel"/>
                        <a:cs typeface="Corbel"/>
                      </a:endParaRPr>
                    </a:p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Level</a:t>
                      </a:r>
                      <a:r>
                        <a:rPr sz="1100" b="1" spc="-9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400" b="1" spc="-20" dirty="0">
                          <a:latin typeface="+mj-lt"/>
                          <a:cs typeface="Corbel"/>
                        </a:rPr>
                        <a:t>Total</a:t>
                      </a:r>
                      <a:endParaRPr sz="1400" dirty="0">
                        <a:latin typeface="+mj-lt"/>
                        <a:cs typeface="Corbel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546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3.5%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7.7%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16.7%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39.4%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32.8%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R="114300" algn="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j-lt"/>
                          <a:cs typeface="Corbel"/>
                        </a:rPr>
                        <a:t>72.2%</a:t>
                      </a:r>
                      <a:endParaRPr sz="1800" b="1" dirty="0">
                        <a:solidFill>
                          <a:schemeClr val="tx1"/>
                        </a:solidFill>
                        <a:latin typeface="+mj-lt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+mj-lt"/>
                          <a:cs typeface="Times New Roman"/>
                        </a:rPr>
                        <a:t>58.0%</a:t>
                      </a:r>
                      <a:endParaRPr sz="1800" dirty="0">
                        <a:latin typeface="+mj-lt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n-US" sz="1400" b="1" spc="-5" dirty="0" smtClean="0">
                          <a:latin typeface="+mj-lt"/>
                          <a:cs typeface="Corbel"/>
                        </a:rPr>
                        <a:t>Black</a:t>
                      </a:r>
                      <a:endParaRPr sz="1400" dirty="0">
                        <a:latin typeface="+mj-lt"/>
                        <a:cs typeface="Corbel"/>
                      </a:endParaRPr>
                    </a:p>
                  </a:txBody>
                  <a:tcPr marL="0" marR="0" marT="609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149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11.4%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18.1%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24.8%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36.2%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9.4%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118745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j-lt"/>
                          <a:cs typeface="Corbel"/>
                        </a:rPr>
                        <a:t>45.6%</a:t>
                      </a:r>
                      <a:endParaRPr sz="1800" b="1" dirty="0">
                        <a:solidFill>
                          <a:schemeClr val="tx1"/>
                        </a:solidFill>
                        <a:latin typeface="+mj-lt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+mj-lt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n-US" sz="1400" b="1" dirty="0" smtClean="0">
                          <a:latin typeface="+mj-lt"/>
                          <a:cs typeface="Corbel"/>
                        </a:rPr>
                        <a:t>White</a:t>
                      </a:r>
                      <a:endParaRPr sz="1400" b="1" dirty="0">
                        <a:latin typeface="+mj-lt"/>
                        <a:cs typeface="Corbel"/>
                      </a:endParaRPr>
                    </a:p>
                  </a:txBody>
                  <a:tcPr marL="0" marR="0" marT="609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305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0.3%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3.0%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12.8%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39.3%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44.6%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118745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j-lt"/>
                          <a:cs typeface="Corbel"/>
                        </a:rPr>
                        <a:t>83.9%</a:t>
                      </a:r>
                      <a:endParaRPr sz="1800" b="1" dirty="0">
                        <a:solidFill>
                          <a:schemeClr val="tx1"/>
                        </a:solidFill>
                        <a:latin typeface="+mj-lt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+mj-lt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b="1" dirty="0">
                          <a:latin typeface="+mj-lt"/>
                          <a:cs typeface="Corbel"/>
                        </a:rPr>
                        <a:t>Special</a:t>
                      </a:r>
                      <a:endParaRPr sz="1400">
                        <a:latin typeface="+mj-lt"/>
                        <a:cs typeface="Corbel"/>
                      </a:endParaRPr>
                    </a:p>
                    <a:p>
                      <a:pPr marL="124460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+mj-lt"/>
                          <a:cs typeface="Corbel"/>
                        </a:rPr>
                        <a:t>Ed.</a:t>
                      </a:r>
                      <a:endParaRPr sz="1400">
                        <a:latin typeface="+mj-lt"/>
                        <a:cs typeface="Corbel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77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16.9%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27.3%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26.0%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23.4%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6.5%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R="117475" algn="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j-lt"/>
                          <a:cs typeface="Corbel"/>
                        </a:rPr>
                        <a:t>29.9%</a:t>
                      </a:r>
                      <a:endParaRPr sz="1800" b="1" dirty="0">
                        <a:solidFill>
                          <a:schemeClr val="tx1"/>
                        </a:solidFill>
                        <a:latin typeface="+mj-lt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+mj-lt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124460" marR="12065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400" b="1" spc="-5" dirty="0">
                          <a:latin typeface="+mj-lt"/>
                          <a:cs typeface="Corbel"/>
                        </a:rPr>
                        <a:t>Econ.  </a:t>
                      </a:r>
                      <a:r>
                        <a:rPr sz="1400" b="1" dirty="0">
                          <a:latin typeface="+mj-lt"/>
                          <a:cs typeface="Corbel"/>
                        </a:rPr>
                        <a:t>Disad</a:t>
                      </a:r>
                      <a:r>
                        <a:rPr sz="1400" b="1" spc="-10" dirty="0">
                          <a:latin typeface="+mj-lt"/>
                          <a:cs typeface="Corbel"/>
                        </a:rPr>
                        <a:t>v</a:t>
                      </a:r>
                      <a:r>
                        <a:rPr sz="1400" b="1" dirty="0">
                          <a:latin typeface="+mj-lt"/>
                          <a:cs typeface="Corbel"/>
                        </a:rPr>
                        <a:t>an.</a:t>
                      </a:r>
                      <a:endParaRPr sz="1400">
                        <a:latin typeface="+mj-lt"/>
                        <a:cs typeface="Corbel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83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13.3%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21.7%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27.7%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27.7%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9.6%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118110" algn="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j-lt"/>
                          <a:cs typeface="Corbel"/>
                        </a:rPr>
                        <a:t>37.3%</a:t>
                      </a:r>
                      <a:endParaRPr sz="1800" b="1" dirty="0">
                        <a:solidFill>
                          <a:schemeClr val="tx1"/>
                        </a:solidFill>
                        <a:latin typeface="+mj-lt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+mj-lt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956741"/>
              </p:ext>
            </p:extLst>
          </p:nvPr>
        </p:nvGraphicFramePr>
        <p:xfrm>
          <a:off x="5708650" y="4337050"/>
          <a:ext cx="2344166" cy="2322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/>
                <a:gridCol w="896366"/>
              </a:tblGrid>
              <a:tr h="3937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800" b="1" spc="-15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201</a:t>
                      </a:r>
                      <a:r>
                        <a:rPr lang="en-US" sz="1800" b="1" spc="-15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7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District</a:t>
                      </a:r>
                      <a:r>
                        <a:rPr sz="1100" b="1" spc="-1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100">
                        <a:latin typeface="Corbel"/>
                        <a:cs typeface="Corbel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&gt;=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Level</a:t>
                      </a:r>
                      <a:r>
                        <a:rPr sz="1100" b="1" spc="-10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400" b="1" spc="-20" dirty="0">
                          <a:latin typeface="Corbel"/>
                          <a:cs typeface="Corbel"/>
                        </a:rPr>
                        <a:t>Total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R="114300" algn="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78.7</a:t>
                      </a:r>
                      <a:r>
                        <a:rPr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800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en-US" sz="1400" b="1" spc="-5" dirty="0" smtClean="0">
                          <a:latin typeface="Corbel"/>
                          <a:cs typeface="Corbel"/>
                        </a:rPr>
                        <a:t>Black</a:t>
                      </a:r>
                      <a:endParaRPr sz="1400" dirty="0">
                        <a:latin typeface="Corbel"/>
                        <a:cs typeface="Corbe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118745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55.1</a:t>
                      </a:r>
                      <a:r>
                        <a:rPr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800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en-US" sz="1400" b="1" dirty="0" smtClean="0">
                          <a:latin typeface="Corbel"/>
                          <a:cs typeface="Corbel"/>
                        </a:rPr>
                        <a:t>White</a:t>
                      </a:r>
                      <a:endParaRPr sz="1400" b="1" dirty="0">
                        <a:latin typeface="Corbel"/>
                        <a:cs typeface="Corbe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118745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88.2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800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Special</a:t>
                      </a:r>
                      <a:r>
                        <a:rPr sz="1400" b="1" spc="-1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b="1" spc="-5" dirty="0">
                          <a:latin typeface="Corbel"/>
                          <a:cs typeface="Corbel"/>
                        </a:rPr>
                        <a:t>Ed.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R="117475" algn="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b="1" spc="-5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44.9</a:t>
                      </a:r>
                      <a:r>
                        <a:rPr sz="1800" b="1" spc="-5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800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125095" marR="5378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b="1" spc="-5" dirty="0">
                          <a:latin typeface="Corbel"/>
                          <a:cs typeface="Corbel"/>
                        </a:rPr>
                        <a:t>Econ.  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Disad</a:t>
                      </a:r>
                      <a:r>
                        <a:rPr sz="1400" b="1" spc="-10" dirty="0">
                          <a:latin typeface="Corbel"/>
                          <a:cs typeface="Corbel"/>
                        </a:rPr>
                        <a:t>v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a</a:t>
                      </a:r>
                      <a:r>
                        <a:rPr sz="1400" b="1" spc="-5" dirty="0">
                          <a:latin typeface="Corbel"/>
                          <a:cs typeface="Corbel"/>
                        </a:rPr>
                        <a:t>n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118110" algn="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50.6</a:t>
                      </a:r>
                      <a:r>
                        <a:rPr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800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56418" y="4724400"/>
            <a:ext cx="48537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Compared to last </a:t>
            </a:r>
            <a:r>
              <a:rPr lang="en-US" dirty="0" smtClean="0"/>
              <a:t>year, the </a:t>
            </a:r>
            <a:r>
              <a:rPr lang="en-US" dirty="0" smtClean="0"/>
              <a:t> </a:t>
            </a:r>
            <a:r>
              <a:rPr lang="en-US" dirty="0" smtClean="0"/>
              <a:t>% </a:t>
            </a:r>
            <a:r>
              <a:rPr lang="en-US" dirty="0"/>
              <a:t>of 4</a:t>
            </a:r>
            <a:r>
              <a:rPr lang="en-US" baseline="30000" dirty="0"/>
              <a:t>th</a:t>
            </a:r>
            <a:r>
              <a:rPr lang="en-US" dirty="0"/>
              <a:t> graders </a:t>
            </a:r>
          </a:p>
          <a:p>
            <a:r>
              <a:rPr lang="en-US" dirty="0"/>
              <a:t>scoring &gt;=</a:t>
            </a:r>
            <a:r>
              <a:rPr lang="en-US" dirty="0" smtClean="0"/>
              <a:t>4 is less, </a:t>
            </a:r>
            <a:r>
              <a:rPr lang="en-US" dirty="0"/>
              <a:t>and this held across all subgroups. </a:t>
            </a:r>
          </a:p>
          <a:p>
            <a:r>
              <a:rPr lang="en-US" dirty="0"/>
              <a:t>The gap between the black and </a:t>
            </a:r>
            <a:r>
              <a:rPr lang="en-US" dirty="0" smtClean="0"/>
              <a:t>white subgroup</a:t>
            </a:r>
            <a:endParaRPr lang="en-US" dirty="0"/>
          </a:p>
          <a:p>
            <a:r>
              <a:rPr lang="en-US" dirty="0" smtClean="0"/>
              <a:t>Increased from 33% to 38.3%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29399"/>
            <a:ext cx="1124712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07008" y="6629399"/>
            <a:ext cx="7936992" cy="228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57655" y="381000"/>
            <a:ext cx="7028815" cy="925894"/>
          </a:xfrm>
          <a:prstGeom prst="rect">
            <a:avLst/>
          </a:prstGeom>
          <a:solidFill>
            <a:srgbClr val="B8CDE4"/>
          </a:solidFill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3525"/>
              </a:lnSpc>
            </a:pPr>
            <a:r>
              <a:rPr sz="3100" spc="-20" dirty="0" smtClean="0">
                <a:solidFill>
                  <a:srgbClr val="4F81BC"/>
                </a:solidFill>
                <a:latin typeface="Corbel"/>
                <a:cs typeface="Corbel"/>
              </a:rPr>
              <a:t>201</a:t>
            </a:r>
            <a:r>
              <a:rPr lang="en-US" sz="3100" spc="-20" dirty="0">
                <a:solidFill>
                  <a:srgbClr val="4F81BC"/>
                </a:solidFill>
                <a:latin typeface="Corbel"/>
                <a:cs typeface="Corbel"/>
              </a:rPr>
              <a:t>8</a:t>
            </a:r>
            <a:r>
              <a:rPr sz="3100" spc="-20" dirty="0" smtClean="0">
                <a:solidFill>
                  <a:srgbClr val="4F81BC"/>
                </a:solidFill>
                <a:latin typeface="Corbel"/>
                <a:cs typeface="Corbel"/>
              </a:rPr>
              <a:t> </a:t>
            </a:r>
            <a:r>
              <a:rPr sz="3100" spc="-60" dirty="0">
                <a:solidFill>
                  <a:srgbClr val="4F81BC"/>
                </a:solidFill>
                <a:latin typeface="Corbel"/>
                <a:cs typeface="Corbel"/>
              </a:rPr>
              <a:t>PARCC</a:t>
            </a:r>
            <a:r>
              <a:rPr sz="3100" spc="-170" dirty="0">
                <a:solidFill>
                  <a:srgbClr val="4F81BC"/>
                </a:solidFill>
                <a:latin typeface="Corbel"/>
                <a:cs typeface="Corbel"/>
              </a:rPr>
              <a:t> </a:t>
            </a:r>
            <a:r>
              <a:rPr sz="3100" spc="-5" dirty="0">
                <a:solidFill>
                  <a:srgbClr val="4F81BC"/>
                </a:solidFill>
                <a:latin typeface="Corbel"/>
                <a:cs typeface="Corbel"/>
              </a:rPr>
              <a:t>Outcomes</a:t>
            </a:r>
            <a:endParaRPr sz="3100" dirty="0">
              <a:latin typeface="Corbel"/>
              <a:cs typeface="Corbel"/>
            </a:endParaRPr>
          </a:p>
          <a:p>
            <a:pPr marL="91440">
              <a:lnSpc>
                <a:spcPct val="100000"/>
              </a:lnSpc>
            </a:pPr>
            <a:r>
              <a:rPr sz="3100" spc="-10" dirty="0">
                <a:solidFill>
                  <a:srgbClr val="4F81BC"/>
                </a:solidFill>
                <a:latin typeface="Corbel"/>
                <a:cs typeface="Corbel"/>
              </a:rPr>
              <a:t>English Language Arts </a:t>
            </a:r>
            <a:r>
              <a:rPr sz="3100" spc="-5" dirty="0">
                <a:solidFill>
                  <a:srgbClr val="4F81BC"/>
                </a:solidFill>
                <a:latin typeface="Corbel"/>
                <a:cs typeface="Corbel"/>
              </a:rPr>
              <a:t>/</a:t>
            </a:r>
            <a:r>
              <a:rPr sz="3100" spc="-60" dirty="0">
                <a:solidFill>
                  <a:srgbClr val="4F81BC"/>
                </a:solidFill>
                <a:latin typeface="Corbel"/>
                <a:cs typeface="Corbel"/>
              </a:rPr>
              <a:t> </a:t>
            </a:r>
            <a:r>
              <a:rPr sz="3100" spc="-5" dirty="0">
                <a:solidFill>
                  <a:srgbClr val="4F81BC"/>
                </a:solidFill>
                <a:latin typeface="Corbel"/>
                <a:cs typeface="Corbel"/>
              </a:rPr>
              <a:t>Literacy</a:t>
            </a:r>
            <a:endParaRPr sz="3100" dirty="0">
              <a:latin typeface="Corbel"/>
              <a:cs typeface="Corbe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138475"/>
              </p:ext>
            </p:extLst>
          </p:nvPr>
        </p:nvGraphicFramePr>
        <p:xfrm>
          <a:off x="374650" y="1712976"/>
          <a:ext cx="8407399" cy="2603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0351"/>
                <a:gridCol w="874649"/>
                <a:gridCol w="838200"/>
                <a:gridCol w="838200"/>
                <a:gridCol w="1066800"/>
                <a:gridCol w="1066800"/>
                <a:gridCol w="1066800"/>
                <a:gridCol w="872998"/>
                <a:gridCol w="752601"/>
              </a:tblGrid>
              <a:tr h="5588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ELA</a:t>
                      </a:r>
                      <a:r>
                        <a:rPr sz="1800" b="1" spc="-9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05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38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9539" marR="123825" indent="127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Count of 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Valid</a:t>
                      </a:r>
                      <a:r>
                        <a:rPr sz="1100" b="1" spc="-8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Test 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Scores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60655" marR="151130" indent="15240" algn="just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Not Yet 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Meeting  (Level</a:t>
                      </a:r>
                      <a:r>
                        <a:rPr sz="1100" b="1" spc="-8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1)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60655" marR="151765" indent="-1905" algn="just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Pa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rti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all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y 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Meeting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2)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0175" marR="123825" indent="635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Approaching 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Expec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tations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3)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0810" marR="123189" indent="-127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Meeting 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Expec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tations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61290" marR="151765" indent="-635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Exceeding  Expec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tation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5)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District</a:t>
                      </a:r>
                      <a:r>
                        <a:rPr sz="1100" b="1" spc="-1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100">
                        <a:latin typeface="Corbel"/>
                        <a:cs typeface="Corbel"/>
                      </a:endParaRPr>
                    </a:p>
                    <a:p>
                      <a:pPr marL="130810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&gt;=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Level</a:t>
                      </a:r>
                      <a:r>
                        <a:rPr sz="1100" b="1" spc="-10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NJ %</a:t>
                      </a:r>
                      <a:r>
                        <a:rPr sz="1100" b="1" spc="-1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&gt;=</a:t>
                      </a:r>
                      <a:endParaRPr sz="1100">
                        <a:latin typeface="Corbel"/>
                        <a:cs typeface="Corbel"/>
                      </a:endParaRPr>
                    </a:p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Level</a:t>
                      </a:r>
                      <a:r>
                        <a:rPr sz="1100" b="1" spc="-9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400" b="1" spc="-20" dirty="0">
                          <a:latin typeface="Corbel"/>
                          <a:cs typeface="Corbel"/>
                        </a:rPr>
                        <a:t>Total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540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3.0%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5.4%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14.8%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59.8%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17.0%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76.9%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Corbel" panose="020B0503020204020204" pitchFamily="34" charset="0"/>
                          <a:cs typeface="Times New Roman"/>
                        </a:rPr>
                        <a:t>58.0%</a:t>
                      </a:r>
                      <a:endParaRPr sz="1800" dirty="0">
                        <a:latin typeface="Corbel" panose="020B0503020204020204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n-US" sz="1400" b="1" spc="-5" dirty="0" smtClean="0">
                          <a:latin typeface="Corbel"/>
                          <a:cs typeface="Corbel"/>
                        </a:rPr>
                        <a:t>Black</a:t>
                      </a:r>
                      <a:endParaRPr sz="1400" dirty="0">
                        <a:latin typeface="Corbel"/>
                        <a:cs typeface="Corbel"/>
                      </a:endParaRPr>
                    </a:p>
                  </a:txBody>
                  <a:tcPr marL="0" marR="0" marT="609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136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9.6%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15.4%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25.0%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46.3%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3.7%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50.0%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n-US" sz="1400" dirty="0" smtClean="0">
                          <a:latin typeface="Corbel"/>
                          <a:cs typeface="Corbel"/>
                        </a:rPr>
                        <a:t>White</a:t>
                      </a:r>
                      <a:endParaRPr sz="1400" dirty="0">
                        <a:latin typeface="Corbel"/>
                        <a:cs typeface="Corbel"/>
                      </a:endParaRPr>
                    </a:p>
                  </a:txBody>
                  <a:tcPr marL="0" marR="0" marT="609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307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0.3%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1.6%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10.4%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67.4%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20.2%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87.6%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Special</a:t>
                      </a:r>
                      <a:endParaRPr sz="1400">
                        <a:latin typeface="Corbel"/>
                        <a:cs typeface="Corbel"/>
                      </a:endParaRPr>
                    </a:p>
                    <a:p>
                      <a:pPr marL="124460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orbel"/>
                          <a:cs typeface="Corbel"/>
                        </a:rPr>
                        <a:t>Ed.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74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18.9%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9.5%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28.4%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40.5%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2.7%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43.2%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124460" marR="12065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400" b="1" spc="-5" dirty="0">
                          <a:latin typeface="Corbel"/>
                          <a:cs typeface="Corbel"/>
                        </a:rPr>
                        <a:t>Econ.  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Disad</a:t>
                      </a:r>
                      <a:r>
                        <a:rPr sz="1400" b="1" spc="-10" dirty="0">
                          <a:latin typeface="Corbel"/>
                          <a:cs typeface="Corbel"/>
                        </a:rPr>
                        <a:t>v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an.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83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12.0%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15.7%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30.1%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39.8%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2.4%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42.2%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234367"/>
              </p:ext>
            </p:extLst>
          </p:nvPr>
        </p:nvGraphicFramePr>
        <p:xfrm>
          <a:off x="5708650" y="4337050"/>
          <a:ext cx="2344166" cy="2298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/>
                <a:gridCol w="896366"/>
              </a:tblGrid>
              <a:tr h="3937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800" b="1" spc="-15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201</a:t>
                      </a:r>
                      <a:r>
                        <a:rPr lang="en-US" sz="1800" b="1" spc="-15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7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District</a:t>
                      </a:r>
                      <a:r>
                        <a:rPr sz="1100" b="1" spc="-1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100">
                        <a:latin typeface="Corbel"/>
                        <a:cs typeface="Corbel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&gt;=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Level</a:t>
                      </a:r>
                      <a:r>
                        <a:rPr sz="1100" b="1" spc="-10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400" b="1" spc="-20" dirty="0">
                          <a:latin typeface="Corbel"/>
                          <a:cs typeface="Corbel"/>
                        </a:rPr>
                        <a:t>Total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72.7</a:t>
                      </a:r>
                      <a:r>
                        <a:rPr sz="1800" b="1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en-US" sz="1400" b="1" spc="-5" dirty="0" smtClean="0">
                          <a:latin typeface="Corbel"/>
                          <a:cs typeface="Corbel"/>
                        </a:rPr>
                        <a:t>Black</a:t>
                      </a:r>
                      <a:endParaRPr sz="1400" dirty="0">
                        <a:latin typeface="Corbel"/>
                        <a:cs typeface="Corbe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46.2</a:t>
                      </a:r>
                      <a:r>
                        <a:rPr sz="1800" b="1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en-US" sz="1400" b="1" dirty="0" smtClean="0">
                          <a:latin typeface="Corbel"/>
                          <a:cs typeface="Corbel"/>
                        </a:rPr>
                        <a:t>White</a:t>
                      </a:r>
                      <a:endParaRPr sz="1400" b="1" dirty="0">
                        <a:latin typeface="Corbel"/>
                        <a:cs typeface="Corbe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orbel"/>
                          <a:cs typeface="Corbel"/>
                        </a:rPr>
                        <a:t>87.4%</a:t>
                      </a:r>
                      <a:endParaRPr sz="1800" dirty="0">
                        <a:solidFill>
                          <a:schemeClr val="bg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Special</a:t>
                      </a:r>
                      <a:r>
                        <a:rPr sz="1400" b="1" spc="-1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b="1" spc="-5" dirty="0">
                          <a:latin typeface="Corbel"/>
                          <a:cs typeface="Corbel"/>
                        </a:rPr>
                        <a:t>Ed.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spc="-5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35.1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125095" marR="5378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b="1" spc="-5" dirty="0">
                          <a:latin typeface="Corbel"/>
                          <a:cs typeface="Corbel"/>
                        </a:rPr>
                        <a:t>Econ.  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Disad</a:t>
                      </a:r>
                      <a:r>
                        <a:rPr sz="1400" b="1" spc="-10" dirty="0">
                          <a:latin typeface="Corbel"/>
                          <a:cs typeface="Corbel"/>
                        </a:rPr>
                        <a:t>v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a</a:t>
                      </a:r>
                      <a:r>
                        <a:rPr sz="1400" b="1" spc="-5" dirty="0">
                          <a:latin typeface="Corbel"/>
                          <a:cs typeface="Corbel"/>
                        </a:rPr>
                        <a:t>n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40.5</a:t>
                      </a:r>
                      <a:r>
                        <a:rPr sz="1800" b="1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03504" y="4572000"/>
            <a:ext cx="50352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Black and Econ. Disadvantaged had</a:t>
            </a:r>
          </a:p>
          <a:p>
            <a:r>
              <a:rPr lang="en-US" dirty="0"/>
              <a:t>gains</a:t>
            </a:r>
            <a:r>
              <a:rPr lang="en-US" dirty="0" smtClean="0"/>
              <a:t>, and </a:t>
            </a:r>
            <a:r>
              <a:rPr lang="en-US" dirty="0"/>
              <a:t>the </a:t>
            </a:r>
            <a:r>
              <a:rPr lang="en-US" dirty="0" smtClean="0"/>
              <a:t>Special </a:t>
            </a:r>
            <a:r>
              <a:rPr lang="en-US" dirty="0"/>
              <a:t>Ed </a:t>
            </a:r>
            <a:r>
              <a:rPr lang="en-US" dirty="0" smtClean="0"/>
              <a:t>subgroup</a:t>
            </a:r>
            <a:endParaRPr lang="en-US" dirty="0"/>
          </a:p>
          <a:p>
            <a:r>
              <a:rPr lang="en-US" dirty="0" smtClean="0"/>
              <a:t>increased.  </a:t>
            </a:r>
            <a:r>
              <a:rPr lang="en-US" dirty="0"/>
              <a:t>The gap between black and white </a:t>
            </a:r>
            <a:r>
              <a:rPr lang="en-US" dirty="0" smtClean="0"/>
              <a:t>subgroup decreased </a:t>
            </a:r>
            <a:r>
              <a:rPr lang="en-US" dirty="0"/>
              <a:t>from 41% to </a:t>
            </a:r>
            <a:r>
              <a:rPr lang="en-US" dirty="0" smtClean="0"/>
              <a:t>37%.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29399"/>
            <a:ext cx="1124712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07008" y="6629399"/>
            <a:ext cx="7936992" cy="228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57655" y="381000"/>
            <a:ext cx="7028815" cy="925894"/>
          </a:xfrm>
          <a:prstGeom prst="rect">
            <a:avLst/>
          </a:prstGeom>
          <a:solidFill>
            <a:srgbClr val="B8CDE4"/>
          </a:solidFill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3525"/>
              </a:lnSpc>
            </a:pPr>
            <a:r>
              <a:rPr sz="3100" spc="-20" dirty="0" smtClean="0">
                <a:solidFill>
                  <a:srgbClr val="4F81BC"/>
                </a:solidFill>
                <a:latin typeface="Corbel"/>
                <a:cs typeface="Corbel"/>
              </a:rPr>
              <a:t>201</a:t>
            </a:r>
            <a:r>
              <a:rPr lang="en-US" sz="3100" spc="-20" dirty="0" smtClean="0">
                <a:solidFill>
                  <a:srgbClr val="4F81BC"/>
                </a:solidFill>
                <a:latin typeface="Corbel"/>
                <a:cs typeface="Corbel"/>
              </a:rPr>
              <a:t>8</a:t>
            </a:r>
            <a:r>
              <a:rPr sz="3100" spc="-20" dirty="0" smtClean="0">
                <a:solidFill>
                  <a:srgbClr val="4F81BC"/>
                </a:solidFill>
                <a:latin typeface="Corbel"/>
                <a:cs typeface="Corbel"/>
              </a:rPr>
              <a:t> </a:t>
            </a:r>
            <a:r>
              <a:rPr sz="3100" spc="-60" dirty="0">
                <a:solidFill>
                  <a:srgbClr val="4F81BC"/>
                </a:solidFill>
                <a:latin typeface="Corbel"/>
                <a:cs typeface="Corbel"/>
              </a:rPr>
              <a:t>PARCC</a:t>
            </a:r>
            <a:r>
              <a:rPr sz="3100" spc="-170" dirty="0">
                <a:solidFill>
                  <a:srgbClr val="4F81BC"/>
                </a:solidFill>
                <a:latin typeface="Corbel"/>
                <a:cs typeface="Corbel"/>
              </a:rPr>
              <a:t> </a:t>
            </a:r>
            <a:r>
              <a:rPr sz="3100" spc="-5" dirty="0">
                <a:solidFill>
                  <a:srgbClr val="4F81BC"/>
                </a:solidFill>
                <a:latin typeface="Corbel"/>
                <a:cs typeface="Corbel"/>
              </a:rPr>
              <a:t>Outcomes</a:t>
            </a:r>
            <a:endParaRPr sz="3100" dirty="0">
              <a:latin typeface="Corbel"/>
              <a:cs typeface="Corbel"/>
            </a:endParaRPr>
          </a:p>
          <a:p>
            <a:pPr marL="91440">
              <a:lnSpc>
                <a:spcPct val="100000"/>
              </a:lnSpc>
            </a:pPr>
            <a:r>
              <a:rPr sz="3100" spc="-10" dirty="0">
                <a:solidFill>
                  <a:srgbClr val="4F81BC"/>
                </a:solidFill>
                <a:latin typeface="Corbel"/>
                <a:cs typeface="Corbel"/>
              </a:rPr>
              <a:t>English Language Arts </a:t>
            </a:r>
            <a:r>
              <a:rPr sz="3100" spc="-5" dirty="0">
                <a:solidFill>
                  <a:srgbClr val="4F81BC"/>
                </a:solidFill>
                <a:latin typeface="Corbel"/>
                <a:cs typeface="Corbel"/>
              </a:rPr>
              <a:t>/</a:t>
            </a:r>
            <a:r>
              <a:rPr sz="3100" spc="-60" dirty="0">
                <a:solidFill>
                  <a:srgbClr val="4F81BC"/>
                </a:solidFill>
                <a:latin typeface="Corbel"/>
                <a:cs typeface="Corbel"/>
              </a:rPr>
              <a:t> </a:t>
            </a:r>
            <a:r>
              <a:rPr sz="3100" spc="-5" dirty="0">
                <a:solidFill>
                  <a:srgbClr val="4F81BC"/>
                </a:solidFill>
                <a:latin typeface="Corbel"/>
                <a:cs typeface="Corbel"/>
              </a:rPr>
              <a:t>Literacy</a:t>
            </a:r>
            <a:endParaRPr sz="3100" dirty="0">
              <a:latin typeface="Corbel"/>
              <a:cs typeface="Corbe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338568"/>
              </p:ext>
            </p:extLst>
          </p:nvPr>
        </p:nvGraphicFramePr>
        <p:xfrm>
          <a:off x="374650" y="1712976"/>
          <a:ext cx="8407399" cy="2603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0351"/>
                <a:gridCol w="874649"/>
                <a:gridCol w="838200"/>
                <a:gridCol w="838200"/>
                <a:gridCol w="1066800"/>
                <a:gridCol w="1066800"/>
                <a:gridCol w="1066800"/>
                <a:gridCol w="872998"/>
                <a:gridCol w="752601"/>
              </a:tblGrid>
              <a:tr h="5588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ELA</a:t>
                      </a:r>
                      <a:r>
                        <a:rPr sz="1800" b="1" spc="-9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06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38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9539" marR="123825" indent="127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Count of 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Valid</a:t>
                      </a:r>
                      <a:r>
                        <a:rPr sz="1100" b="1" spc="-8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Test 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Scores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60655" marR="151130" indent="15240" algn="just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Not Yet 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Meeting  (Level</a:t>
                      </a:r>
                      <a:r>
                        <a:rPr sz="1100" b="1" spc="-8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1)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60655" marR="151765" indent="-1905" algn="just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Pa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rti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all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y 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Meeting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2)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0175" marR="123825" indent="635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Approaching 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Expec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tations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3)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0810" marR="123189" indent="-127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Meeting 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Expec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tations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61290" marR="151765" indent="-635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Exceeding  Expec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tation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5)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District</a:t>
                      </a:r>
                      <a:r>
                        <a:rPr sz="1100" b="1" spc="-1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100">
                        <a:latin typeface="Corbel"/>
                        <a:cs typeface="Corbel"/>
                      </a:endParaRPr>
                    </a:p>
                    <a:p>
                      <a:pPr marL="130810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&gt;=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Level</a:t>
                      </a:r>
                      <a:r>
                        <a:rPr sz="1100" b="1" spc="-10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NJ %</a:t>
                      </a:r>
                      <a:r>
                        <a:rPr sz="1100" b="1" spc="-1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&gt;=</a:t>
                      </a:r>
                      <a:endParaRPr sz="1100">
                        <a:latin typeface="Corbel"/>
                        <a:cs typeface="Corbel"/>
                      </a:endParaRPr>
                    </a:p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Level</a:t>
                      </a:r>
                      <a:r>
                        <a:rPr sz="1100" b="1" spc="-9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400" b="1" spc="-20" dirty="0">
                          <a:latin typeface="Corbel"/>
                          <a:cs typeface="Corbel"/>
                        </a:rPr>
                        <a:t>Total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516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4.7%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10.1%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20.3%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44.4%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20.5%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j-lt"/>
                          <a:cs typeface="Corbel"/>
                        </a:rPr>
                        <a:t>64.9%</a:t>
                      </a:r>
                      <a:endParaRPr sz="1800" b="1" dirty="0">
                        <a:solidFill>
                          <a:schemeClr val="tx1"/>
                        </a:solidFill>
                        <a:latin typeface="+mj-lt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+mj-lt"/>
                          <a:cs typeface="Times New Roman"/>
                        </a:rPr>
                        <a:t>56.2%</a:t>
                      </a:r>
                      <a:endParaRPr sz="1800" dirty="0">
                        <a:latin typeface="+mj-lt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n-US" sz="1400" b="1" spc="-5" dirty="0" smtClean="0">
                          <a:latin typeface="Corbel"/>
                          <a:cs typeface="Corbel"/>
                        </a:rPr>
                        <a:t>Black</a:t>
                      </a:r>
                      <a:endParaRPr sz="1400" dirty="0">
                        <a:latin typeface="Corbel"/>
                        <a:cs typeface="Corbel"/>
                      </a:endParaRPr>
                    </a:p>
                  </a:txBody>
                  <a:tcPr marL="0" marR="0" marT="609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170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10.6%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21.2%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25.9%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37.6%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4.7%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j-lt"/>
                          <a:cs typeface="Corbel"/>
                        </a:rPr>
                        <a:t>42.4%</a:t>
                      </a:r>
                      <a:endParaRPr sz="1800" b="1" dirty="0">
                        <a:solidFill>
                          <a:schemeClr val="tx1"/>
                        </a:solidFill>
                        <a:latin typeface="+mj-lt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+mj-lt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n-US" sz="1400" b="1" dirty="0" smtClean="0">
                          <a:latin typeface="Corbel"/>
                          <a:cs typeface="Corbel"/>
                        </a:rPr>
                        <a:t>White</a:t>
                      </a:r>
                      <a:endParaRPr sz="1400" b="1" dirty="0">
                        <a:latin typeface="Corbel"/>
                        <a:cs typeface="Corbel"/>
                      </a:endParaRPr>
                    </a:p>
                  </a:txBody>
                  <a:tcPr marL="0" marR="0" marT="609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249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1.2%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2.8%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17.3%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50.6%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28.1%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j-lt"/>
                          <a:cs typeface="Corbel"/>
                        </a:rPr>
                        <a:t>78.7%</a:t>
                      </a:r>
                      <a:endParaRPr sz="1800" b="1" dirty="0">
                        <a:solidFill>
                          <a:schemeClr val="tx1"/>
                        </a:solidFill>
                        <a:latin typeface="+mj-lt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+mj-lt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Special</a:t>
                      </a:r>
                      <a:endParaRPr sz="1400">
                        <a:latin typeface="Corbel"/>
                        <a:cs typeface="Corbel"/>
                      </a:endParaRPr>
                    </a:p>
                    <a:p>
                      <a:pPr marL="124460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orbel"/>
                          <a:cs typeface="Corbel"/>
                        </a:rPr>
                        <a:t>Ed.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76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21.1%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31.6%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31.6%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14.5%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1.3%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j-lt"/>
                          <a:cs typeface="Corbel"/>
                        </a:rPr>
                        <a:t>15.8%</a:t>
                      </a:r>
                      <a:endParaRPr sz="1800" b="1" dirty="0">
                        <a:solidFill>
                          <a:schemeClr val="tx1"/>
                        </a:solidFill>
                        <a:latin typeface="+mj-lt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+mj-lt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124460" marR="12065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400" b="1" spc="-5" dirty="0">
                          <a:latin typeface="Corbel"/>
                          <a:cs typeface="Corbel"/>
                        </a:rPr>
                        <a:t>Econ.  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Disad</a:t>
                      </a:r>
                      <a:r>
                        <a:rPr sz="1400" b="1" spc="-10" dirty="0">
                          <a:latin typeface="Corbel"/>
                          <a:cs typeface="Corbel"/>
                        </a:rPr>
                        <a:t>v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an.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98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12.2%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25.5%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27.6%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32.7%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+mj-lt"/>
                          <a:cs typeface="Corbel"/>
                        </a:rPr>
                        <a:t>2.0%</a:t>
                      </a:r>
                      <a:endParaRPr sz="1800" dirty="0">
                        <a:latin typeface="+mj-lt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j-lt"/>
                          <a:cs typeface="Corbel"/>
                        </a:rPr>
                        <a:t>34.7%</a:t>
                      </a:r>
                      <a:endParaRPr sz="1800" b="1" dirty="0">
                        <a:solidFill>
                          <a:schemeClr val="tx1"/>
                        </a:solidFill>
                        <a:latin typeface="+mj-lt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+mj-lt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366399"/>
              </p:ext>
            </p:extLst>
          </p:nvPr>
        </p:nvGraphicFramePr>
        <p:xfrm>
          <a:off x="5708650" y="4337050"/>
          <a:ext cx="2344166" cy="2322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/>
                <a:gridCol w="896366"/>
              </a:tblGrid>
              <a:tr h="3937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800" b="1" spc="-15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201</a:t>
                      </a:r>
                      <a:r>
                        <a:rPr lang="en-US" sz="1800" b="1" spc="-15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7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District</a:t>
                      </a:r>
                      <a:r>
                        <a:rPr sz="1100" b="1" spc="-1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100">
                        <a:latin typeface="Corbel"/>
                        <a:cs typeface="Corbel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&gt;=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Level</a:t>
                      </a:r>
                      <a:r>
                        <a:rPr sz="1100" b="1" spc="-10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400" b="1" spc="-20" dirty="0">
                          <a:latin typeface="Corbel"/>
                          <a:cs typeface="Corbel"/>
                        </a:rPr>
                        <a:t>Total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62.3</a:t>
                      </a:r>
                      <a:r>
                        <a:rPr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800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en-US" sz="1400" b="1" spc="-5" dirty="0" smtClean="0">
                          <a:latin typeface="Corbel"/>
                          <a:cs typeface="Corbel"/>
                        </a:rPr>
                        <a:t>Black</a:t>
                      </a:r>
                      <a:endParaRPr sz="1400" dirty="0">
                        <a:latin typeface="Corbel"/>
                        <a:cs typeface="Corbe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36.6</a:t>
                      </a:r>
                      <a:r>
                        <a:rPr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800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en-US" sz="1400" b="1" dirty="0" smtClean="0">
                          <a:latin typeface="Corbel"/>
                          <a:cs typeface="Corbel"/>
                        </a:rPr>
                        <a:t>White</a:t>
                      </a:r>
                      <a:endParaRPr sz="1400" b="1" dirty="0">
                        <a:latin typeface="Corbel"/>
                        <a:cs typeface="Corbe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76.6%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Special</a:t>
                      </a:r>
                      <a:r>
                        <a:rPr sz="1400" b="1" spc="-1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b="1" spc="-5" dirty="0">
                          <a:latin typeface="Corbel"/>
                          <a:cs typeface="Corbel"/>
                        </a:rPr>
                        <a:t>Ed.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800" b="1" dirty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8.7%</a:t>
                      </a:r>
                      <a:endParaRPr sz="1800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125095" marR="5378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b="1" spc="-5" dirty="0">
                          <a:latin typeface="Corbel"/>
                          <a:cs typeface="Corbel"/>
                        </a:rPr>
                        <a:t>Econ.  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Disad</a:t>
                      </a:r>
                      <a:r>
                        <a:rPr sz="1400" b="1" spc="-10" dirty="0">
                          <a:latin typeface="Corbel"/>
                          <a:cs typeface="Corbel"/>
                        </a:rPr>
                        <a:t>v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a</a:t>
                      </a:r>
                      <a:r>
                        <a:rPr sz="1400" b="1" spc="-5" dirty="0">
                          <a:latin typeface="Corbel"/>
                          <a:cs typeface="Corbel"/>
                        </a:rPr>
                        <a:t>n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800" b="1" spc="-5" dirty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43.5%</a:t>
                      </a:r>
                      <a:endParaRPr sz="1800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85997" y="4648200"/>
            <a:ext cx="533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For 6</a:t>
            </a:r>
            <a:r>
              <a:rPr lang="en-US" baseline="30000" dirty="0"/>
              <a:t>th</a:t>
            </a:r>
            <a:r>
              <a:rPr lang="en-US" dirty="0"/>
              <a:t> grade overall SOMSD year over year had an </a:t>
            </a:r>
          </a:p>
          <a:p>
            <a:r>
              <a:rPr lang="en-US" dirty="0"/>
              <a:t>increase in the % of students scoring &gt;=4.  </a:t>
            </a:r>
            <a:r>
              <a:rPr lang="en-US" dirty="0" smtClean="0"/>
              <a:t>Black and white and special education subgroup </a:t>
            </a:r>
            <a:r>
              <a:rPr lang="en-US" dirty="0"/>
              <a:t>had </a:t>
            </a:r>
            <a:r>
              <a:rPr lang="en-US" dirty="0" smtClean="0"/>
              <a:t>gains.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gap between </a:t>
            </a:r>
            <a:r>
              <a:rPr lang="en-US" dirty="0" smtClean="0"/>
              <a:t>black </a:t>
            </a:r>
            <a:r>
              <a:rPr lang="en-US" dirty="0"/>
              <a:t>and white subgroup decreased from </a:t>
            </a:r>
            <a:r>
              <a:rPr lang="en-US" dirty="0" smtClean="0"/>
              <a:t>40% to 36.3%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29399"/>
            <a:ext cx="1124712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07008" y="6629399"/>
            <a:ext cx="7936992" cy="228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57655" y="381000"/>
            <a:ext cx="7028815" cy="925894"/>
          </a:xfrm>
          <a:prstGeom prst="rect">
            <a:avLst/>
          </a:prstGeom>
          <a:solidFill>
            <a:srgbClr val="B8CDE4"/>
          </a:solidFill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3525"/>
              </a:lnSpc>
            </a:pPr>
            <a:r>
              <a:rPr sz="3100" spc="-20" dirty="0" smtClean="0">
                <a:solidFill>
                  <a:srgbClr val="4F81BC"/>
                </a:solidFill>
                <a:latin typeface="Corbel"/>
                <a:cs typeface="Corbel"/>
              </a:rPr>
              <a:t>201</a:t>
            </a:r>
            <a:r>
              <a:rPr lang="en-US" sz="3100" spc="-20" dirty="0">
                <a:solidFill>
                  <a:srgbClr val="4F81BC"/>
                </a:solidFill>
                <a:latin typeface="Corbel"/>
                <a:cs typeface="Corbel"/>
              </a:rPr>
              <a:t>8</a:t>
            </a:r>
            <a:r>
              <a:rPr sz="3100" spc="-20" dirty="0" smtClean="0">
                <a:solidFill>
                  <a:srgbClr val="4F81BC"/>
                </a:solidFill>
                <a:latin typeface="Corbel"/>
                <a:cs typeface="Corbel"/>
              </a:rPr>
              <a:t> </a:t>
            </a:r>
            <a:r>
              <a:rPr sz="3100" spc="-60" dirty="0">
                <a:solidFill>
                  <a:srgbClr val="4F81BC"/>
                </a:solidFill>
                <a:latin typeface="Corbel"/>
                <a:cs typeface="Corbel"/>
              </a:rPr>
              <a:t>PARCC</a:t>
            </a:r>
            <a:r>
              <a:rPr sz="3100" spc="-170" dirty="0">
                <a:solidFill>
                  <a:srgbClr val="4F81BC"/>
                </a:solidFill>
                <a:latin typeface="Corbel"/>
                <a:cs typeface="Corbel"/>
              </a:rPr>
              <a:t> </a:t>
            </a:r>
            <a:r>
              <a:rPr sz="3100" spc="-5" dirty="0">
                <a:solidFill>
                  <a:srgbClr val="4F81BC"/>
                </a:solidFill>
                <a:latin typeface="Corbel"/>
                <a:cs typeface="Corbel"/>
              </a:rPr>
              <a:t>Outcomes</a:t>
            </a:r>
            <a:endParaRPr sz="3100" dirty="0">
              <a:latin typeface="Corbel"/>
              <a:cs typeface="Corbel"/>
            </a:endParaRPr>
          </a:p>
          <a:p>
            <a:pPr marL="91440">
              <a:lnSpc>
                <a:spcPct val="100000"/>
              </a:lnSpc>
            </a:pPr>
            <a:r>
              <a:rPr sz="3100" spc="-10" dirty="0">
                <a:solidFill>
                  <a:srgbClr val="4F81BC"/>
                </a:solidFill>
                <a:latin typeface="Corbel"/>
                <a:cs typeface="Corbel"/>
              </a:rPr>
              <a:t>English Language Arts </a:t>
            </a:r>
            <a:r>
              <a:rPr sz="3100" spc="-5" dirty="0">
                <a:solidFill>
                  <a:srgbClr val="4F81BC"/>
                </a:solidFill>
                <a:latin typeface="Corbel"/>
                <a:cs typeface="Corbel"/>
              </a:rPr>
              <a:t>/</a:t>
            </a:r>
            <a:r>
              <a:rPr sz="3100" spc="-60" dirty="0">
                <a:solidFill>
                  <a:srgbClr val="4F81BC"/>
                </a:solidFill>
                <a:latin typeface="Corbel"/>
                <a:cs typeface="Corbel"/>
              </a:rPr>
              <a:t> </a:t>
            </a:r>
            <a:r>
              <a:rPr sz="3100" spc="-5" dirty="0">
                <a:solidFill>
                  <a:srgbClr val="4F81BC"/>
                </a:solidFill>
                <a:latin typeface="Corbel"/>
                <a:cs typeface="Corbel"/>
              </a:rPr>
              <a:t>Literacy</a:t>
            </a:r>
            <a:endParaRPr sz="3100" dirty="0">
              <a:latin typeface="Corbel"/>
              <a:cs typeface="Corbe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172011"/>
              </p:ext>
            </p:extLst>
          </p:nvPr>
        </p:nvGraphicFramePr>
        <p:xfrm>
          <a:off x="374650" y="1712976"/>
          <a:ext cx="8407399" cy="2603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0351"/>
                <a:gridCol w="874649"/>
                <a:gridCol w="838200"/>
                <a:gridCol w="838200"/>
                <a:gridCol w="1066800"/>
                <a:gridCol w="1066800"/>
                <a:gridCol w="1066800"/>
                <a:gridCol w="872998"/>
                <a:gridCol w="752601"/>
              </a:tblGrid>
              <a:tr h="5588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ELA</a:t>
                      </a:r>
                      <a:r>
                        <a:rPr sz="1800" b="1" spc="-9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07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38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9539" marR="123825" indent="127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Count of 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Valid</a:t>
                      </a:r>
                      <a:r>
                        <a:rPr sz="1100" b="1" spc="-8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Test 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Scores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60655" marR="151130" indent="15240" algn="just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Not Yet 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Meeting  (Level</a:t>
                      </a:r>
                      <a:r>
                        <a:rPr sz="1100" b="1" spc="-8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1)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60655" marR="151765" indent="-1905" algn="just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Pa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rti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all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y 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Meeting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2)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0175" marR="123825" indent="635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Approaching 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Expec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tations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3)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0810" marR="123189" indent="-127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Meeting 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Expec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tations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61290" marR="151765" indent="-635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Exceeding  Expec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tation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5)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District</a:t>
                      </a:r>
                      <a:r>
                        <a:rPr sz="1100" b="1" spc="-1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100">
                        <a:latin typeface="Corbel"/>
                        <a:cs typeface="Corbel"/>
                      </a:endParaRPr>
                    </a:p>
                    <a:p>
                      <a:pPr marL="130810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&gt;=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Level</a:t>
                      </a:r>
                      <a:r>
                        <a:rPr sz="1100" b="1" spc="-10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NJ %</a:t>
                      </a:r>
                      <a:r>
                        <a:rPr sz="1100" b="1" spc="-1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&gt;=</a:t>
                      </a:r>
                      <a:endParaRPr sz="1100">
                        <a:latin typeface="Corbel"/>
                        <a:cs typeface="Corbel"/>
                      </a:endParaRPr>
                    </a:p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Level</a:t>
                      </a:r>
                      <a:r>
                        <a:rPr sz="1100" b="1" spc="-9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400" b="1" spc="-20" dirty="0">
                          <a:latin typeface="Corbel"/>
                          <a:cs typeface="Corbel"/>
                        </a:rPr>
                        <a:t>Total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492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5.9%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8.1%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12.6%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38.0%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35.4%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73.4%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Corbel" panose="020B0503020204020204" pitchFamily="34" charset="0"/>
                          <a:cs typeface="Times New Roman"/>
                        </a:rPr>
                        <a:t>62.7%</a:t>
                      </a:r>
                      <a:endParaRPr sz="1800" dirty="0">
                        <a:latin typeface="Corbel" panose="020B0503020204020204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n-US" sz="1400" b="1" spc="-5" dirty="0" smtClean="0">
                          <a:latin typeface="Corbel"/>
                          <a:cs typeface="Corbel"/>
                        </a:rPr>
                        <a:t>Black</a:t>
                      </a:r>
                      <a:endParaRPr sz="1400" dirty="0">
                        <a:latin typeface="Corbel"/>
                        <a:cs typeface="Corbel"/>
                      </a:endParaRPr>
                    </a:p>
                  </a:txBody>
                  <a:tcPr marL="0" marR="0" marT="609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145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13.8%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20.0%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20.7%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28.3%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17.2%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45.5%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n-US" sz="1400" b="1" dirty="0" smtClean="0">
                          <a:latin typeface="Corbel"/>
                          <a:cs typeface="Corbel"/>
                        </a:rPr>
                        <a:t>White</a:t>
                      </a:r>
                      <a:endParaRPr sz="1400" b="1" dirty="0">
                        <a:latin typeface="Corbel"/>
                        <a:cs typeface="Corbel"/>
                      </a:endParaRPr>
                    </a:p>
                  </a:txBody>
                  <a:tcPr marL="0" marR="0" marT="609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255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1.2%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3.1%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7.8%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44.3%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43.5%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87.8%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Special</a:t>
                      </a:r>
                      <a:endParaRPr sz="1400">
                        <a:latin typeface="Corbel"/>
                        <a:cs typeface="Corbel"/>
                      </a:endParaRPr>
                    </a:p>
                    <a:p>
                      <a:pPr marL="124460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orbel"/>
                          <a:cs typeface="Corbel"/>
                        </a:rPr>
                        <a:t>Ed.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86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25.6%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17.4%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29.1%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20.9%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7.0%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27.9%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124460" marR="12065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400" b="1" spc="-5" dirty="0">
                          <a:latin typeface="Corbel"/>
                          <a:cs typeface="Corbel"/>
                        </a:rPr>
                        <a:t>Econ.  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Disad</a:t>
                      </a:r>
                      <a:r>
                        <a:rPr sz="1400" b="1" spc="-10" dirty="0">
                          <a:latin typeface="Corbel"/>
                          <a:cs typeface="Corbel"/>
                        </a:rPr>
                        <a:t>v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an.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74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18.9%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25.7%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17.6%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27.0%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10.8%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37.8%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753956"/>
              </p:ext>
            </p:extLst>
          </p:nvPr>
        </p:nvGraphicFramePr>
        <p:xfrm>
          <a:off x="5708650" y="4489450"/>
          <a:ext cx="2344166" cy="2322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/>
                <a:gridCol w="896366"/>
              </a:tblGrid>
              <a:tr h="3937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800" b="1" spc="-15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201</a:t>
                      </a:r>
                      <a:r>
                        <a:rPr lang="en-US" sz="1800" b="1" spc="-15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7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District</a:t>
                      </a:r>
                      <a:r>
                        <a:rPr sz="1100" b="1" spc="-1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100">
                        <a:latin typeface="Corbel"/>
                        <a:cs typeface="Corbel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&gt;=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Level</a:t>
                      </a:r>
                      <a:r>
                        <a:rPr sz="1100" b="1" spc="-10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400" b="1" spc="-20" dirty="0">
                          <a:latin typeface="Corbel"/>
                          <a:cs typeface="Corbel"/>
                        </a:rPr>
                        <a:t>Total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b="1" spc="-5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63.2</a:t>
                      </a:r>
                      <a:r>
                        <a:rPr sz="1800" b="1" spc="-5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en-US" sz="1400" b="1" spc="-5" dirty="0" smtClean="0">
                          <a:latin typeface="Corbel"/>
                          <a:cs typeface="Corbel"/>
                        </a:rPr>
                        <a:t>Black</a:t>
                      </a:r>
                      <a:endParaRPr sz="1400" dirty="0">
                        <a:latin typeface="Corbel"/>
                        <a:cs typeface="Corbe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spc="-5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36.5</a:t>
                      </a:r>
                      <a:r>
                        <a:rPr sz="1800" b="1" spc="-5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en-US" sz="1400" dirty="0" smtClean="0">
                          <a:latin typeface="Corbel"/>
                          <a:cs typeface="Corbel"/>
                        </a:rPr>
                        <a:t>White</a:t>
                      </a:r>
                      <a:endParaRPr sz="1400" dirty="0">
                        <a:latin typeface="Corbel"/>
                        <a:cs typeface="Corbe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79.3%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Special</a:t>
                      </a:r>
                      <a:r>
                        <a:rPr sz="1400" b="1" spc="-1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b="1" spc="-5" dirty="0">
                          <a:latin typeface="Corbel"/>
                          <a:cs typeface="Corbel"/>
                        </a:rPr>
                        <a:t>Ed.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18.1%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125095" marR="5378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b="1" spc="-5" dirty="0">
                          <a:latin typeface="Corbel"/>
                          <a:cs typeface="Corbel"/>
                        </a:rPr>
                        <a:t>Econ.  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Disad</a:t>
                      </a:r>
                      <a:r>
                        <a:rPr sz="1400" b="1" spc="-10" dirty="0">
                          <a:latin typeface="Corbel"/>
                          <a:cs typeface="Corbel"/>
                        </a:rPr>
                        <a:t>v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a</a:t>
                      </a:r>
                      <a:r>
                        <a:rPr sz="1400" b="1" spc="-5" dirty="0">
                          <a:latin typeface="Corbel"/>
                          <a:cs typeface="Corbel"/>
                        </a:rPr>
                        <a:t>n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b="1" spc="-5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26.9</a:t>
                      </a:r>
                      <a:r>
                        <a:rPr sz="1800" b="1" spc="-5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800600"/>
            <a:ext cx="44129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There </a:t>
            </a:r>
            <a:r>
              <a:rPr lang="en-US" dirty="0" smtClean="0"/>
              <a:t>were  </a:t>
            </a:r>
            <a:r>
              <a:rPr lang="en-US" dirty="0" smtClean="0"/>
              <a:t>increases across all subgroups</a:t>
            </a:r>
          </a:p>
          <a:p>
            <a:r>
              <a:rPr lang="en-US" dirty="0"/>
              <a:t>The gap between black and white subgroup</a:t>
            </a:r>
          </a:p>
          <a:p>
            <a:r>
              <a:rPr lang="en-US" dirty="0"/>
              <a:t>r</a:t>
            </a:r>
            <a:r>
              <a:rPr lang="en-US" dirty="0" smtClean="0"/>
              <a:t>emained flat at 42%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29399"/>
            <a:ext cx="1124712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07008" y="6629399"/>
            <a:ext cx="7936992" cy="228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57655" y="381000"/>
            <a:ext cx="7028815" cy="925894"/>
          </a:xfrm>
          <a:prstGeom prst="rect">
            <a:avLst/>
          </a:prstGeom>
          <a:solidFill>
            <a:srgbClr val="B8CDE4"/>
          </a:solidFill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3525"/>
              </a:lnSpc>
            </a:pPr>
            <a:r>
              <a:rPr sz="3100" spc="-20" dirty="0" smtClean="0">
                <a:solidFill>
                  <a:srgbClr val="4F81BC"/>
                </a:solidFill>
                <a:latin typeface="Corbel"/>
                <a:cs typeface="Corbel"/>
              </a:rPr>
              <a:t>201</a:t>
            </a:r>
            <a:r>
              <a:rPr lang="en-US" sz="3100" spc="-20" dirty="0">
                <a:solidFill>
                  <a:srgbClr val="4F81BC"/>
                </a:solidFill>
                <a:latin typeface="Corbel"/>
                <a:cs typeface="Corbel"/>
              </a:rPr>
              <a:t>8</a:t>
            </a:r>
            <a:r>
              <a:rPr sz="3100" spc="-20" dirty="0" smtClean="0">
                <a:solidFill>
                  <a:srgbClr val="4F81BC"/>
                </a:solidFill>
                <a:latin typeface="Corbel"/>
                <a:cs typeface="Corbel"/>
              </a:rPr>
              <a:t> </a:t>
            </a:r>
            <a:r>
              <a:rPr sz="3100" spc="-60" dirty="0">
                <a:solidFill>
                  <a:srgbClr val="4F81BC"/>
                </a:solidFill>
                <a:latin typeface="Corbel"/>
                <a:cs typeface="Corbel"/>
              </a:rPr>
              <a:t>PARCC</a:t>
            </a:r>
            <a:r>
              <a:rPr sz="3100" spc="-170" dirty="0">
                <a:solidFill>
                  <a:srgbClr val="4F81BC"/>
                </a:solidFill>
                <a:latin typeface="Corbel"/>
                <a:cs typeface="Corbel"/>
              </a:rPr>
              <a:t> </a:t>
            </a:r>
            <a:r>
              <a:rPr sz="3100" spc="-5" dirty="0">
                <a:solidFill>
                  <a:srgbClr val="4F81BC"/>
                </a:solidFill>
                <a:latin typeface="Corbel"/>
                <a:cs typeface="Corbel"/>
              </a:rPr>
              <a:t>Outcomes</a:t>
            </a:r>
            <a:endParaRPr sz="3100" dirty="0">
              <a:latin typeface="Corbel"/>
              <a:cs typeface="Corbel"/>
            </a:endParaRPr>
          </a:p>
          <a:p>
            <a:pPr marL="91440">
              <a:lnSpc>
                <a:spcPct val="100000"/>
              </a:lnSpc>
            </a:pPr>
            <a:r>
              <a:rPr sz="3100" spc="-10" dirty="0">
                <a:solidFill>
                  <a:srgbClr val="4F81BC"/>
                </a:solidFill>
                <a:latin typeface="Corbel"/>
                <a:cs typeface="Corbel"/>
              </a:rPr>
              <a:t>English Language Arts </a:t>
            </a:r>
            <a:r>
              <a:rPr sz="3100" spc="-5" dirty="0">
                <a:solidFill>
                  <a:srgbClr val="4F81BC"/>
                </a:solidFill>
                <a:latin typeface="Corbel"/>
                <a:cs typeface="Corbel"/>
              </a:rPr>
              <a:t>/</a:t>
            </a:r>
            <a:r>
              <a:rPr sz="3100" spc="-60" dirty="0">
                <a:solidFill>
                  <a:srgbClr val="4F81BC"/>
                </a:solidFill>
                <a:latin typeface="Corbel"/>
                <a:cs typeface="Corbel"/>
              </a:rPr>
              <a:t> </a:t>
            </a:r>
            <a:r>
              <a:rPr sz="3100" spc="-5" dirty="0">
                <a:solidFill>
                  <a:srgbClr val="4F81BC"/>
                </a:solidFill>
                <a:latin typeface="Corbel"/>
                <a:cs typeface="Corbel"/>
              </a:rPr>
              <a:t>Literacy</a:t>
            </a:r>
            <a:endParaRPr sz="3100" dirty="0">
              <a:latin typeface="Corbel"/>
              <a:cs typeface="Corbe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430553"/>
              </p:ext>
            </p:extLst>
          </p:nvPr>
        </p:nvGraphicFramePr>
        <p:xfrm>
          <a:off x="374650" y="1712976"/>
          <a:ext cx="8407399" cy="2603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0351"/>
                <a:gridCol w="874649"/>
                <a:gridCol w="838200"/>
                <a:gridCol w="838200"/>
                <a:gridCol w="1066800"/>
                <a:gridCol w="1066800"/>
                <a:gridCol w="1066800"/>
                <a:gridCol w="872998"/>
                <a:gridCol w="752601"/>
              </a:tblGrid>
              <a:tr h="5588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ELA</a:t>
                      </a:r>
                      <a:r>
                        <a:rPr sz="1800" b="1" spc="-9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08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38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9539" marR="123825" indent="127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Count of 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Valid</a:t>
                      </a:r>
                      <a:r>
                        <a:rPr sz="1100" b="1" spc="-8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Test 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Scores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60655" marR="151130" indent="15240" algn="just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Not Yet 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Meeting  (Level</a:t>
                      </a:r>
                      <a:r>
                        <a:rPr sz="1100" b="1" spc="-8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1)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60655" marR="151765" indent="-1905" algn="just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Pa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rti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all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y 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Meeting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2)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0175" marR="123825" indent="635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Approaching 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Expec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tations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3)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0810" marR="123189" indent="-127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Meeting 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Expec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tations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61290" marR="151765" indent="-635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Exceeding  Expec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tation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5)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District</a:t>
                      </a:r>
                      <a:r>
                        <a:rPr sz="1100" b="1" spc="-1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100">
                        <a:latin typeface="Corbel"/>
                        <a:cs typeface="Corbel"/>
                      </a:endParaRPr>
                    </a:p>
                    <a:p>
                      <a:pPr marL="130810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&gt;=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Level</a:t>
                      </a:r>
                      <a:r>
                        <a:rPr sz="1100" b="1" spc="-10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NJ %</a:t>
                      </a:r>
                      <a:r>
                        <a:rPr sz="1100" b="1" spc="-1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&gt;=</a:t>
                      </a:r>
                      <a:endParaRPr sz="1100" dirty="0">
                        <a:latin typeface="Corbel"/>
                        <a:cs typeface="Corbel"/>
                      </a:endParaRPr>
                    </a:p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Level</a:t>
                      </a:r>
                      <a:r>
                        <a:rPr sz="1100" b="1" spc="-9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</a:t>
                      </a:r>
                      <a:endParaRPr sz="1100" dirty="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400" b="1" spc="-20" dirty="0">
                          <a:latin typeface="Corbel"/>
                          <a:cs typeface="Corbel"/>
                        </a:rPr>
                        <a:t>Total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R="272415" algn="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469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7.5%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11.5%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14.5%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40.9%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25.6%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b="1" dirty="0" smtClean="0">
                          <a:latin typeface="Corbel"/>
                          <a:cs typeface="Corbel"/>
                        </a:rPr>
                        <a:t>66.5%</a:t>
                      </a:r>
                      <a:endParaRPr sz="1800" b="1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Corbel" panose="020B0503020204020204" pitchFamily="34" charset="0"/>
                          <a:cs typeface="Times New Roman"/>
                        </a:rPr>
                        <a:t>60.4%</a:t>
                      </a:r>
                      <a:endParaRPr sz="1800" dirty="0">
                        <a:latin typeface="Corbel" panose="020B0503020204020204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n-US" sz="1400" b="1" spc="-5" dirty="0" smtClean="0">
                          <a:latin typeface="Corbel"/>
                          <a:cs typeface="Corbel"/>
                        </a:rPr>
                        <a:t>Black</a:t>
                      </a:r>
                      <a:endParaRPr sz="1400" dirty="0">
                        <a:latin typeface="Corbel"/>
                        <a:cs typeface="Corbel"/>
                      </a:endParaRPr>
                    </a:p>
                  </a:txBody>
                  <a:tcPr marL="0" marR="0" marT="609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142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17.6%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22.5%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21.8%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28.2%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9.9%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dirty="0" smtClean="0">
                          <a:latin typeface="Corbel"/>
                          <a:cs typeface="Corbel"/>
                        </a:rPr>
                        <a:t>38.0%</a:t>
                      </a:r>
                      <a:endParaRPr sz="1800" b="1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n-US" sz="1400" dirty="0" smtClean="0">
                          <a:latin typeface="Corbel"/>
                          <a:cs typeface="Corbel"/>
                        </a:rPr>
                        <a:t>White</a:t>
                      </a:r>
                      <a:endParaRPr sz="1400" dirty="0">
                        <a:latin typeface="Corbel"/>
                        <a:cs typeface="Corbel"/>
                      </a:endParaRPr>
                    </a:p>
                  </a:txBody>
                  <a:tcPr marL="0" marR="0" marT="609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237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0.8%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4.2%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9.7%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51.1%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34.2%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dirty="0" smtClean="0">
                          <a:latin typeface="Corbel"/>
                          <a:cs typeface="Corbel"/>
                        </a:rPr>
                        <a:t>85.2%</a:t>
                      </a:r>
                      <a:endParaRPr sz="1800" b="1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Special</a:t>
                      </a:r>
                      <a:endParaRPr sz="1400">
                        <a:latin typeface="Corbel"/>
                        <a:cs typeface="Corbel"/>
                      </a:endParaRPr>
                    </a:p>
                    <a:p>
                      <a:pPr marL="124460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orbel"/>
                          <a:cs typeface="Corbel"/>
                        </a:rPr>
                        <a:t>Ed.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76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26.3%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28.9%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25.0%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18.4%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1.3%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b="1" dirty="0" smtClean="0">
                          <a:latin typeface="Corbel"/>
                          <a:cs typeface="Corbel"/>
                        </a:rPr>
                        <a:t>19.7%</a:t>
                      </a:r>
                      <a:endParaRPr sz="1800" b="1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124460" marR="12065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400" b="1" spc="-5" dirty="0">
                          <a:latin typeface="Corbel"/>
                          <a:cs typeface="Corbel"/>
                        </a:rPr>
                        <a:t>Econ.  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Disad</a:t>
                      </a:r>
                      <a:r>
                        <a:rPr sz="1400" b="1" spc="-10" dirty="0">
                          <a:latin typeface="Corbel"/>
                          <a:cs typeface="Corbel"/>
                        </a:rPr>
                        <a:t>v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an.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313690" algn="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82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20.7%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25.6%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26.8%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19.5%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7.3%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b="1" dirty="0" smtClean="0">
                          <a:latin typeface="Corbel"/>
                          <a:cs typeface="Corbel"/>
                        </a:rPr>
                        <a:t>26.8%</a:t>
                      </a:r>
                      <a:endParaRPr sz="1800" b="1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791992"/>
              </p:ext>
            </p:extLst>
          </p:nvPr>
        </p:nvGraphicFramePr>
        <p:xfrm>
          <a:off x="5708650" y="4489450"/>
          <a:ext cx="2344166" cy="2322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/>
                <a:gridCol w="896366"/>
              </a:tblGrid>
              <a:tr h="3937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800" b="1" spc="-15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201</a:t>
                      </a:r>
                      <a:r>
                        <a:rPr lang="en-US" sz="1800" b="1" spc="-15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7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District</a:t>
                      </a:r>
                      <a:r>
                        <a:rPr sz="1100" b="1" spc="-1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100">
                        <a:latin typeface="Corbel"/>
                        <a:cs typeface="Corbel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&gt;=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Level</a:t>
                      </a:r>
                      <a:r>
                        <a:rPr sz="1100" b="1" spc="-10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400" b="1" spc="-20" dirty="0">
                          <a:latin typeface="Corbel"/>
                          <a:cs typeface="Corbel"/>
                        </a:rPr>
                        <a:t>Total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b="1" dirty="0" smtClean="0">
                          <a:latin typeface="Corbel"/>
                          <a:cs typeface="Corbel"/>
                        </a:rPr>
                        <a:t>62.6%</a:t>
                      </a:r>
                      <a:endParaRPr sz="1800" b="1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en-US" sz="1400" b="1" spc="-5" dirty="0" smtClean="0">
                          <a:latin typeface="Corbel"/>
                          <a:cs typeface="Corbel"/>
                        </a:rPr>
                        <a:t>Black</a:t>
                      </a:r>
                      <a:endParaRPr sz="1400" dirty="0">
                        <a:latin typeface="Corbel"/>
                        <a:cs typeface="Corbe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dirty="0" smtClean="0">
                          <a:latin typeface="Corbel"/>
                          <a:cs typeface="Corbel"/>
                        </a:rPr>
                        <a:t>35.0%</a:t>
                      </a:r>
                      <a:endParaRPr sz="1800" b="1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en-US" sz="1400" dirty="0" smtClean="0">
                          <a:latin typeface="Corbel"/>
                          <a:cs typeface="Corbel"/>
                        </a:rPr>
                        <a:t>White</a:t>
                      </a:r>
                      <a:endParaRPr sz="1400" dirty="0">
                        <a:latin typeface="Corbel"/>
                        <a:cs typeface="Corbe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dirty="0" smtClean="0">
                          <a:latin typeface="Corbel"/>
                          <a:cs typeface="Corbel"/>
                        </a:rPr>
                        <a:t>80.5%</a:t>
                      </a:r>
                      <a:endParaRPr sz="1800" b="1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Special</a:t>
                      </a:r>
                      <a:r>
                        <a:rPr sz="1400" b="1" spc="-1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b="1" spc="-5" dirty="0">
                          <a:latin typeface="Corbel"/>
                          <a:cs typeface="Corbel"/>
                        </a:rPr>
                        <a:t>Ed.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b="1" dirty="0" smtClean="0">
                          <a:latin typeface="Corbel"/>
                          <a:cs typeface="Corbel"/>
                        </a:rPr>
                        <a:t>19.4%</a:t>
                      </a:r>
                      <a:endParaRPr sz="1800" b="1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125095" marR="5378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b="1" spc="-5" dirty="0">
                          <a:latin typeface="Corbel"/>
                          <a:cs typeface="Corbel"/>
                        </a:rPr>
                        <a:t>Econ.  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Disad</a:t>
                      </a:r>
                      <a:r>
                        <a:rPr sz="1400" b="1" spc="-10" dirty="0">
                          <a:latin typeface="Corbel"/>
                          <a:cs typeface="Corbel"/>
                        </a:rPr>
                        <a:t>v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a</a:t>
                      </a:r>
                      <a:r>
                        <a:rPr sz="1400" b="1" spc="-5" dirty="0">
                          <a:latin typeface="Corbel"/>
                          <a:cs typeface="Corbel"/>
                        </a:rPr>
                        <a:t>n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b="1" dirty="0" smtClean="0">
                          <a:latin typeface="Corbel"/>
                          <a:cs typeface="Corbel"/>
                        </a:rPr>
                        <a:t>28.9%</a:t>
                      </a:r>
                      <a:endParaRPr sz="1800" b="1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74650" y="4876800"/>
            <a:ext cx="52118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There were gains in the 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grade year over year </a:t>
            </a:r>
            <a:endParaRPr lang="en-US" dirty="0" smtClean="0"/>
          </a:p>
          <a:p>
            <a:r>
              <a:rPr lang="en-US" dirty="0" smtClean="0"/>
              <a:t>in all subgroups except for the Econ. Disadvantaged </a:t>
            </a:r>
          </a:p>
          <a:p>
            <a:r>
              <a:rPr lang="en-US" dirty="0" smtClean="0"/>
              <a:t>students.</a:t>
            </a: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/>
              <a:t>gap between black and white subgroup</a:t>
            </a:r>
          </a:p>
          <a:p>
            <a:r>
              <a:rPr lang="en-US" dirty="0" smtClean="0"/>
              <a:t>Increased from 46% to 47%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29399"/>
            <a:ext cx="1124712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07008" y="6629399"/>
            <a:ext cx="7936992" cy="228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57655" y="381000"/>
            <a:ext cx="7028815" cy="925894"/>
          </a:xfrm>
          <a:prstGeom prst="rect">
            <a:avLst/>
          </a:prstGeom>
          <a:solidFill>
            <a:srgbClr val="B8CDE4"/>
          </a:solidFill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3525"/>
              </a:lnSpc>
            </a:pPr>
            <a:r>
              <a:rPr sz="3100" spc="-20" dirty="0" smtClean="0">
                <a:solidFill>
                  <a:srgbClr val="4F81BC"/>
                </a:solidFill>
                <a:latin typeface="Corbel"/>
                <a:cs typeface="Corbel"/>
              </a:rPr>
              <a:t>201</a:t>
            </a:r>
            <a:r>
              <a:rPr lang="en-US" sz="3100" spc="-20" dirty="0">
                <a:solidFill>
                  <a:srgbClr val="4F81BC"/>
                </a:solidFill>
                <a:latin typeface="Corbel"/>
                <a:cs typeface="Corbel"/>
              </a:rPr>
              <a:t>8</a:t>
            </a:r>
            <a:r>
              <a:rPr sz="3100" spc="-20" dirty="0" smtClean="0">
                <a:solidFill>
                  <a:srgbClr val="4F81BC"/>
                </a:solidFill>
                <a:latin typeface="Corbel"/>
                <a:cs typeface="Corbel"/>
              </a:rPr>
              <a:t> </a:t>
            </a:r>
            <a:r>
              <a:rPr sz="3100" spc="-60" dirty="0">
                <a:solidFill>
                  <a:srgbClr val="4F81BC"/>
                </a:solidFill>
                <a:latin typeface="Corbel"/>
                <a:cs typeface="Corbel"/>
              </a:rPr>
              <a:t>PARCC</a:t>
            </a:r>
            <a:r>
              <a:rPr sz="3100" spc="-170" dirty="0">
                <a:solidFill>
                  <a:srgbClr val="4F81BC"/>
                </a:solidFill>
                <a:latin typeface="Corbel"/>
                <a:cs typeface="Corbel"/>
              </a:rPr>
              <a:t> </a:t>
            </a:r>
            <a:r>
              <a:rPr sz="3100" spc="-5" dirty="0">
                <a:solidFill>
                  <a:srgbClr val="4F81BC"/>
                </a:solidFill>
                <a:latin typeface="Corbel"/>
                <a:cs typeface="Corbel"/>
              </a:rPr>
              <a:t>Outcomes</a:t>
            </a:r>
            <a:endParaRPr sz="3100" dirty="0">
              <a:latin typeface="Corbel"/>
              <a:cs typeface="Corbel"/>
            </a:endParaRPr>
          </a:p>
          <a:p>
            <a:pPr marL="91440">
              <a:lnSpc>
                <a:spcPct val="100000"/>
              </a:lnSpc>
            </a:pPr>
            <a:r>
              <a:rPr sz="3100" spc="-10" dirty="0">
                <a:solidFill>
                  <a:srgbClr val="4F81BC"/>
                </a:solidFill>
                <a:latin typeface="Corbel"/>
                <a:cs typeface="Corbel"/>
              </a:rPr>
              <a:t>English Language Arts </a:t>
            </a:r>
            <a:r>
              <a:rPr sz="3100" spc="-5" dirty="0">
                <a:solidFill>
                  <a:srgbClr val="4F81BC"/>
                </a:solidFill>
                <a:latin typeface="Corbel"/>
                <a:cs typeface="Corbel"/>
              </a:rPr>
              <a:t>/</a:t>
            </a:r>
            <a:r>
              <a:rPr sz="3100" spc="-60" dirty="0">
                <a:solidFill>
                  <a:srgbClr val="4F81BC"/>
                </a:solidFill>
                <a:latin typeface="Corbel"/>
                <a:cs typeface="Corbel"/>
              </a:rPr>
              <a:t> </a:t>
            </a:r>
            <a:r>
              <a:rPr sz="3100" spc="-5" dirty="0">
                <a:solidFill>
                  <a:srgbClr val="4F81BC"/>
                </a:solidFill>
                <a:latin typeface="Corbel"/>
                <a:cs typeface="Corbel"/>
              </a:rPr>
              <a:t>Literacy</a:t>
            </a:r>
            <a:endParaRPr sz="3100" dirty="0">
              <a:latin typeface="Corbel"/>
              <a:cs typeface="Corbe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854474"/>
              </p:ext>
            </p:extLst>
          </p:nvPr>
        </p:nvGraphicFramePr>
        <p:xfrm>
          <a:off x="374650" y="1712976"/>
          <a:ext cx="8407399" cy="2915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0351"/>
                <a:gridCol w="874649"/>
                <a:gridCol w="838200"/>
                <a:gridCol w="838200"/>
                <a:gridCol w="1066800"/>
                <a:gridCol w="1066800"/>
                <a:gridCol w="1066800"/>
                <a:gridCol w="872998"/>
                <a:gridCol w="752601"/>
              </a:tblGrid>
              <a:tr h="5588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ELA</a:t>
                      </a:r>
                      <a:r>
                        <a:rPr sz="1800" b="1" spc="-9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09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38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9539" marR="123825" indent="127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Count of 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Valid</a:t>
                      </a:r>
                      <a:r>
                        <a:rPr sz="1100" b="1" spc="-8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Test 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Scores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60655" marR="151130" indent="15240" algn="just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Not Yet 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Meeting  (Level</a:t>
                      </a:r>
                      <a:r>
                        <a:rPr sz="1100" b="1" spc="-8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1)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60655" marR="151765" indent="-1905" algn="just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Pa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rti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all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y 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Meeting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2)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0175" marR="123825" indent="635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Approaching 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Expec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tations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3)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0810" marR="123189" indent="-127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Meeting 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Expec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tations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61290" marR="151765" indent="-635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Exceeding  Expec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tation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5)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District</a:t>
                      </a:r>
                      <a:r>
                        <a:rPr sz="1100" b="1" spc="-1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100">
                        <a:latin typeface="Corbel"/>
                        <a:cs typeface="Corbel"/>
                      </a:endParaRPr>
                    </a:p>
                    <a:p>
                      <a:pPr marL="130810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&gt;=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Level</a:t>
                      </a:r>
                      <a:r>
                        <a:rPr sz="1100" b="1" spc="-10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NJ %</a:t>
                      </a:r>
                      <a:r>
                        <a:rPr sz="1100" b="1" spc="-1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&gt;=</a:t>
                      </a:r>
                      <a:endParaRPr sz="1100">
                        <a:latin typeface="Corbel"/>
                        <a:cs typeface="Corbel"/>
                      </a:endParaRPr>
                    </a:p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Level</a:t>
                      </a:r>
                      <a:r>
                        <a:rPr sz="1100" b="1" spc="-9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400" b="1" spc="-20" dirty="0">
                          <a:latin typeface="Corbel"/>
                          <a:cs typeface="Corbel"/>
                        </a:rPr>
                        <a:t>Total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1178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507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5.5%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12.0%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15.8%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43.4%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23.3%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b="1" dirty="0" smtClean="0">
                          <a:latin typeface="Corbel"/>
                          <a:cs typeface="Corbel"/>
                        </a:rPr>
                        <a:t>66.7%</a:t>
                      </a:r>
                      <a:endParaRPr sz="1800" b="1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Corbel" panose="020B0503020204020204" pitchFamily="34" charset="0"/>
                          <a:cs typeface="Times New Roman"/>
                        </a:rPr>
                        <a:t>54.1%</a:t>
                      </a:r>
                      <a:endParaRPr sz="1800" dirty="0">
                        <a:latin typeface="Corbel" panose="020B0503020204020204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n-US" sz="1400" b="1" spc="-5" dirty="0" smtClean="0">
                          <a:latin typeface="Corbel"/>
                          <a:cs typeface="Corbel"/>
                        </a:rPr>
                        <a:t>Black</a:t>
                      </a:r>
                      <a:endParaRPr sz="1400" dirty="0">
                        <a:latin typeface="Corbel"/>
                        <a:cs typeface="Corbel"/>
                      </a:endParaRPr>
                    </a:p>
                  </a:txBody>
                  <a:tcPr marL="0" marR="0" marT="609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160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11.9%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26.3%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26.3%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30.6%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5.0%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dirty="0" smtClean="0">
                          <a:latin typeface="Corbel"/>
                          <a:cs typeface="Corbel"/>
                        </a:rPr>
                        <a:t>35.6%</a:t>
                      </a:r>
                      <a:endParaRPr sz="1800" b="1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lang="en-US" sz="1400" dirty="0" smtClean="0">
                          <a:latin typeface="Corbel"/>
                          <a:cs typeface="Corbel"/>
                        </a:rPr>
                        <a:t>White</a:t>
                      </a:r>
                      <a:endParaRPr sz="1400" dirty="0">
                        <a:latin typeface="Corbel"/>
                        <a:cs typeface="Corbel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54330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276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0.4%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3.3%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10.9%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49.6%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35.9%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b="1" dirty="0" smtClean="0">
                          <a:latin typeface="Corbel"/>
                          <a:cs typeface="Corbel"/>
                        </a:rPr>
                        <a:t>85.5%</a:t>
                      </a:r>
                      <a:endParaRPr sz="1800" b="1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lang="en-US" sz="1400" b="1" dirty="0" smtClean="0">
                          <a:latin typeface="Corbel"/>
                          <a:cs typeface="Corbel"/>
                        </a:rPr>
                        <a:t>Special</a:t>
                      </a:r>
                      <a:endParaRPr lang="en-US" sz="1400" dirty="0" smtClean="0">
                        <a:latin typeface="Corbel"/>
                        <a:cs typeface="Corbel"/>
                      </a:endParaRPr>
                    </a:p>
                    <a:p>
                      <a:pPr marL="124460">
                        <a:lnSpc>
                          <a:spcPct val="100000"/>
                        </a:lnSpc>
                      </a:pPr>
                      <a:r>
                        <a:rPr lang="en-US" sz="1400" b="1" spc="-5" dirty="0" smtClean="0">
                          <a:latin typeface="Corbel"/>
                          <a:cs typeface="Corbel"/>
                        </a:rPr>
                        <a:t>Ed.</a:t>
                      </a:r>
                      <a:endParaRPr lang="en-US" sz="1400" dirty="0" smtClean="0">
                        <a:latin typeface="Corbel"/>
                        <a:cs typeface="Corbel"/>
                      </a:endParaRPr>
                    </a:p>
                    <a:p>
                      <a:pPr marL="124460">
                        <a:lnSpc>
                          <a:spcPct val="100000"/>
                        </a:lnSpc>
                      </a:pPr>
                      <a:endParaRPr sz="1400" dirty="0">
                        <a:latin typeface="Corbel"/>
                        <a:cs typeface="Corbel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67</a:t>
                      </a:r>
                      <a:endParaRPr lang="en-US" dirty="0"/>
                    </a:p>
                  </a:txBody>
                  <a:tcPr marL="0" marR="0" marT="10541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23.9%</a:t>
                      </a:r>
                      <a:endParaRPr lang="en-US" dirty="0"/>
                    </a:p>
                  </a:txBody>
                  <a:tcPr marL="0" marR="0" marT="10541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31.3%</a:t>
                      </a:r>
                      <a:endParaRPr lang="en-US" dirty="0"/>
                    </a:p>
                  </a:txBody>
                  <a:tcPr marL="0" marR="0" marT="10541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22.4%</a:t>
                      </a:r>
                      <a:endParaRPr lang="en-US" sz="1800" dirty="0"/>
                    </a:p>
                  </a:txBody>
                  <a:tcPr marL="0" marR="0" marT="10541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16.4%</a:t>
                      </a:r>
                      <a:endParaRPr lang="en-US" sz="1800" dirty="0"/>
                    </a:p>
                  </a:txBody>
                  <a:tcPr marL="0" marR="0" marT="10541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 6.0%</a:t>
                      </a:r>
                      <a:endParaRPr lang="en-US" sz="1800" dirty="0"/>
                    </a:p>
                  </a:txBody>
                  <a:tcPr marL="0" marR="0" marT="10541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  22.4%</a:t>
                      </a:r>
                      <a:endParaRPr lang="en-US" sz="1800" b="1" dirty="0"/>
                    </a:p>
                  </a:txBody>
                  <a:tcPr marL="0" marR="0" marT="10541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124460" marR="12065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400" b="1" spc="-5" dirty="0">
                          <a:latin typeface="Corbel"/>
                          <a:cs typeface="Corbel"/>
                        </a:rPr>
                        <a:t>Econ.  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Disad</a:t>
                      </a:r>
                      <a:r>
                        <a:rPr sz="1400" b="1" spc="-10" dirty="0">
                          <a:latin typeface="Corbel"/>
                          <a:cs typeface="Corbel"/>
                        </a:rPr>
                        <a:t>v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an.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354330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74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18.9%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31.1%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23.0%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25.7%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1.4%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b="1" dirty="0" smtClean="0">
                          <a:latin typeface="Corbel"/>
                          <a:cs typeface="Corbel"/>
                        </a:rPr>
                        <a:t>27.0%</a:t>
                      </a:r>
                      <a:endParaRPr sz="1800" b="1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497004"/>
              </p:ext>
            </p:extLst>
          </p:nvPr>
        </p:nvGraphicFramePr>
        <p:xfrm>
          <a:off x="5723254" y="4648200"/>
          <a:ext cx="2344166" cy="24333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/>
                <a:gridCol w="896366"/>
              </a:tblGrid>
              <a:tr h="51943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800" b="1" spc="-15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201</a:t>
                      </a:r>
                      <a:r>
                        <a:rPr lang="en-US" sz="1800" b="1" spc="-15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7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District</a:t>
                      </a:r>
                      <a:r>
                        <a:rPr sz="1100" b="1" spc="-1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100">
                        <a:latin typeface="Corbel"/>
                        <a:cs typeface="Corbel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&gt;=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Level</a:t>
                      </a:r>
                      <a:r>
                        <a:rPr sz="1100" b="1" spc="-10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400" b="1" spc="-20" dirty="0">
                          <a:latin typeface="Corbel"/>
                          <a:cs typeface="Corbel"/>
                        </a:rPr>
                        <a:t>Total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68.3%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en-US" sz="1400" b="1" spc="-5" dirty="0" smtClean="0">
                          <a:latin typeface="Corbel"/>
                          <a:cs typeface="Corbel"/>
                        </a:rPr>
                        <a:t>Black</a:t>
                      </a:r>
                      <a:endParaRPr sz="1400" dirty="0">
                        <a:latin typeface="Corbel"/>
                        <a:cs typeface="Corbe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42.7%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en-US" sz="1400" b="1" dirty="0" smtClean="0">
                          <a:latin typeface="Corbel"/>
                          <a:cs typeface="Corbel"/>
                        </a:rPr>
                        <a:t>White</a:t>
                      </a:r>
                      <a:endParaRPr sz="1400" b="1" dirty="0">
                        <a:latin typeface="Corbel"/>
                        <a:cs typeface="Corbe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89.9%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Special</a:t>
                      </a:r>
                      <a:r>
                        <a:rPr sz="1400" b="1" spc="-1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b="1" spc="-5" dirty="0">
                          <a:latin typeface="Corbel"/>
                          <a:cs typeface="Corbel"/>
                        </a:rPr>
                        <a:t>Ed.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28.8%</a:t>
                      </a:r>
                      <a:endParaRPr lang="en-US" dirty="0"/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280670">
                <a:tc>
                  <a:txBody>
                    <a:bodyPr/>
                    <a:lstStyle/>
                    <a:p>
                      <a:pPr marL="125095" marR="5378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b="1" spc="-5" dirty="0">
                          <a:latin typeface="Corbel"/>
                          <a:cs typeface="Corbel"/>
                        </a:rPr>
                        <a:t>Econ.  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Disad</a:t>
                      </a:r>
                      <a:r>
                        <a:rPr sz="1400" b="1" spc="-10" dirty="0">
                          <a:latin typeface="Corbel"/>
                          <a:cs typeface="Corbel"/>
                        </a:rPr>
                        <a:t>v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a</a:t>
                      </a:r>
                      <a:r>
                        <a:rPr sz="1400" b="1" spc="-5" dirty="0">
                          <a:latin typeface="Corbel"/>
                          <a:cs typeface="Corbel"/>
                        </a:rPr>
                        <a:t>n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45.6%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1" y="5029200"/>
            <a:ext cx="5181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 was a decrease in the economically disadvantaged </a:t>
            </a:r>
            <a:r>
              <a:rPr lang="en-US" dirty="0"/>
              <a:t>subgroup, The gap between black and white </a:t>
            </a:r>
            <a:r>
              <a:rPr lang="en-US" dirty="0" smtClean="0"/>
              <a:t>subgroup increased from </a:t>
            </a:r>
            <a:r>
              <a:rPr lang="en-US" dirty="0"/>
              <a:t>47</a:t>
            </a:r>
            <a:r>
              <a:rPr lang="en-US" dirty="0" smtClean="0"/>
              <a:t>% to 50%.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29399"/>
            <a:ext cx="1124712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07008" y="6629399"/>
            <a:ext cx="7936992" cy="228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57655" y="381000"/>
            <a:ext cx="7028815" cy="925894"/>
          </a:xfrm>
          <a:prstGeom prst="rect">
            <a:avLst/>
          </a:prstGeom>
          <a:solidFill>
            <a:srgbClr val="B8CDE4"/>
          </a:solidFill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3525"/>
              </a:lnSpc>
            </a:pPr>
            <a:r>
              <a:rPr sz="3100" spc="-20" dirty="0" smtClean="0">
                <a:solidFill>
                  <a:srgbClr val="4F81BC"/>
                </a:solidFill>
                <a:latin typeface="Corbel"/>
                <a:cs typeface="Corbel"/>
              </a:rPr>
              <a:t>201</a:t>
            </a:r>
            <a:r>
              <a:rPr lang="en-US" sz="3100" spc="-20" dirty="0">
                <a:solidFill>
                  <a:srgbClr val="4F81BC"/>
                </a:solidFill>
                <a:latin typeface="Corbel"/>
                <a:cs typeface="Corbel"/>
              </a:rPr>
              <a:t>8</a:t>
            </a:r>
            <a:r>
              <a:rPr sz="3100" spc="-20" dirty="0" smtClean="0">
                <a:solidFill>
                  <a:srgbClr val="4F81BC"/>
                </a:solidFill>
                <a:latin typeface="Corbel"/>
                <a:cs typeface="Corbel"/>
              </a:rPr>
              <a:t> </a:t>
            </a:r>
            <a:r>
              <a:rPr sz="3100" spc="-60" dirty="0">
                <a:solidFill>
                  <a:srgbClr val="4F81BC"/>
                </a:solidFill>
                <a:latin typeface="Corbel"/>
                <a:cs typeface="Corbel"/>
              </a:rPr>
              <a:t>PARCC</a:t>
            </a:r>
            <a:r>
              <a:rPr sz="3100" spc="-170" dirty="0">
                <a:solidFill>
                  <a:srgbClr val="4F81BC"/>
                </a:solidFill>
                <a:latin typeface="Corbel"/>
                <a:cs typeface="Corbel"/>
              </a:rPr>
              <a:t> </a:t>
            </a:r>
            <a:r>
              <a:rPr sz="3100" spc="-5" dirty="0">
                <a:solidFill>
                  <a:srgbClr val="4F81BC"/>
                </a:solidFill>
                <a:latin typeface="Corbel"/>
                <a:cs typeface="Corbel"/>
              </a:rPr>
              <a:t>Outcomes</a:t>
            </a:r>
            <a:endParaRPr sz="3100" dirty="0">
              <a:latin typeface="Corbel"/>
              <a:cs typeface="Corbel"/>
            </a:endParaRPr>
          </a:p>
          <a:p>
            <a:pPr marL="91440">
              <a:lnSpc>
                <a:spcPct val="100000"/>
              </a:lnSpc>
            </a:pPr>
            <a:r>
              <a:rPr sz="3100" spc="-10" dirty="0">
                <a:solidFill>
                  <a:srgbClr val="4F81BC"/>
                </a:solidFill>
                <a:latin typeface="Corbel"/>
                <a:cs typeface="Corbel"/>
              </a:rPr>
              <a:t>English Language Arts </a:t>
            </a:r>
            <a:r>
              <a:rPr sz="3100" spc="-5" dirty="0">
                <a:solidFill>
                  <a:srgbClr val="4F81BC"/>
                </a:solidFill>
                <a:latin typeface="Corbel"/>
                <a:cs typeface="Corbel"/>
              </a:rPr>
              <a:t>/</a:t>
            </a:r>
            <a:r>
              <a:rPr sz="3100" spc="-60" dirty="0">
                <a:solidFill>
                  <a:srgbClr val="4F81BC"/>
                </a:solidFill>
                <a:latin typeface="Corbel"/>
                <a:cs typeface="Corbel"/>
              </a:rPr>
              <a:t> </a:t>
            </a:r>
            <a:r>
              <a:rPr sz="3100" spc="-5" dirty="0">
                <a:solidFill>
                  <a:srgbClr val="4F81BC"/>
                </a:solidFill>
                <a:latin typeface="Corbel"/>
                <a:cs typeface="Corbel"/>
              </a:rPr>
              <a:t>Literacy</a:t>
            </a:r>
            <a:endParaRPr sz="3100" dirty="0">
              <a:latin typeface="Corbel"/>
              <a:cs typeface="Corbe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057271"/>
              </p:ext>
            </p:extLst>
          </p:nvPr>
        </p:nvGraphicFramePr>
        <p:xfrm>
          <a:off x="374650" y="1712976"/>
          <a:ext cx="8407399" cy="2603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0351"/>
                <a:gridCol w="874649"/>
                <a:gridCol w="838200"/>
                <a:gridCol w="838200"/>
                <a:gridCol w="1066800"/>
                <a:gridCol w="1066800"/>
                <a:gridCol w="1066800"/>
                <a:gridCol w="872998"/>
                <a:gridCol w="752601"/>
              </a:tblGrid>
              <a:tr h="5588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ELA</a:t>
                      </a:r>
                      <a:r>
                        <a:rPr sz="1800" b="1" spc="-1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10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38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9539" marR="123825" indent="127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Count of 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Valid</a:t>
                      </a:r>
                      <a:r>
                        <a:rPr sz="1100" b="1" spc="-8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Test 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Scores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60655" marR="151130" indent="15240" algn="just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Not Yet 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Meeting  (Level</a:t>
                      </a:r>
                      <a:r>
                        <a:rPr sz="1100" b="1" spc="-8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1)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60655" marR="151765" indent="-1905" algn="just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Pa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rti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all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y 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Meeting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2)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0175" marR="123825" indent="635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Approaching 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Expec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tations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3)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0810" marR="123189" indent="-127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Meeting 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Expec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tations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61290" marR="151765" indent="-635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Exceeding  Expec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tation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5)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District</a:t>
                      </a:r>
                      <a:r>
                        <a:rPr sz="1100" b="1" spc="-1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100">
                        <a:latin typeface="Corbel"/>
                        <a:cs typeface="Corbel"/>
                      </a:endParaRPr>
                    </a:p>
                    <a:p>
                      <a:pPr marL="130810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&gt;=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Level</a:t>
                      </a:r>
                      <a:r>
                        <a:rPr sz="1100" b="1" spc="-10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NJ %</a:t>
                      </a:r>
                      <a:r>
                        <a:rPr sz="1100" b="1" spc="-1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&gt;=</a:t>
                      </a:r>
                      <a:endParaRPr sz="1100">
                        <a:latin typeface="Corbel"/>
                        <a:cs typeface="Corbel"/>
                      </a:endParaRPr>
                    </a:p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Level</a:t>
                      </a:r>
                      <a:r>
                        <a:rPr sz="1100" b="1" spc="-9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400" b="1" spc="-20" dirty="0">
                          <a:latin typeface="Corbel"/>
                          <a:cs typeface="Corbel"/>
                        </a:rPr>
                        <a:t>Total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422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14.2%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10.7%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21.8%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40.0%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13.3%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53.3%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cs typeface="Times New Roman"/>
                        </a:rPr>
                        <a:t>   49.9%</a:t>
                      </a:r>
                      <a:endParaRPr sz="1800" dirty="0">
                        <a:solidFill>
                          <a:schemeClr val="tx1"/>
                        </a:solidFill>
                        <a:latin typeface="Corbel" panose="020B0503020204020204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n-US" sz="1400" b="1" spc="-5" dirty="0" smtClean="0">
                          <a:latin typeface="Corbel"/>
                          <a:cs typeface="Corbel"/>
                        </a:rPr>
                        <a:t>Black</a:t>
                      </a:r>
                      <a:endParaRPr sz="1400" dirty="0">
                        <a:latin typeface="Corbel"/>
                        <a:cs typeface="Corbel"/>
                      </a:endParaRPr>
                    </a:p>
                  </a:txBody>
                  <a:tcPr marL="0" marR="0" marT="609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176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24.4%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15.9%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29.0%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27.3%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3.4%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30.7%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n-US" sz="1400" dirty="0" smtClean="0">
                          <a:latin typeface="Corbel"/>
                          <a:cs typeface="Corbel"/>
                        </a:rPr>
                        <a:t>White</a:t>
                      </a:r>
                      <a:endParaRPr sz="1400" dirty="0">
                        <a:latin typeface="Corbel"/>
                        <a:cs typeface="Corbel"/>
                      </a:endParaRPr>
                    </a:p>
                  </a:txBody>
                  <a:tcPr marL="0" marR="0" marT="609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204</a:t>
                      </a:r>
                      <a:endParaRPr lang="en-US" dirty="0"/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4.9%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6.4%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16.2%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50.0%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22.5%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72.5%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Special</a:t>
                      </a:r>
                      <a:endParaRPr sz="1400">
                        <a:latin typeface="Corbel"/>
                        <a:cs typeface="Corbel"/>
                      </a:endParaRPr>
                    </a:p>
                    <a:p>
                      <a:pPr marL="124460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orbel"/>
                          <a:cs typeface="Corbel"/>
                        </a:rPr>
                        <a:t>Ed.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66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43.9%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13.6%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16.7%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21.2%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4.5%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25.8%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124460" marR="12065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400" b="1" spc="-5" dirty="0">
                          <a:latin typeface="Corbel"/>
                          <a:cs typeface="Corbel"/>
                        </a:rPr>
                        <a:t>Econ.  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Disad</a:t>
                      </a:r>
                      <a:r>
                        <a:rPr sz="1400" b="1" spc="-10" dirty="0">
                          <a:latin typeface="Corbel"/>
                          <a:cs typeface="Corbel"/>
                        </a:rPr>
                        <a:t>v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an.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87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27.6%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14.9%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26.4%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29.9%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1.1%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31.0%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953586"/>
              </p:ext>
            </p:extLst>
          </p:nvPr>
        </p:nvGraphicFramePr>
        <p:xfrm>
          <a:off x="5708650" y="4489450"/>
          <a:ext cx="2344166" cy="2322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/>
                <a:gridCol w="896366"/>
              </a:tblGrid>
              <a:tr h="3937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800" b="1" spc="-15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201</a:t>
                      </a:r>
                      <a:r>
                        <a:rPr lang="en-US" sz="1800" b="1" spc="-15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7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District</a:t>
                      </a:r>
                      <a:r>
                        <a:rPr sz="1100" b="1" spc="-1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100">
                        <a:latin typeface="Corbel"/>
                        <a:cs typeface="Corbel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&gt;=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Level</a:t>
                      </a:r>
                      <a:r>
                        <a:rPr sz="1100" b="1" spc="-10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400" b="1" spc="-20" dirty="0">
                          <a:latin typeface="Corbel"/>
                          <a:cs typeface="Corbel"/>
                        </a:rPr>
                        <a:t>Total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b="1" spc="-5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50.6</a:t>
                      </a:r>
                      <a:r>
                        <a:rPr sz="1800" b="1" spc="-5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en-US" sz="1400" b="1" spc="-5" dirty="0" smtClean="0">
                          <a:latin typeface="Corbel"/>
                          <a:cs typeface="Corbel"/>
                        </a:rPr>
                        <a:t>Black</a:t>
                      </a:r>
                      <a:endParaRPr sz="1400" dirty="0">
                        <a:latin typeface="Corbel"/>
                        <a:cs typeface="Corbe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23</a:t>
                      </a:r>
                      <a:r>
                        <a:rPr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.4</a:t>
                      </a:r>
                      <a:r>
                        <a:rPr sz="1800" b="1" dirty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%</a:t>
                      </a: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en-US" sz="1400" b="1" dirty="0" smtClean="0">
                          <a:latin typeface="Corbel"/>
                          <a:cs typeface="Corbel"/>
                        </a:rPr>
                        <a:t>White</a:t>
                      </a:r>
                      <a:endParaRPr sz="1400" b="1" dirty="0">
                        <a:latin typeface="Corbel"/>
                        <a:cs typeface="Corbe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79.8%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Special</a:t>
                      </a:r>
                      <a:r>
                        <a:rPr sz="1400" b="1" spc="-1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b="1" spc="-5" dirty="0">
                          <a:latin typeface="Corbel"/>
                          <a:cs typeface="Corbel"/>
                        </a:rPr>
                        <a:t>Ed.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23.3%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125095" marR="5378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b="1" spc="-5" dirty="0">
                          <a:latin typeface="Corbel"/>
                          <a:cs typeface="Corbel"/>
                        </a:rPr>
                        <a:t>Econ.  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Disad</a:t>
                      </a:r>
                      <a:r>
                        <a:rPr sz="1400" b="1" spc="-10" dirty="0">
                          <a:latin typeface="Corbel"/>
                          <a:cs typeface="Corbel"/>
                        </a:rPr>
                        <a:t>v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a</a:t>
                      </a:r>
                      <a:r>
                        <a:rPr sz="1400" b="1" spc="-5" dirty="0">
                          <a:latin typeface="Corbel"/>
                          <a:cs typeface="Corbel"/>
                        </a:rPr>
                        <a:t>n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20.8%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9601" y="4953000"/>
            <a:ext cx="4876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 was an increase in meeting or exceeding expectations in the black, </a:t>
            </a:r>
            <a:r>
              <a:rPr lang="en-US" dirty="0" err="1" smtClean="0"/>
              <a:t>Sp.Ed</a:t>
            </a:r>
            <a:r>
              <a:rPr lang="en-US" dirty="0" smtClean="0"/>
              <a:t> and Econ. Disadvantaged subgroups.  The gap between black and white students decreased from 56% to 41%.  Total # of students tested does not reflect total student population.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29399"/>
            <a:ext cx="1124712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07008" y="6629399"/>
            <a:ext cx="7936992" cy="228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57655" y="381000"/>
            <a:ext cx="7028815" cy="925894"/>
          </a:xfrm>
          <a:prstGeom prst="rect">
            <a:avLst/>
          </a:prstGeom>
          <a:solidFill>
            <a:srgbClr val="B8CDE4"/>
          </a:solidFill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3525"/>
              </a:lnSpc>
            </a:pPr>
            <a:r>
              <a:rPr sz="3100" spc="-20" dirty="0" smtClean="0">
                <a:solidFill>
                  <a:srgbClr val="4F81BC"/>
                </a:solidFill>
                <a:latin typeface="Corbel"/>
                <a:cs typeface="Corbel"/>
              </a:rPr>
              <a:t>201</a:t>
            </a:r>
            <a:r>
              <a:rPr lang="en-US" sz="3100" spc="-20" dirty="0">
                <a:solidFill>
                  <a:srgbClr val="4F81BC"/>
                </a:solidFill>
                <a:latin typeface="Corbel"/>
                <a:cs typeface="Corbel"/>
              </a:rPr>
              <a:t>8</a:t>
            </a:r>
            <a:r>
              <a:rPr sz="3100" spc="-20" dirty="0" smtClean="0">
                <a:solidFill>
                  <a:srgbClr val="4F81BC"/>
                </a:solidFill>
                <a:latin typeface="Corbel"/>
                <a:cs typeface="Corbel"/>
              </a:rPr>
              <a:t> </a:t>
            </a:r>
            <a:r>
              <a:rPr sz="3100" spc="-60" dirty="0">
                <a:solidFill>
                  <a:srgbClr val="4F81BC"/>
                </a:solidFill>
                <a:latin typeface="Corbel"/>
                <a:cs typeface="Corbel"/>
              </a:rPr>
              <a:t>PARCC</a:t>
            </a:r>
            <a:r>
              <a:rPr sz="3100" spc="-170" dirty="0">
                <a:solidFill>
                  <a:srgbClr val="4F81BC"/>
                </a:solidFill>
                <a:latin typeface="Corbel"/>
                <a:cs typeface="Corbel"/>
              </a:rPr>
              <a:t> </a:t>
            </a:r>
            <a:r>
              <a:rPr sz="3100" spc="-5" dirty="0">
                <a:solidFill>
                  <a:srgbClr val="4F81BC"/>
                </a:solidFill>
                <a:latin typeface="Corbel"/>
                <a:cs typeface="Corbel"/>
              </a:rPr>
              <a:t>Outcomes</a:t>
            </a:r>
            <a:endParaRPr sz="3100" dirty="0">
              <a:latin typeface="Corbel"/>
              <a:cs typeface="Corbel"/>
            </a:endParaRPr>
          </a:p>
          <a:p>
            <a:pPr marL="91440">
              <a:lnSpc>
                <a:spcPct val="100000"/>
              </a:lnSpc>
            </a:pPr>
            <a:r>
              <a:rPr sz="3100" spc="-10" dirty="0">
                <a:solidFill>
                  <a:srgbClr val="4F81BC"/>
                </a:solidFill>
                <a:latin typeface="Corbel"/>
                <a:cs typeface="Corbel"/>
              </a:rPr>
              <a:t>English Language Arts </a:t>
            </a:r>
            <a:r>
              <a:rPr sz="3100" spc="-5" dirty="0">
                <a:solidFill>
                  <a:srgbClr val="4F81BC"/>
                </a:solidFill>
                <a:latin typeface="Corbel"/>
                <a:cs typeface="Corbel"/>
              </a:rPr>
              <a:t>/</a:t>
            </a:r>
            <a:r>
              <a:rPr sz="3100" spc="-60" dirty="0">
                <a:solidFill>
                  <a:srgbClr val="4F81BC"/>
                </a:solidFill>
                <a:latin typeface="Corbel"/>
                <a:cs typeface="Corbel"/>
              </a:rPr>
              <a:t> </a:t>
            </a:r>
            <a:r>
              <a:rPr sz="3100" spc="-5" dirty="0">
                <a:solidFill>
                  <a:srgbClr val="4F81BC"/>
                </a:solidFill>
                <a:latin typeface="Corbel"/>
                <a:cs typeface="Corbel"/>
              </a:rPr>
              <a:t>Literacy</a:t>
            </a:r>
            <a:endParaRPr sz="3100" dirty="0">
              <a:latin typeface="Corbel"/>
              <a:cs typeface="Corbe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644501"/>
              </p:ext>
            </p:extLst>
          </p:nvPr>
        </p:nvGraphicFramePr>
        <p:xfrm>
          <a:off x="374650" y="1712976"/>
          <a:ext cx="8407399" cy="2603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0351"/>
                <a:gridCol w="874649"/>
                <a:gridCol w="838200"/>
                <a:gridCol w="838200"/>
                <a:gridCol w="1066800"/>
                <a:gridCol w="1066800"/>
                <a:gridCol w="1066800"/>
                <a:gridCol w="872998"/>
                <a:gridCol w="752601"/>
              </a:tblGrid>
              <a:tr h="5588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ELA</a:t>
                      </a:r>
                      <a:r>
                        <a:rPr sz="1800" b="1" spc="-1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11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38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9539" marR="123825" indent="127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Count of 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Valid</a:t>
                      </a:r>
                      <a:r>
                        <a:rPr sz="1100" b="1" spc="-8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Test 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Scores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60655" marR="151130" indent="15240" algn="just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Not Yet 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Meeting  (Level</a:t>
                      </a:r>
                      <a:r>
                        <a:rPr sz="1100" b="1" spc="-8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1)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60655" marR="151765" indent="-1905" algn="just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Pa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rti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all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y 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Meeting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2)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0175" marR="123825" indent="635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Approaching 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Expec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tations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3)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0810" marR="123189" indent="-127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Meeting 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Expec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tations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61290" marR="151765" indent="-635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Exceeding  Expec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tation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5)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District</a:t>
                      </a:r>
                      <a:r>
                        <a:rPr sz="1100" b="1" spc="-1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100">
                        <a:latin typeface="Corbel"/>
                        <a:cs typeface="Corbel"/>
                      </a:endParaRPr>
                    </a:p>
                    <a:p>
                      <a:pPr marL="130810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&gt;=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Level</a:t>
                      </a:r>
                      <a:r>
                        <a:rPr sz="1100" b="1" spc="-10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NJ %</a:t>
                      </a:r>
                      <a:r>
                        <a:rPr sz="1100" b="1" spc="-1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&gt;=</a:t>
                      </a:r>
                      <a:endParaRPr sz="1100">
                        <a:latin typeface="Corbel"/>
                        <a:cs typeface="Corbel"/>
                      </a:endParaRPr>
                    </a:p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Level</a:t>
                      </a:r>
                      <a:r>
                        <a:rPr sz="1100" b="1" spc="-9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400" b="1" spc="-20" dirty="0">
                          <a:latin typeface="Corbel"/>
                          <a:cs typeface="Corbel"/>
                        </a:rPr>
                        <a:t>Total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86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24.4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10.5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19.8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23.3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22.1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45.3</a:t>
                      </a:r>
                      <a:endParaRPr sz="1800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dirty="0" smtClean="0">
                          <a:latin typeface="Corbel" panose="020B0503020204020204" pitchFamily="34" charset="0"/>
                          <a:cs typeface="Times New Roman"/>
                        </a:rPr>
                        <a:t>38.1</a:t>
                      </a:r>
                      <a:endParaRPr sz="1800" b="1" dirty="0">
                        <a:latin typeface="Corbel" panose="020B0503020204020204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n-US" sz="1400" b="1" spc="-5" dirty="0" smtClean="0">
                          <a:latin typeface="Corbel"/>
                          <a:cs typeface="Corbel"/>
                        </a:rPr>
                        <a:t>Black</a:t>
                      </a:r>
                      <a:endParaRPr sz="1400" dirty="0">
                        <a:latin typeface="Corbel"/>
                        <a:cs typeface="Corbel"/>
                      </a:endParaRPr>
                    </a:p>
                  </a:txBody>
                  <a:tcPr marL="0" marR="0" marT="609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50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38.0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16.0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22.0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22.0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2.0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24.0</a:t>
                      </a:r>
                      <a:endParaRPr sz="1800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n-US" sz="1400" b="1" dirty="0" smtClean="0">
                          <a:latin typeface="Corbel"/>
                          <a:cs typeface="Corbel"/>
                        </a:rPr>
                        <a:t>White</a:t>
                      </a:r>
                      <a:endParaRPr sz="1400" b="1" dirty="0">
                        <a:latin typeface="Corbel"/>
                        <a:cs typeface="Corbel"/>
                      </a:endParaRPr>
                    </a:p>
                  </a:txBody>
                  <a:tcPr marL="0" marR="0" marT="609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27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7.4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3.7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14.8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18.5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55.6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74.1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Special</a:t>
                      </a:r>
                      <a:endParaRPr sz="1400">
                        <a:latin typeface="Corbel"/>
                        <a:cs typeface="Corbel"/>
                      </a:endParaRPr>
                    </a:p>
                    <a:p>
                      <a:pPr marL="124460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orbel"/>
                          <a:cs typeface="Corbel"/>
                        </a:rPr>
                        <a:t>Ed.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14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64.3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14.3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21.4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0.0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0.0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0.0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124460" marR="12065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400" b="1" spc="-5" dirty="0">
                          <a:latin typeface="Corbel"/>
                          <a:cs typeface="Corbel"/>
                        </a:rPr>
                        <a:t>Econ.  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Disad</a:t>
                      </a:r>
                      <a:r>
                        <a:rPr sz="1400" b="1" spc="-10" dirty="0">
                          <a:latin typeface="Corbel"/>
                          <a:cs typeface="Corbel"/>
                        </a:rPr>
                        <a:t>v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an.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35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40.0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17.1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20.0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14.3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8.6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22.9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845372"/>
              </p:ext>
            </p:extLst>
          </p:nvPr>
        </p:nvGraphicFramePr>
        <p:xfrm>
          <a:off x="5708650" y="4267200"/>
          <a:ext cx="2344166" cy="2386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/>
                <a:gridCol w="896366"/>
              </a:tblGrid>
              <a:tr h="4572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800" b="1" spc="-15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201</a:t>
                      </a:r>
                      <a:r>
                        <a:rPr lang="en-US" sz="1800" b="1" spc="-15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7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District</a:t>
                      </a:r>
                      <a:r>
                        <a:rPr sz="1100" b="1" spc="-1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100">
                        <a:latin typeface="Corbel"/>
                        <a:cs typeface="Corbel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&gt;=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Level</a:t>
                      </a:r>
                      <a:r>
                        <a:rPr sz="1100" b="1" spc="-10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400" b="1" spc="-20" dirty="0">
                          <a:latin typeface="Corbel"/>
                          <a:cs typeface="Corbel"/>
                        </a:rPr>
                        <a:t>Total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4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5.7</a:t>
                      </a:r>
                      <a:r>
                        <a:rPr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800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en-US" sz="1400" b="1" spc="-5" dirty="0" smtClean="0">
                          <a:latin typeface="Corbel"/>
                          <a:cs typeface="Corbel"/>
                        </a:rPr>
                        <a:t>Black</a:t>
                      </a:r>
                      <a:endParaRPr sz="1400" dirty="0">
                        <a:latin typeface="Corbel"/>
                        <a:cs typeface="Corbe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spc="-5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25.5</a:t>
                      </a:r>
                      <a:r>
                        <a:rPr sz="1800" b="1" spc="-5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800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en-US" sz="1400" dirty="0" smtClean="0">
                          <a:latin typeface="Corbel"/>
                          <a:cs typeface="Corbel"/>
                        </a:rPr>
                        <a:t>White</a:t>
                      </a:r>
                      <a:endParaRPr sz="1400" dirty="0">
                        <a:latin typeface="Corbel"/>
                        <a:cs typeface="Corbe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75.9%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Special</a:t>
                      </a:r>
                      <a:r>
                        <a:rPr sz="1400" b="1" spc="-1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b="1" spc="-5" dirty="0">
                          <a:latin typeface="Corbel"/>
                          <a:cs typeface="Corbel"/>
                        </a:rPr>
                        <a:t>Ed.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20.0%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125095" marR="5378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b="1" spc="-5" dirty="0">
                          <a:latin typeface="Corbel"/>
                          <a:cs typeface="Corbel"/>
                        </a:rPr>
                        <a:t>Econ.  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Disad</a:t>
                      </a:r>
                      <a:r>
                        <a:rPr sz="1400" b="1" spc="-10" dirty="0">
                          <a:latin typeface="Corbel"/>
                          <a:cs typeface="Corbel"/>
                        </a:rPr>
                        <a:t>v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a</a:t>
                      </a:r>
                      <a:r>
                        <a:rPr sz="1400" b="1" spc="-5" dirty="0">
                          <a:latin typeface="Corbel"/>
                          <a:cs typeface="Corbel"/>
                        </a:rPr>
                        <a:t>n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42.3%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29399"/>
            <a:ext cx="1124712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07008" y="6629399"/>
            <a:ext cx="7936992" cy="228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57655" y="381000"/>
            <a:ext cx="7028815" cy="925894"/>
          </a:xfrm>
          <a:prstGeom prst="rect">
            <a:avLst/>
          </a:prstGeom>
          <a:solidFill>
            <a:srgbClr val="B8CDE4"/>
          </a:solidFill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3525"/>
              </a:lnSpc>
            </a:pPr>
            <a:r>
              <a:rPr sz="3100" spc="-20" dirty="0" smtClean="0">
                <a:solidFill>
                  <a:srgbClr val="4F81BC"/>
                </a:solidFill>
                <a:latin typeface="Corbel"/>
                <a:cs typeface="Corbel"/>
              </a:rPr>
              <a:t>201</a:t>
            </a:r>
            <a:r>
              <a:rPr lang="en-US" sz="3100" spc="-20" dirty="0">
                <a:solidFill>
                  <a:srgbClr val="4F81BC"/>
                </a:solidFill>
                <a:latin typeface="Corbel"/>
                <a:cs typeface="Corbel"/>
              </a:rPr>
              <a:t>8</a:t>
            </a:r>
            <a:r>
              <a:rPr sz="3100" spc="-20" dirty="0" smtClean="0">
                <a:solidFill>
                  <a:srgbClr val="4F81BC"/>
                </a:solidFill>
                <a:latin typeface="Corbel"/>
                <a:cs typeface="Corbel"/>
              </a:rPr>
              <a:t> </a:t>
            </a:r>
            <a:r>
              <a:rPr sz="3100" spc="-65" dirty="0">
                <a:solidFill>
                  <a:srgbClr val="4F81BC"/>
                </a:solidFill>
                <a:latin typeface="Corbel"/>
                <a:cs typeface="Corbel"/>
              </a:rPr>
              <a:t>PARCC</a:t>
            </a:r>
            <a:r>
              <a:rPr sz="3100" spc="-145" dirty="0">
                <a:solidFill>
                  <a:srgbClr val="4F81BC"/>
                </a:solidFill>
                <a:latin typeface="Corbel"/>
                <a:cs typeface="Corbel"/>
              </a:rPr>
              <a:t> </a:t>
            </a:r>
            <a:r>
              <a:rPr sz="3100" spc="-5" dirty="0">
                <a:solidFill>
                  <a:srgbClr val="4F81BC"/>
                </a:solidFill>
                <a:latin typeface="Corbel"/>
                <a:cs typeface="Corbel"/>
              </a:rPr>
              <a:t>Outcomes</a:t>
            </a:r>
            <a:endParaRPr sz="3100" dirty="0">
              <a:latin typeface="Corbel"/>
              <a:cs typeface="Corbel"/>
            </a:endParaRPr>
          </a:p>
          <a:p>
            <a:pPr marL="91440">
              <a:lnSpc>
                <a:spcPct val="100000"/>
              </a:lnSpc>
            </a:pPr>
            <a:r>
              <a:rPr sz="3100" spc="-10" dirty="0">
                <a:solidFill>
                  <a:srgbClr val="4F81BC"/>
                </a:solidFill>
                <a:latin typeface="Corbel"/>
                <a:cs typeface="Corbel"/>
              </a:rPr>
              <a:t>Mathematics</a:t>
            </a:r>
            <a:endParaRPr sz="3100" dirty="0">
              <a:latin typeface="Corbel"/>
              <a:cs typeface="Corbe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219385"/>
              </p:ext>
            </p:extLst>
          </p:nvPr>
        </p:nvGraphicFramePr>
        <p:xfrm>
          <a:off x="374650" y="1712976"/>
          <a:ext cx="8407399" cy="2603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0351"/>
                <a:gridCol w="874649"/>
                <a:gridCol w="838200"/>
                <a:gridCol w="838200"/>
                <a:gridCol w="1066800"/>
                <a:gridCol w="1066800"/>
                <a:gridCol w="1066800"/>
                <a:gridCol w="872998"/>
                <a:gridCol w="752601"/>
              </a:tblGrid>
              <a:tr h="5588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r>
                        <a:rPr sz="1800" b="1" spc="-3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MAT</a:t>
                      </a:r>
                      <a:r>
                        <a:rPr sz="1800" b="1" spc="-9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03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38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9539" marR="123825" indent="127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Count of 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Valid</a:t>
                      </a:r>
                      <a:r>
                        <a:rPr sz="1100" b="1" spc="-8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Test 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Scores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60655" marR="151130" indent="15240" algn="just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Not Yet 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Meeting  (Level</a:t>
                      </a:r>
                      <a:r>
                        <a:rPr sz="1100" b="1" spc="-8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1)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60655" marR="151765" indent="-1905" algn="just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Pa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rti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all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y 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Meeting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2)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0175" marR="123825" indent="635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Approaching 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Expec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tations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3)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0810" marR="123189" indent="-127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Meeting 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Expec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tations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61290" marR="151765" indent="-635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Exceeding  Expec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tation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5)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District</a:t>
                      </a:r>
                      <a:r>
                        <a:rPr sz="1100" b="1" spc="-1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100">
                        <a:latin typeface="Corbel"/>
                        <a:cs typeface="Corbel"/>
                      </a:endParaRPr>
                    </a:p>
                    <a:p>
                      <a:pPr marL="130810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&gt;=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Level</a:t>
                      </a:r>
                      <a:r>
                        <a:rPr sz="1100" b="1" spc="-10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NJ %</a:t>
                      </a:r>
                      <a:r>
                        <a:rPr sz="1100" b="1" spc="-1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&gt;=</a:t>
                      </a:r>
                      <a:endParaRPr sz="1100">
                        <a:latin typeface="Corbel"/>
                        <a:cs typeface="Corbel"/>
                      </a:endParaRPr>
                    </a:p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Level</a:t>
                      </a:r>
                      <a:r>
                        <a:rPr sz="1100" b="1" spc="-9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400" b="1" spc="-20" dirty="0">
                          <a:latin typeface="Corbel"/>
                          <a:cs typeface="Corbel"/>
                        </a:rPr>
                        <a:t>Total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545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4.6%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12.1%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19.6%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40.0%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23.7%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b="1" dirty="0" smtClean="0">
                          <a:latin typeface="Corbel"/>
                          <a:cs typeface="Corbel"/>
                        </a:rPr>
                        <a:t>63.7%</a:t>
                      </a:r>
                      <a:endParaRPr sz="1800" b="1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Corbel" panose="020B0503020204020204" pitchFamily="34" charset="0"/>
                          <a:cs typeface="Times New Roman"/>
                        </a:rPr>
                        <a:t>53.0%</a:t>
                      </a:r>
                      <a:endParaRPr sz="1800" dirty="0">
                        <a:latin typeface="Corbel" panose="020B0503020204020204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n-US" sz="1400" b="1" spc="-5" dirty="0" smtClean="0">
                          <a:latin typeface="Corbel"/>
                          <a:cs typeface="Corbel"/>
                        </a:rPr>
                        <a:t>Black</a:t>
                      </a:r>
                      <a:endParaRPr sz="1400" dirty="0">
                        <a:latin typeface="Corbel"/>
                        <a:cs typeface="Corbel"/>
                      </a:endParaRPr>
                    </a:p>
                  </a:txBody>
                  <a:tcPr marL="0" marR="0" marT="609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150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10.0%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23.3%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34.7%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22.7%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9.3%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dirty="0" smtClean="0">
                          <a:latin typeface="Corbel"/>
                          <a:cs typeface="Corbel"/>
                        </a:rPr>
                        <a:t>32.0%</a:t>
                      </a:r>
                      <a:endParaRPr sz="1800" b="1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n-US" sz="1400" b="1" dirty="0" smtClean="0">
                          <a:latin typeface="Corbel"/>
                          <a:cs typeface="Corbel"/>
                        </a:rPr>
                        <a:t>White</a:t>
                      </a:r>
                      <a:endParaRPr sz="1400" b="1" dirty="0">
                        <a:latin typeface="Corbel"/>
                        <a:cs typeface="Corbel"/>
                      </a:endParaRPr>
                    </a:p>
                  </a:txBody>
                  <a:tcPr marL="0" marR="0" marT="609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296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1.0%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6.4%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12.2%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51.4%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29.1%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dirty="0" smtClean="0">
                          <a:latin typeface="Corbel"/>
                          <a:cs typeface="Corbel"/>
                        </a:rPr>
                        <a:t>80.4%</a:t>
                      </a:r>
                      <a:endParaRPr sz="1800" b="1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Special</a:t>
                      </a:r>
                      <a:endParaRPr sz="1400">
                        <a:latin typeface="Corbel"/>
                        <a:cs typeface="Corbel"/>
                      </a:endParaRPr>
                    </a:p>
                    <a:p>
                      <a:pPr marL="124460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orbel"/>
                          <a:cs typeface="Corbel"/>
                        </a:rPr>
                        <a:t>Ed.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55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30.9%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23.6%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20.0%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20.0%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5.5%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b="1" dirty="0" smtClean="0">
                          <a:latin typeface="Corbel"/>
                          <a:cs typeface="Corbel"/>
                        </a:rPr>
                        <a:t>25.5%</a:t>
                      </a:r>
                      <a:endParaRPr sz="1800" b="1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124460" marR="12065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400" b="1" spc="-5" dirty="0">
                          <a:latin typeface="Corbel"/>
                          <a:cs typeface="Corbel"/>
                        </a:rPr>
                        <a:t>Econ.  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Disad</a:t>
                      </a:r>
                      <a:r>
                        <a:rPr sz="1400" b="1" spc="-10" dirty="0">
                          <a:latin typeface="Corbel"/>
                          <a:cs typeface="Corbel"/>
                        </a:rPr>
                        <a:t>v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an.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87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17.2%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27.6%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36.8%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16.1%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2.3%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b="1" dirty="0" smtClean="0">
                          <a:latin typeface="Corbel"/>
                          <a:cs typeface="Corbel"/>
                        </a:rPr>
                        <a:t>18.4%</a:t>
                      </a:r>
                      <a:endParaRPr sz="1800" b="1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157886"/>
              </p:ext>
            </p:extLst>
          </p:nvPr>
        </p:nvGraphicFramePr>
        <p:xfrm>
          <a:off x="5708650" y="4337050"/>
          <a:ext cx="2344166" cy="2322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/>
                <a:gridCol w="896366"/>
              </a:tblGrid>
              <a:tr h="3937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800" b="1" spc="-15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201</a:t>
                      </a:r>
                      <a:r>
                        <a:rPr lang="en-US" sz="1800" b="1" spc="-15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7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District</a:t>
                      </a:r>
                      <a:r>
                        <a:rPr sz="1100" b="1" spc="-1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100">
                        <a:latin typeface="Corbel"/>
                        <a:cs typeface="Corbel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&gt;=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Level</a:t>
                      </a:r>
                      <a:r>
                        <a:rPr sz="1100" b="1" spc="-10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400" b="1" spc="-20" dirty="0">
                          <a:latin typeface="Corbel"/>
                          <a:cs typeface="Corbel"/>
                        </a:rPr>
                        <a:t>Total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spc="-10" dirty="0" smtClean="0">
                          <a:latin typeface="Corbel"/>
                          <a:cs typeface="Corbel"/>
                        </a:rPr>
                        <a:t>63.8</a:t>
                      </a:r>
                      <a:r>
                        <a:rPr sz="1800" spc="-10" dirty="0" smtClean="0">
                          <a:latin typeface="Corbel"/>
                          <a:cs typeface="Corbel"/>
                        </a:rPr>
                        <a:t>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en-US" sz="1400" b="1" spc="-5" dirty="0" smtClean="0">
                          <a:latin typeface="Corbel"/>
                          <a:cs typeface="Corbel"/>
                        </a:rPr>
                        <a:t>Black</a:t>
                      </a:r>
                      <a:endParaRPr sz="1400" dirty="0">
                        <a:latin typeface="Corbel"/>
                        <a:cs typeface="Corbe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spc="-10" dirty="0" smtClean="0">
                          <a:latin typeface="Corbel"/>
                          <a:cs typeface="Corbel"/>
                        </a:rPr>
                        <a:t>35.9</a:t>
                      </a:r>
                      <a:r>
                        <a:rPr sz="1800" spc="-10" dirty="0" smtClean="0">
                          <a:latin typeface="Corbel"/>
                          <a:cs typeface="Corbel"/>
                        </a:rPr>
                        <a:t>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en-US" sz="1400" b="1" dirty="0" smtClean="0">
                          <a:latin typeface="Corbel"/>
                          <a:cs typeface="Corbel"/>
                        </a:rPr>
                        <a:t>White</a:t>
                      </a:r>
                      <a:endParaRPr sz="1400" b="1" dirty="0">
                        <a:latin typeface="Corbel"/>
                        <a:cs typeface="Corbe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77.6%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Special</a:t>
                      </a:r>
                      <a:r>
                        <a:rPr sz="1400" b="1" spc="-1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b="1" spc="-5" dirty="0">
                          <a:latin typeface="Corbel"/>
                          <a:cs typeface="Corbel"/>
                        </a:rPr>
                        <a:t>Ed.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800" spc="-15" dirty="0" smtClean="0">
                          <a:latin typeface="Corbel"/>
                          <a:cs typeface="Corbel"/>
                        </a:rPr>
                        <a:t>2</a:t>
                      </a:r>
                      <a:r>
                        <a:rPr lang="en-US" sz="1800" spc="-15" dirty="0" smtClean="0">
                          <a:latin typeface="Corbel"/>
                          <a:cs typeface="Corbel"/>
                        </a:rPr>
                        <a:t>8.8</a:t>
                      </a:r>
                      <a:r>
                        <a:rPr sz="1800" spc="-15" dirty="0" smtClean="0">
                          <a:latin typeface="Corbel"/>
                          <a:cs typeface="Corbel"/>
                        </a:rPr>
                        <a:t>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125095" marR="5378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b="1" spc="-5" dirty="0">
                          <a:latin typeface="Corbel"/>
                          <a:cs typeface="Corbel"/>
                        </a:rPr>
                        <a:t>Econ.  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Disad</a:t>
                      </a:r>
                      <a:r>
                        <a:rPr sz="1400" b="1" spc="-10" dirty="0">
                          <a:latin typeface="Corbel"/>
                          <a:cs typeface="Corbel"/>
                        </a:rPr>
                        <a:t>v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a</a:t>
                      </a:r>
                      <a:r>
                        <a:rPr sz="1400" b="1" spc="-5" dirty="0">
                          <a:latin typeface="Corbel"/>
                          <a:cs typeface="Corbel"/>
                        </a:rPr>
                        <a:t>n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spc="-10" dirty="0" smtClean="0">
                          <a:latin typeface="Corbel"/>
                          <a:cs typeface="Corbel"/>
                        </a:rPr>
                        <a:t>21</a:t>
                      </a:r>
                      <a:r>
                        <a:rPr sz="1800" spc="-10" dirty="0" smtClean="0">
                          <a:latin typeface="Corbel"/>
                          <a:cs typeface="Corbel"/>
                        </a:rPr>
                        <a:t>.8</a:t>
                      </a:r>
                      <a:r>
                        <a:rPr sz="1800" spc="-10" dirty="0">
                          <a:latin typeface="Corbel"/>
                          <a:cs typeface="Corbel"/>
                        </a:rPr>
                        <a:t>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3400" y="4648200"/>
            <a:ext cx="520757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3</a:t>
            </a:r>
            <a:r>
              <a:rPr lang="en-US" baseline="30000" dirty="0" smtClean="0"/>
              <a:t>rd</a:t>
            </a:r>
            <a:r>
              <a:rPr lang="en-US" dirty="0" smtClean="0"/>
              <a:t> grade SOMSD remained steady and </a:t>
            </a:r>
          </a:p>
          <a:p>
            <a:r>
              <a:rPr lang="en-US" dirty="0" smtClean="0"/>
              <a:t>Each subgroup experienced a decrease except Special</a:t>
            </a:r>
          </a:p>
          <a:p>
            <a:r>
              <a:rPr lang="en-US" dirty="0" smtClean="0"/>
              <a:t>Education.  </a:t>
            </a:r>
          </a:p>
          <a:p>
            <a:r>
              <a:rPr lang="en-US" dirty="0"/>
              <a:t>The gap between black and white subgroup</a:t>
            </a:r>
          </a:p>
          <a:p>
            <a:r>
              <a:rPr lang="en-US" dirty="0" smtClean="0"/>
              <a:t>increased </a:t>
            </a:r>
            <a:r>
              <a:rPr lang="en-US" dirty="0"/>
              <a:t>from </a:t>
            </a:r>
            <a:r>
              <a:rPr lang="en-US" dirty="0" smtClean="0"/>
              <a:t>42% </a:t>
            </a:r>
            <a:r>
              <a:rPr lang="en-US" dirty="0"/>
              <a:t>to </a:t>
            </a:r>
            <a:r>
              <a:rPr lang="en-US" dirty="0" smtClean="0"/>
              <a:t>48%.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29399"/>
            <a:ext cx="1124712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07008" y="6629399"/>
            <a:ext cx="7936992" cy="228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57655" y="381000"/>
            <a:ext cx="7028815" cy="925894"/>
          </a:xfrm>
          <a:prstGeom prst="rect">
            <a:avLst/>
          </a:prstGeom>
          <a:solidFill>
            <a:srgbClr val="B8CDE4"/>
          </a:solidFill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3525"/>
              </a:lnSpc>
            </a:pPr>
            <a:r>
              <a:rPr sz="3100" spc="-20" dirty="0" smtClean="0">
                <a:solidFill>
                  <a:srgbClr val="4F81BC"/>
                </a:solidFill>
                <a:latin typeface="Corbel"/>
                <a:cs typeface="Corbel"/>
              </a:rPr>
              <a:t>201</a:t>
            </a:r>
            <a:r>
              <a:rPr lang="en-US" sz="3100" spc="-20" dirty="0">
                <a:solidFill>
                  <a:srgbClr val="4F81BC"/>
                </a:solidFill>
                <a:latin typeface="Corbel"/>
                <a:cs typeface="Corbel"/>
              </a:rPr>
              <a:t>8</a:t>
            </a:r>
            <a:r>
              <a:rPr sz="3100" spc="-20" dirty="0" smtClean="0">
                <a:solidFill>
                  <a:srgbClr val="4F81BC"/>
                </a:solidFill>
                <a:latin typeface="Corbel"/>
                <a:cs typeface="Corbel"/>
              </a:rPr>
              <a:t> </a:t>
            </a:r>
            <a:r>
              <a:rPr sz="3100" spc="-60" dirty="0">
                <a:solidFill>
                  <a:srgbClr val="4F81BC"/>
                </a:solidFill>
                <a:latin typeface="Corbel"/>
                <a:cs typeface="Corbel"/>
              </a:rPr>
              <a:t>PARCC</a:t>
            </a:r>
            <a:r>
              <a:rPr sz="3100" spc="-170" dirty="0">
                <a:solidFill>
                  <a:srgbClr val="4F81BC"/>
                </a:solidFill>
                <a:latin typeface="Corbel"/>
                <a:cs typeface="Corbel"/>
              </a:rPr>
              <a:t> </a:t>
            </a:r>
            <a:r>
              <a:rPr sz="3100" spc="-5" dirty="0">
                <a:solidFill>
                  <a:srgbClr val="4F81BC"/>
                </a:solidFill>
                <a:latin typeface="Corbel"/>
                <a:cs typeface="Corbel"/>
              </a:rPr>
              <a:t>Outcomes</a:t>
            </a:r>
            <a:endParaRPr sz="3100" dirty="0">
              <a:latin typeface="Corbel"/>
              <a:cs typeface="Corbel"/>
            </a:endParaRPr>
          </a:p>
          <a:p>
            <a:pPr marL="91440">
              <a:lnSpc>
                <a:spcPct val="100000"/>
              </a:lnSpc>
            </a:pPr>
            <a:r>
              <a:rPr sz="3100" spc="-10" dirty="0">
                <a:solidFill>
                  <a:srgbClr val="4F81BC"/>
                </a:solidFill>
                <a:latin typeface="Corbel"/>
                <a:cs typeface="Corbel"/>
              </a:rPr>
              <a:t>Mathematics</a:t>
            </a:r>
            <a:endParaRPr sz="3100" dirty="0">
              <a:latin typeface="Corbel"/>
              <a:cs typeface="Corbe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606623"/>
              </p:ext>
            </p:extLst>
          </p:nvPr>
        </p:nvGraphicFramePr>
        <p:xfrm>
          <a:off x="374650" y="1712976"/>
          <a:ext cx="8407399" cy="2603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0351"/>
                <a:gridCol w="874649"/>
                <a:gridCol w="838200"/>
                <a:gridCol w="838200"/>
                <a:gridCol w="1066800"/>
                <a:gridCol w="1066800"/>
                <a:gridCol w="1066800"/>
                <a:gridCol w="872998"/>
                <a:gridCol w="752601"/>
              </a:tblGrid>
              <a:tr h="5588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r>
                        <a:rPr sz="1800" b="1" spc="-3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MAT</a:t>
                      </a:r>
                      <a:r>
                        <a:rPr sz="1800" b="1" spc="-9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04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38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9539" marR="123825" indent="127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Count of 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Valid</a:t>
                      </a:r>
                      <a:r>
                        <a:rPr sz="1100" b="1" spc="-8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Test 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Scores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60655" marR="151130" indent="15240" algn="just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Not Yet 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Meeting  (Level</a:t>
                      </a:r>
                      <a:r>
                        <a:rPr sz="1100" b="1" spc="-8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1)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60655" marR="151765" indent="-1905" algn="just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Pa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rti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all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y 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Meeting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2)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0175" marR="123825" indent="635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Approaching 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Expec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tations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3)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0810" marR="123189" indent="-127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Meeting 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Expec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tations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61290" marR="151765" indent="-635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Exceeding  Expec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tation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5)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District</a:t>
                      </a:r>
                      <a:r>
                        <a:rPr sz="1100" b="1" spc="-1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100">
                        <a:latin typeface="Corbel"/>
                        <a:cs typeface="Corbel"/>
                      </a:endParaRPr>
                    </a:p>
                    <a:p>
                      <a:pPr marL="130810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&gt;=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Level</a:t>
                      </a:r>
                      <a:r>
                        <a:rPr sz="1100" b="1" spc="-10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NJ %</a:t>
                      </a:r>
                      <a:r>
                        <a:rPr sz="1100" b="1" spc="-1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&gt;=</a:t>
                      </a:r>
                      <a:endParaRPr sz="1100">
                        <a:latin typeface="Corbel"/>
                        <a:cs typeface="Corbel"/>
                      </a:endParaRPr>
                    </a:p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Level</a:t>
                      </a:r>
                      <a:r>
                        <a:rPr sz="1100" b="1" spc="-9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400" b="1" spc="-20" dirty="0">
                          <a:latin typeface="Corbel"/>
                          <a:cs typeface="Corbel"/>
                        </a:rPr>
                        <a:t>Total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547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7081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5.7%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13.7%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20.7%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51.9%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8.0%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60.0%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dirty="0" smtClean="0">
                          <a:latin typeface="Corbel" panose="020B0503020204020204" pitchFamily="34" charset="0"/>
                          <a:cs typeface="Times New Roman"/>
                        </a:rPr>
                        <a:t>49.4%</a:t>
                      </a:r>
                      <a:endParaRPr sz="1800" b="1" dirty="0">
                        <a:latin typeface="Corbel" panose="020B0503020204020204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n-US" sz="1400" b="1" spc="-5" dirty="0" smtClean="0">
                          <a:latin typeface="Corbel"/>
                          <a:cs typeface="Corbel"/>
                        </a:rPr>
                        <a:t>Black</a:t>
                      </a:r>
                      <a:endParaRPr sz="1400" dirty="0">
                        <a:latin typeface="Corbel"/>
                        <a:cs typeface="Corbel"/>
                      </a:endParaRPr>
                    </a:p>
                  </a:txBody>
                  <a:tcPr marL="0" marR="0" marT="609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150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16.0%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30.7%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20.7%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29.3%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3.3%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32.7%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n-US" sz="1400" b="1" dirty="0" smtClean="0">
                          <a:latin typeface="Corbel"/>
                          <a:cs typeface="Corbel"/>
                        </a:rPr>
                        <a:t>White</a:t>
                      </a:r>
                      <a:endParaRPr sz="1400" b="1" dirty="0">
                        <a:latin typeface="Corbel"/>
                        <a:cs typeface="Corbel"/>
                      </a:endParaRPr>
                    </a:p>
                  </a:txBody>
                  <a:tcPr marL="0" marR="0" marT="609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304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1.6%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6.3%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18.8%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63.5%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9.9%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73.4%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Special</a:t>
                      </a:r>
                      <a:endParaRPr sz="1400">
                        <a:latin typeface="Corbel"/>
                        <a:cs typeface="Corbel"/>
                      </a:endParaRPr>
                    </a:p>
                    <a:p>
                      <a:pPr marL="124460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orbel"/>
                          <a:cs typeface="Corbel"/>
                        </a:rPr>
                        <a:t>Ed.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77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20.8%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31.2%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22.1%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22.1%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3.9%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26.0%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124460" marR="12065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400" b="1" spc="-5" dirty="0">
                          <a:latin typeface="Corbel"/>
                          <a:cs typeface="Corbel"/>
                        </a:rPr>
                        <a:t>Econ.  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Disad</a:t>
                      </a:r>
                      <a:r>
                        <a:rPr sz="1400" b="1" spc="-10" dirty="0">
                          <a:latin typeface="Corbel"/>
                          <a:cs typeface="Corbel"/>
                        </a:rPr>
                        <a:t>v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an.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84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22.6%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27.4%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22.6%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26.2%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1.2%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27.4%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241156"/>
              </p:ext>
            </p:extLst>
          </p:nvPr>
        </p:nvGraphicFramePr>
        <p:xfrm>
          <a:off x="5708650" y="4337050"/>
          <a:ext cx="2344166" cy="2322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/>
                <a:gridCol w="896366"/>
              </a:tblGrid>
              <a:tr h="3937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800" b="1" spc="-15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201</a:t>
                      </a:r>
                      <a:r>
                        <a:rPr lang="en-US" sz="1800" b="1" spc="-15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7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District</a:t>
                      </a:r>
                      <a:r>
                        <a:rPr sz="1100" b="1" spc="-1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100">
                        <a:latin typeface="Corbel"/>
                        <a:cs typeface="Corbel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&gt;=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Level</a:t>
                      </a:r>
                      <a:r>
                        <a:rPr sz="1100" b="1" spc="-10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400" b="1" spc="-20" dirty="0">
                          <a:latin typeface="Corbel"/>
                          <a:cs typeface="Corbel"/>
                        </a:rPr>
                        <a:t>Total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b="1" spc="-5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66.8</a:t>
                      </a:r>
                      <a:r>
                        <a:rPr sz="1800" b="1" spc="-5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800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en-US" sz="1400" b="1" spc="-5" dirty="0" smtClean="0">
                          <a:latin typeface="Corbel"/>
                          <a:cs typeface="Corbel"/>
                        </a:rPr>
                        <a:t>Black</a:t>
                      </a:r>
                      <a:endParaRPr sz="1400" dirty="0">
                        <a:latin typeface="Corbel"/>
                        <a:cs typeface="Corbe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3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6.5</a:t>
                      </a:r>
                      <a:r>
                        <a:rPr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800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en-US" sz="1400" b="1" dirty="0" smtClean="0">
                          <a:latin typeface="Corbel"/>
                          <a:cs typeface="Corbel"/>
                        </a:rPr>
                        <a:t>White</a:t>
                      </a:r>
                      <a:endParaRPr sz="1400" b="1" dirty="0">
                        <a:latin typeface="Corbel"/>
                        <a:cs typeface="Corbe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79.9%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Special</a:t>
                      </a:r>
                      <a:r>
                        <a:rPr sz="1400" b="1" spc="-1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b="1" spc="-5" dirty="0">
                          <a:latin typeface="Corbel"/>
                          <a:cs typeface="Corbel"/>
                        </a:rPr>
                        <a:t>Ed.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b="1" spc="-5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23.2</a:t>
                      </a:r>
                      <a:r>
                        <a:rPr sz="1800" b="1" spc="-5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800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125095" marR="5378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b="1" spc="-5" dirty="0">
                          <a:latin typeface="Corbel"/>
                          <a:cs typeface="Corbel"/>
                        </a:rPr>
                        <a:t>Econ.  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Disad</a:t>
                      </a:r>
                      <a:r>
                        <a:rPr sz="1400" b="1" spc="-10" dirty="0">
                          <a:latin typeface="Corbel"/>
                          <a:cs typeface="Corbel"/>
                        </a:rPr>
                        <a:t>v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a</a:t>
                      </a:r>
                      <a:r>
                        <a:rPr sz="1400" b="1" spc="-5" dirty="0">
                          <a:latin typeface="Corbel"/>
                          <a:cs typeface="Corbel"/>
                        </a:rPr>
                        <a:t>n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800" b="1" spc="-5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30.</a:t>
                      </a:r>
                      <a:r>
                        <a:rPr lang="en-US" sz="1800" b="1" spc="-5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1</a:t>
                      </a:r>
                      <a:r>
                        <a:rPr sz="1800" b="1" spc="-5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800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3400" y="4876800"/>
            <a:ext cx="495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4th grade Mathematics decreased from 67%</a:t>
            </a:r>
          </a:p>
          <a:p>
            <a:r>
              <a:rPr lang="en-US" dirty="0" smtClean="0"/>
              <a:t>To 60% scoring &gt;=4. The </a:t>
            </a:r>
            <a:r>
              <a:rPr lang="en-US" dirty="0"/>
              <a:t>gap between black and white </a:t>
            </a:r>
            <a:r>
              <a:rPr lang="en-US" dirty="0" smtClean="0"/>
              <a:t>subgroup decreased </a:t>
            </a:r>
            <a:r>
              <a:rPr lang="en-US" dirty="0"/>
              <a:t>from </a:t>
            </a:r>
            <a:r>
              <a:rPr lang="en-US" dirty="0" smtClean="0"/>
              <a:t>43% to 41%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5459" y="1742897"/>
            <a:ext cx="7749540" cy="39039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lr>
                <a:srgbClr val="4F81BC"/>
              </a:buClr>
              <a:buFont typeface="Wingdings 2"/>
              <a:buChar char=""/>
              <a:tabLst>
                <a:tab pos="241300" algn="l"/>
              </a:tabLst>
            </a:pPr>
            <a:r>
              <a:rPr sz="2400" spc="105" dirty="0">
                <a:solidFill>
                  <a:srgbClr val="D99593"/>
                </a:solidFill>
                <a:latin typeface="Franklin Gothic Medium"/>
                <a:cs typeface="Franklin Gothic Medium"/>
              </a:rPr>
              <a:t>Level </a:t>
            </a:r>
            <a:r>
              <a:rPr sz="2400" spc="75" dirty="0">
                <a:solidFill>
                  <a:srgbClr val="D99593"/>
                </a:solidFill>
                <a:latin typeface="Franklin Gothic Medium"/>
                <a:cs typeface="Franklin Gothic Medium"/>
              </a:rPr>
              <a:t>1:  </a:t>
            </a:r>
            <a:r>
              <a:rPr sz="2400" spc="90" dirty="0">
                <a:solidFill>
                  <a:srgbClr val="D99593"/>
                </a:solidFill>
                <a:latin typeface="Franklin Gothic Medium"/>
                <a:cs typeface="Franklin Gothic Medium"/>
              </a:rPr>
              <a:t>Not  </a:t>
            </a:r>
            <a:r>
              <a:rPr sz="2400" spc="75" dirty="0">
                <a:solidFill>
                  <a:srgbClr val="D99593"/>
                </a:solidFill>
                <a:latin typeface="Franklin Gothic Medium"/>
                <a:cs typeface="Franklin Gothic Medium"/>
              </a:rPr>
              <a:t>yet</a:t>
            </a:r>
            <a:r>
              <a:rPr sz="2400" spc="-165" dirty="0">
                <a:solidFill>
                  <a:srgbClr val="D99593"/>
                </a:solidFill>
                <a:latin typeface="Franklin Gothic Medium"/>
                <a:cs typeface="Franklin Gothic Medium"/>
              </a:rPr>
              <a:t> </a:t>
            </a:r>
            <a:r>
              <a:rPr sz="2400" spc="125" dirty="0">
                <a:solidFill>
                  <a:srgbClr val="D99593"/>
                </a:solidFill>
                <a:latin typeface="Franklin Gothic Medium"/>
                <a:cs typeface="Franklin Gothic Medium"/>
              </a:rPr>
              <a:t>meeting grade-level expectations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4F81BC"/>
              </a:buClr>
              <a:buFont typeface="Wingdings 2"/>
              <a:buChar char=""/>
            </a:pPr>
            <a:endParaRPr sz="35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Clr>
                <a:srgbClr val="4F81BC"/>
              </a:buClr>
              <a:buFont typeface="Wingdings 2"/>
              <a:buChar char=""/>
              <a:tabLst>
                <a:tab pos="241300" algn="l"/>
              </a:tabLst>
            </a:pPr>
            <a:r>
              <a:rPr sz="2400" spc="105" dirty="0">
                <a:solidFill>
                  <a:srgbClr val="D99593"/>
                </a:solidFill>
                <a:latin typeface="Franklin Gothic Medium"/>
                <a:cs typeface="Franklin Gothic Medium"/>
              </a:rPr>
              <a:t>Level </a:t>
            </a:r>
            <a:r>
              <a:rPr sz="2400" spc="75" dirty="0">
                <a:solidFill>
                  <a:srgbClr val="D99593"/>
                </a:solidFill>
                <a:latin typeface="Franklin Gothic Medium"/>
                <a:cs typeface="Franklin Gothic Medium"/>
              </a:rPr>
              <a:t>2:  </a:t>
            </a:r>
            <a:r>
              <a:rPr sz="2400" spc="130" dirty="0">
                <a:solidFill>
                  <a:srgbClr val="D99593"/>
                </a:solidFill>
                <a:latin typeface="Franklin Gothic Medium"/>
                <a:cs typeface="Franklin Gothic Medium"/>
              </a:rPr>
              <a:t>Partially </a:t>
            </a:r>
            <a:r>
              <a:rPr sz="2400" spc="125" dirty="0">
                <a:solidFill>
                  <a:srgbClr val="D99593"/>
                </a:solidFill>
                <a:latin typeface="Franklin Gothic Medium"/>
                <a:cs typeface="Franklin Gothic Medium"/>
              </a:rPr>
              <a:t>meeting grade-level</a:t>
            </a:r>
            <a:r>
              <a:rPr sz="2400" spc="310" dirty="0">
                <a:solidFill>
                  <a:srgbClr val="D99593"/>
                </a:solidFill>
                <a:latin typeface="Franklin Gothic Medium"/>
                <a:cs typeface="Franklin Gothic Medium"/>
              </a:rPr>
              <a:t> </a:t>
            </a:r>
            <a:r>
              <a:rPr sz="2400" spc="125" dirty="0">
                <a:solidFill>
                  <a:srgbClr val="D99593"/>
                </a:solidFill>
                <a:latin typeface="Franklin Gothic Medium"/>
                <a:cs typeface="Franklin Gothic Medium"/>
              </a:rPr>
              <a:t>expectations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4F81BC"/>
              </a:buClr>
              <a:buFont typeface="Wingdings 2"/>
              <a:buChar char=""/>
            </a:pPr>
            <a:endParaRPr sz="35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Clr>
                <a:srgbClr val="4F81BC"/>
              </a:buClr>
              <a:buFont typeface="Wingdings 2"/>
              <a:buChar char=""/>
              <a:tabLst>
                <a:tab pos="241300" algn="l"/>
              </a:tabLst>
            </a:pPr>
            <a:r>
              <a:rPr sz="2400" spc="105" dirty="0">
                <a:solidFill>
                  <a:srgbClr val="D99593"/>
                </a:solidFill>
                <a:latin typeface="Franklin Gothic Medium"/>
                <a:cs typeface="Franklin Gothic Medium"/>
              </a:rPr>
              <a:t>Level </a:t>
            </a:r>
            <a:r>
              <a:rPr sz="2400" spc="75" dirty="0">
                <a:solidFill>
                  <a:srgbClr val="D99593"/>
                </a:solidFill>
                <a:latin typeface="Franklin Gothic Medium"/>
                <a:cs typeface="Franklin Gothic Medium"/>
              </a:rPr>
              <a:t>3:  </a:t>
            </a:r>
            <a:r>
              <a:rPr sz="2400" spc="125" dirty="0">
                <a:solidFill>
                  <a:srgbClr val="D99593"/>
                </a:solidFill>
                <a:latin typeface="Franklin Gothic Medium"/>
                <a:cs typeface="Franklin Gothic Medium"/>
              </a:rPr>
              <a:t>Approaching grade-level</a:t>
            </a:r>
            <a:r>
              <a:rPr sz="2400" spc="175" dirty="0">
                <a:solidFill>
                  <a:srgbClr val="D99593"/>
                </a:solidFill>
                <a:latin typeface="Franklin Gothic Medium"/>
                <a:cs typeface="Franklin Gothic Medium"/>
              </a:rPr>
              <a:t> </a:t>
            </a:r>
            <a:r>
              <a:rPr sz="2400" spc="125" dirty="0">
                <a:solidFill>
                  <a:srgbClr val="D99593"/>
                </a:solidFill>
                <a:latin typeface="Franklin Gothic Medium"/>
                <a:cs typeface="Franklin Gothic Medium"/>
              </a:rPr>
              <a:t>expectations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4F81BC"/>
              </a:buClr>
              <a:buFont typeface="Wingdings 2"/>
              <a:buChar char=""/>
            </a:pPr>
            <a:endParaRPr sz="35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Clr>
                <a:srgbClr val="4F81BC"/>
              </a:buClr>
              <a:buFont typeface="Wingdings 2"/>
              <a:buChar char=""/>
              <a:tabLst>
                <a:tab pos="241300" algn="l"/>
              </a:tabLst>
            </a:pPr>
            <a:r>
              <a:rPr sz="2400" spc="105" dirty="0">
                <a:solidFill>
                  <a:srgbClr val="77923B"/>
                </a:solidFill>
                <a:latin typeface="Franklin Gothic Medium"/>
                <a:cs typeface="Franklin Gothic Medium"/>
              </a:rPr>
              <a:t>Level </a:t>
            </a:r>
            <a:r>
              <a:rPr sz="2400" spc="75" dirty="0">
                <a:solidFill>
                  <a:srgbClr val="77923B"/>
                </a:solidFill>
                <a:latin typeface="Franklin Gothic Medium"/>
                <a:cs typeface="Franklin Gothic Medium"/>
              </a:rPr>
              <a:t>4:  </a:t>
            </a:r>
            <a:r>
              <a:rPr sz="2400" spc="125" dirty="0">
                <a:solidFill>
                  <a:srgbClr val="77923B"/>
                </a:solidFill>
                <a:latin typeface="Franklin Gothic Medium"/>
                <a:cs typeface="Franklin Gothic Medium"/>
              </a:rPr>
              <a:t>Meeting grade-level</a:t>
            </a:r>
            <a:r>
              <a:rPr sz="2400" spc="165" dirty="0">
                <a:solidFill>
                  <a:srgbClr val="77923B"/>
                </a:solidFill>
                <a:latin typeface="Franklin Gothic Medium"/>
                <a:cs typeface="Franklin Gothic Medium"/>
              </a:rPr>
              <a:t> </a:t>
            </a:r>
            <a:r>
              <a:rPr sz="2400" spc="125" dirty="0">
                <a:solidFill>
                  <a:srgbClr val="77923B"/>
                </a:solidFill>
                <a:latin typeface="Franklin Gothic Medium"/>
                <a:cs typeface="Franklin Gothic Medium"/>
              </a:rPr>
              <a:t>expectations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4F81BC"/>
              </a:buClr>
              <a:buFont typeface="Wingdings 2"/>
              <a:buChar char=""/>
            </a:pPr>
            <a:endParaRPr sz="35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Clr>
                <a:srgbClr val="4F81BC"/>
              </a:buClr>
              <a:buFont typeface="Wingdings 2"/>
              <a:buChar char=""/>
              <a:tabLst>
                <a:tab pos="241300" algn="l"/>
              </a:tabLst>
            </a:pPr>
            <a:r>
              <a:rPr sz="2400" spc="105" dirty="0">
                <a:solidFill>
                  <a:srgbClr val="77923B"/>
                </a:solidFill>
                <a:latin typeface="Franklin Gothic Medium"/>
                <a:cs typeface="Franklin Gothic Medium"/>
              </a:rPr>
              <a:t>Level </a:t>
            </a:r>
            <a:r>
              <a:rPr sz="2400" spc="75" dirty="0">
                <a:solidFill>
                  <a:srgbClr val="77923B"/>
                </a:solidFill>
                <a:latin typeface="Franklin Gothic Medium"/>
                <a:cs typeface="Franklin Gothic Medium"/>
              </a:rPr>
              <a:t>5:  </a:t>
            </a:r>
            <a:r>
              <a:rPr sz="2400" spc="125" dirty="0">
                <a:solidFill>
                  <a:srgbClr val="77923B"/>
                </a:solidFill>
                <a:latin typeface="Franklin Gothic Medium"/>
                <a:cs typeface="Franklin Gothic Medium"/>
              </a:rPr>
              <a:t>Exceeding grade-level</a:t>
            </a:r>
            <a:r>
              <a:rPr sz="2400" spc="160" dirty="0">
                <a:solidFill>
                  <a:srgbClr val="77923B"/>
                </a:solidFill>
                <a:latin typeface="Franklin Gothic Medium"/>
                <a:cs typeface="Franklin Gothic Medium"/>
              </a:rPr>
              <a:t> </a:t>
            </a:r>
            <a:r>
              <a:rPr sz="2400" spc="125" dirty="0">
                <a:solidFill>
                  <a:srgbClr val="77923B"/>
                </a:solidFill>
                <a:latin typeface="Franklin Gothic Medium"/>
                <a:cs typeface="Franklin Gothic Medium"/>
              </a:rPr>
              <a:t>expectations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60867" y="6404378"/>
            <a:ext cx="133350" cy="184785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3</a:t>
            </a:fld>
            <a:endParaRPr sz="11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813800" cy="1346200"/>
          </a:xfrm>
          <a:prstGeom prst="rect">
            <a:avLst/>
          </a:prstGeom>
          <a:solidFill>
            <a:srgbClr val="1F487C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250">
              <a:latin typeface="Times New Roman"/>
              <a:cs typeface="Times New Roman"/>
            </a:endParaRPr>
          </a:p>
          <a:p>
            <a:pPr marL="1399540">
              <a:lnSpc>
                <a:spcPct val="100000"/>
              </a:lnSpc>
            </a:pPr>
            <a:r>
              <a:rPr spc="125" dirty="0"/>
              <a:t>PARCC </a:t>
            </a:r>
            <a:r>
              <a:rPr spc="165" dirty="0"/>
              <a:t>PERFORMANCE</a:t>
            </a:r>
            <a:r>
              <a:rPr spc="565" dirty="0"/>
              <a:t> </a:t>
            </a:r>
            <a:r>
              <a:rPr spc="155" dirty="0"/>
              <a:t>LEVELS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lang="en-US" smtClean="0"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29399"/>
            <a:ext cx="1124712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07008" y="6629399"/>
            <a:ext cx="7936992" cy="228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57655" y="381000"/>
            <a:ext cx="7028815" cy="925894"/>
          </a:xfrm>
          <a:prstGeom prst="rect">
            <a:avLst/>
          </a:prstGeom>
          <a:solidFill>
            <a:srgbClr val="B8CDE4"/>
          </a:solidFill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3525"/>
              </a:lnSpc>
            </a:pPr>
            <a:r>
              <a:rPr sz="3100" spc="-20" dirty="0" smtClean="0">
                <a:solidFill>
                  <a:srgbClr val="4F81BC"/>
                </a:solidFill>
                <a:latin typeface="Corbel"/>
                <a:cs typeface="Corbel"/>
              </a:rPr>
              <a:t>201</a:t>
            </a:r>
            <a:r>
              <a:rPr lang="en-US" sz="3100" spc="-20" dirty="0">
                <a:solidFill>
                  <a:srgbClr val="4F81BC"/>
                </a:solidFill>
                <a:latin typeface="Corbel"/>
                <a:cs typeface="Corbel"/>
              </a:rPr>
              <a:t>8</a:t>
            </a:r>
            <a:r>
              <a:rPr sz="3100" spc="-20" dirty="0" smtClean="0">
                <a:solidFill>
                  <a:srgbClr val="4F81BC"/>
                </a:solidFill>
                <a:latin typeface="Corbel"/>
                <a:cs typeface="Corbel"/>
              </a:rPr>
              <a:t> </a:t>
            </a:r>
            <a:r>
              <a:rPr sz="3100" spc="-60" dirty="0">
                <a:solidFill>
                  <a:srgbClr val="4F81BC"/>
                </a:solidFill>
                <a:latin typeface="Corbel"/>
                <a:cs typeface="Corbel"/>
              </a:rPr>
              <a:t>PARCC</a:t>
            </a:r>
            <a:r>
              <a:rPr sz="3100" spc="-170" dirty="0">
                <a:solidFill>
                  <a:srgbClr val="4F81BC"/>
                </a:solidFill>
                <a:latin typeface="Corbel"/>
                <a:cs typeface="Corbel"/>
              </a:rPr>
              <a:t> </a:t>
            </a:r>
            <a:r>
              <a:rPr sz="3100" spc="-5" dirty="0">
                <a:solidFill>
                  <a:srgbClr val="4F81BC"/>
                </a:solidFill>
                <a:latin typeface="Corbel"/>
                <a:cs typeface="Corbel"/>
              </a:rPr>
              <a:t>Outcomes</a:t>
            </a:r>
            <a:endParaRPr sz="3100" dirty="0">
              <a:latin typeface="Corbel"/>
              <a:cs typeface="Corbel"/>
            </a:endParaRPr>
          </a:p>
          <a:p>
            <a:pPr marL="91440">
              <a:lnSpc>
                <a:spcPct val="100000"/>
              </a:lnSpc>
            </a:pPr>
            <a:r>
              <a:rPr sz="3100" spc="-10" dirty="0">
                <a:solidFill>
                  <a:srgbClr val="4F81BC"/>
                </a:solidFill>
                <a:latin typeface="Corbel"/>
                <a:cs typeface="Corbel"/>
              </a:rPr>
              <a:t>Mathematics</a:t>
            </a:r>
            <a:endParaRPr sz="3100" dirty="0">
              <a:latin typeface="Corbel"/>
              <a:cs typeface="Corbe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139313"/>
              </p:ext>
            </p:extLst>
          </p:nvPr>
        </p:nvGraphicFramePr>
        <p:xfrm>
          <a:off x="374650" y="1712976"/>
          <a:ext cx="8407399" cy="2603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0351"/>
                <a:gridCol w="874649"/>
                <a:gridCol w="838200"/>
                <a:gridCol w="838200"/>
                <a:gridCol w="1066800"/>
                <a:gridCol w="1066800"/>
                <a:gridCol w="1066800"/>
                <a:gridCol w="872998"/>
                <a:gridCol w="752601"/>
              </a:tblGrid>
              <a:tr h="5588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r>
                        <a:rPr sz="1800" b="1" spc="-3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MAT</a:t>
                      </a:r>
                      <a:r>
                        <a:rPr sz="1800" b="1" spc="-9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05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38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9539" marR="123825" indent="127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Count of 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Valid</a:t>
                      </a:r>
                      <a:r>
                        <a:rPr sz="1100" b="1" spc="-8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Test 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Scores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60655" marR="151130" indent="15240" algn="just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Not Yet 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Meeting  (Level</a:t>
                      </a:r>
                      <a:r>
                        <a:rPr sz="1100" b="1" spc="-8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1)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60655" marR="151765" indent="-1905" algn="just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Pa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rti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all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y 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Meeting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2)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0175" marR="123825" indent="635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Approaching 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Expec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tations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3)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0810" marR="123189" indent="-127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Meeting 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Expec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tations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61290" marR="151765" indent="-635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Exceeding  Expec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tation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5)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District</a:t>
                      </a:r>
                      <a:r>
                        <a:rPr sz="1100" b="1" spc="-1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100">
                        <a:latin typeface="Corbel"/>
                        <a:cs typeface="Corbel"/>
                      </a:endParaRPr>
                    </a:p>
                    <a:p>
                      <a:pPr marL="130810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&gt;=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Level</a:t>
                      </a:r>
                      <a:r>
                        <a:rPr sz="1100" b="1" spc="-10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NJ %</a:t>
                      </a:r>
                      <a:r>
                        <a:rPr sz="1100" b="1" spc="-1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&gt;=</a:t>
                      </a:r>
                      <a:endParaRPr sz="1100">
                        <a:latin typeface="Corbel"/>
                        <a:cs typeface="Corbel"/>
                      </a:endParaRPr>
                    </a:p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Level</a:t>
                      </a:r>
                      <a:r>
                        <a:rPr sz="1100" b="1" spc="-9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400" b="1" spc="-20" dirty="0">
                          <a:latin typeface="Corbel"/>
                          <a:cs typeface="Corbel"/>
                        </a:rPr>
                        <a:t>Total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540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5.2%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7.6%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18.0%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53.7%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15.6%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b="1" dirty="0" smtClean="0">
                          <a:latin typeface="Corbel"/>
                          <a:cs typeface="Corbel"/>
                        </a:rPr>
                        <a:t>69.3%</a:t>
                      </a:r>
                      <a:endParaRPr sz="1800" b="1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Corbel" panose="020B0503020204020204" pitchFamily="34" charset="0"/>
                          <a:cs typeface="Times New Roman"/>
                        </a:rPr>
                        <a:t>48.8%</a:t>
                      </a:r>
                      <a:endParaRPr sz="1800" dirty="0">
                        <a:latin typeface="Corbel" panose="020B0503020204020204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n-US" sz="1400" b="1" spc="-5" dirty="0" smtClean="0">
                          <a:latin typeface="Corbel"/>
                          <a:cs typeface="Corbel"/>
                        </a:rPr>
                        <a:t>Black</a:t>
                      </a:r>
                      <a:endParaRPr sz="1400" dirty="0">
                        <a:latin typeface="Corbel"/>
                        <a:cs typeface="Corbel"/>
                      </a:endParaRPr>
                    </a:p>
                  </a:txBody>
                  <a:tcPr marL="0" marR="0" marT="609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136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13.2%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22.1%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27.2%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33.8%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3.7%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dirty="0" smtClean="0">
                          <a:latin typeface="Corbel"/>
                          <a:cs typeface="Corbel"/>
                        </a:rPr>
                        <a:t>37.5%</a:t>
                      </a:r>
                      <a:endParaRPr sz="1800" b="1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n-US" sz="1400" b="1" dirty="0" smtClean="0">
                          <a:latin typeface="Corbel"/>
                          <a:cs typeface="Corbel"/>
                        </a:rPr>
                        <a:t>White</a:t>
                      </a:r>
                      <a:endParaRPr sz="1400" b="1" dirty="0">
                        <a:latin typeface="Corbel"/>
                        <a:cs typeface="Corbel"/>
                      </a:endParaRPr>
                    </a:p>
                  </a:txBody>
                  <a:tcPr marL="0" marR="0" marT="609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307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2.0%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1.6%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14.3%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64.8%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17.3%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dirty="0" smtClean="0">
                          <a:latin typeface="Corbel"/>
                          <a:cs typeface="Corbel"/>
                        </a:rPr>
                        <a:t>82.1%</a:t>
                      </a:r>
                      <a:endParaRPr sz="1800" b="1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Special</a:t>
                      </a:r>
                      <a:endParaRPr sz="1400">
                        <a:latin typeface="Corbel"/>
                        <a:cs typeface="Corbel"/>
                      </a:endParaRPr>
                    </a:p>
                    <a:p>
                      <a:pPr marL="124460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orbel"/>
                          <a:cs typeface="Corbel"/>
                        </a:rPr>
                        <a:t>Ed.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74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25.7%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23.0%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20.3%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28.4%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2.7%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b="1" dirty="0" smtClean="0">
                          <a:latin typeface="Corbel"/>
                          <a:cs typeface="Corbel"/>
                        </a:rPr>
                        <a:t>31.1%</a:t>
                      </a:r>
                      <a:endParaRPr sz="1800" b="1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124460" marR="12065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400" b="1" spc="-5" dirty="0">
                          <a:latin typeface="Corbel"/>
                          <a:cs typeface="Corbel"/>
                        </a:rPr>
                        <a:t>Econ.  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Disad</a:t>
                      </a:r>
                      <a:r>
                        <a:rPr sz="1400" b="1" spc="-10" dirty="0">
                          <a:latin typeface="Corbel"/>
                          <a:cs typeface="Corbel"/>
                        </a:rPr>
                        <a:t>v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an.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83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12.0%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28.9%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27.7%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25.3%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6.0%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b="1" dirty="0" smtClean="0">
                          <a:latin typeface="Corbel"/>
                          <a:cs typeface="Corbel"/>
                        </a:rPr>
                        <a:t>31.3%</a:t>
                      </a:r>
                      <a:endParaRPr sz="1800" b="1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048821"/>
              </p:ext>
            </p:extLst>
          </p:nvPr>
        </p:nvGraphicFramePr>
        <p:xfrm>
          <a:off x="5708650" y="4337050"/>
          <a:ext cx="2344166" cy="2322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/>
                <a:gridCol w="896366"/>
              </a:tblGrid>
              <a:tr h="3937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800" b="1" spc="-15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201</a:t>
                      </a:r>
                      <a:r>
                        <a:rPr lang="en-US" sz="1800" b="1" spc="-15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7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District</a:t>
                      </a:r>
                      <a:r>
                        <a:rPr sz="1100" b="1" spc="-1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100">
                        <a:latin typeface="Corbel"/>
                        <a:cs typeface="Corbel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&gt;=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Level</a:t>
                      </a:r>
                      <a:r>
                        <a:rPr sz="1100" b="1" spc="-10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400" b="1" spc="-20" dirty="0">
                          <a:latin typeface="Corbel"/>
                          <a:cs typeface="Corbel"/>
                        </a:rPr>
                        <a:t>Total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b="1" spc="-10" dirty="0" smtClean="0">
                          <a:latin typeface="Corbel"/>
                          <a:cs typeface="Corbel"/>
                        </a:rPr>
                        <a:t>53.8</a:t>
                      </a:r>
                      <a:r>
                        <a:rPr sz="1800" b="1" spc="-10" dirty="0" smtClean="0">
                          <a:latin typeface="Corbel"/>
                          <a:cs typeface="Corbel"/>
                        </a:rPr>
                        <a:t>%</a:t>
                      </a:r>
                      <a:endParaRPr sz="1800" b="1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en-US" sz="1400" b="1" spc="-5" dirty="0" smtClean="0">
                          <a:latin typeface="Corbel"/>
                          <a:cs typeface="Corbel"/>
                        </a:rPr>
                        <a:t>Black</a:t>
                      </a:r>
                      <a:endParaRPr sz="1400" dirty="0">
                        <a:latin typeface="Corbel"/>
                        <a:cs typeface="Corbe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spc="-5" dirty="0" smtClean="0">
                          <a:latin typeface="Corbel"/>
                          <a:cs typeface="Corbel"/>
                        </a:rPr>
                        <a:t>30.1</a:t>
                      </a:r>
                      <a:r>
                        <a:rPr sz="1800" b="1" spc="-5" dirty="0" smtClean="0">
                          <a:latin typeface="Corbel"/>
                          <a:cs typeface="Corbel"/>
                        </a:rPr>
                        <a:t>%</a:t>
                      </a:r>
                      <a:endParaRPr sz="1800" b="1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en-US" sz="1400" b="1" dirty="0" smtClean="0">
                          <a:latin typeface="Corbel"/>
                          <a:cs typeface="Corbel"/>
                        </a:rPr>
                        <a:t>White</a:t>
                      </a:r>
                      <a:endParaRPr sz="1400" b="1" dirty="0">
                        <a:latin typeface="Corbel"/>
                        <a:cs typeface="Corbe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dirty="0" smtClean="0">
                          <a:latin typeface="Corbel"/>
                          <a:cs typeface="Corbel"/>
                        </a:rPr>
                        <a:t>68.0%</a:t>
                      </a:r>
                      <a:endParaRPr sz="1800" b="1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Special</a:t>
                      </a:r>
                      <a:r>
                        <a:rPr sz="1400" b="1" spc="-1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b="1" spc="-5" dirty="0">
                          <a:latin typeface="Corbel"/>
                          <a:cs typeface="Corbel"/>
                        </a:rPr>
                        <a:t>Ed.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800" b="1" spc="-5" dirty="0" smtClean="0">
                          <a:latin typeface="Corbel"/>
                          <a:cs typeface="Corbel"/>
                        </a:rPr>
                        <a:t>1</a:t>
                      </a:r>
                      <a:r>
                        <a:rPr lang="en-US" sz="1800" b="1" spc="-5" dirty="0" smtClean="0">
                          <a:latin typeface="Corbel"/>
                          <a:cs typeface="Corbel"/>
                        </a:rPr>
                        <a:t>5.8</a:t>
                      </a:r>
                      <a:r>
                        <a:rPr sz="1800" b="1" spc="-5" dirty="0" smtClean="0">
                          <a:latin typeface="Corbel"/>
                          <a:cs typeface="Corbel"/>
                        </a:rPr>
                        <a:t>%</a:t>
                      </a:r>
                      <a:endParaRPr sz="1800" b="1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125095" marR="5378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b="1" spc="-5" dirty="0">
                          <a:latin typeface="Corbel"/>
                          <a:cs typeface="Corbel"/>
                        </a:rPr>
                        <a:t>Econ.  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Disad</a:t>
                      </a:r>
                      <a:r>
                        <a:rPr sz="1400" b="1" spc="-10" dirty="0">
                          <a:latin typeface="Corbel"/>
                          <a:cs typeface="Corbel"/>
                        </a:rPr>
                        <a:t>v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a</a:t>
                      </a:r>
                      <a:r>
                        <a:rPr sz="1400" b="1" spc="-5" dirty="0">
                          <a:latin typeface="Corbel"/>
                          <a:cs typeface="Corbel"/>
                        </a:rPr>
                        <a:t>n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800" b="1" spc="-10" dirty="0" smtClean="0">
                          <a:latin typeface="Corbel"/>
                          <a:cs typeface="Corbel"/>
                        </a:rPr>
                        <a:t>2</a:t>
                      </a:r>
                      <a:r>
                        <a:rPr lang="en-US" sz="1800" b="1" spc="-10" dirty="0" smtClean="0">
                          <a:latin typeface="Corbel"/>
                          <a:cs typeface="Corbel"/>
                        </a:rPr>
                        <a:t>6.1</a:t>
                      </a:r>
                      <a:r>
                        <a:rPr sz="1800" b="1" spc="-10" dirty="0" smtClean="0">
                          <a:latin typeface="Corbel"/>
                          <a:cs typeface="Corbel"/>
                        </a:rPr>
                        <a:t>%</a:t>
                      </a:r>
                      <a:endParaRPr sz="1800" b="1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3400" y="4876800"/>
            <a:ext cx="51644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th grade Mathematics increased from 54%</a:t>
            </a:r>
          </a:p>
          <a:p>
            <a:r>
              <a:rPr lang="en-US" dirty="0"/>
              <a:t>t</a:t>
            </a:r>
            <a:r>
              <a:rPr lang="en-US" dirty="0" smtClean="0"/>
              <a:t>o 69% scoring &gt;=4.  Each subgroup experienced </a:t>
            </a:r>
            <a:r>
              <a:rPr lang="en-US" dirty="0" smtClean="0"/>
              <a:t>an </a:t>
            </a:r>
            <a:endParaRPr lang="en-US" dirty="0" smtClean="0"/>
          </a:p>
          <a:p>
            <a:r>
              <a:rPr lang="en-US" dirty="0" smtClean="0"/>
              <a:t>i</a:t>
            </a:r>
            <a:r>
              <a:rPr lang="en-US" dirty="0" smtClean="0"/>
              <a:t>ncrease.</a:t>
            </a: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/>
              <a:t>gap between black and white subgroup</a:t>
            </a:r>
          </a:p>
          <a:p>
            <a:r>
              <a:rPr lang="en-US" dirty="0" smtClean="0"/>
              <a:t>increased from  38% to 44.6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29399"/>
            <a:ext cx="1124712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07008" y="6629399"/>
            <a:ext cx="7936992" cy="228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57655" y="381000"/>
            <a:ext cx="7028815" cy="925894"/>
          </a:xfrm>
          <a:prstGeom prst="rect">
            <a:avLst/>
          </a:prstGeom>
          <a:solidFill>
            <a:srgbClr val="B8CDE4"/>
          </a:solidFill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3525"/>
              </a:lnSpc>
            </a:pPr>
            <a:r>
              <a:rPr sz="3100" spc="-20" dirty="0" smtClean="0">
                <a:solidFill>
                  <a:srgbClr val="4F81BC"/>
                </a:solidFill>
                <a:latin typeface="Corbel"/>
                <a:cs typeface="Corbel"/>
              </a:rPr>
              <a:t>201</a:t>
            </a:r>
            <a:r>
              <a:rPr lang="en-US" sz="3100" spc="-20" dirty="0">
                <a:solidFill>
                  <a:srgbClr val="4F81BC"/>
                </a:solidFill>
                <a:latin typeface="Corbel"/>
                <a:cs typeface="Corbel"/>
              </a:rPr>
              <a:t>8</a:t>
            </a:r>
            <a:r>
              <a:rPr sz="3100" spc="-20" dirty="0" smtClean="0">
                <a:solidFill>
                  <a:srgbClr val="4F81BC"/>
                </a:solidFill>
                <a:latin typeface="Corbel"/>
                <a:cs typeface="Corbel"/>
              </a:rPr>
              <a:t> </a:t>
            </a:r>
            <a:r>
              <a:rPr sz="3100" spc="-60" dirty="0">
                <a:solidFill>
                  <a:srgbClr val="4F81BC"/>
                </a:solidFill>
                <a:latin typeface="Corbel"/>
                <a:cs typeface="Corbel"/>
              </a:rPr>
              <a:t>PARCC</a:t>
            </a:r>
            <a:r>
              <a:rPr sz="3100" spc="-170" dirty="0">
                <a:solidFill>
                  <a:srgbClr val="4F81BC"/>
                </a:solidFill>
                <a:latin typeface="Corbel"/>
                <a:cs typeface="Corbel"/>
              </a:rPr>
              <a:t> </a:t>
            </a:r>
            <a:r>
              <a:rPr sz="3100" spc="-5" dirty="0">
                <a:solidFill>
                  <a:srgbClr val="4F81BC"/>
                </a:solidFill>
                <a:latin typeface="Corbel"/>
                <a:cs typeface="Corbel"/>
              </a:rPr>
              <a:t>Outcomes</a:t>
            </a:r>
            <a:endParaRPr sz="3100" dirty="0">
              <a:latin typeface="Corbel"/>
              <a:cs typeface="Corbel"/>
            </a:endParaRPr>
          </a:p>
          <a:p>
            <a:pPr marL="91440">
              <a:lnSpc>
                <a:spcPct val="100000"/>
              </a:lnSpc>
            </a:pPr>
            <a:r>
              <a:rPr sz="3100" spc="-10" dirty="0">
                <a:solidFill>
                  <a:srgbClr val="4F81BC"/>
                </a:solidFill>
                <a:latin typeface="Corbel"/>
                <a:cs typeface="Corbel"/>
              </a:rPr>
              <a:t>Mathematics</a:t>
            </a:r>
            <a:endParaRPr sz="3100" dirty="0">
              <a:latin typeface="Corbel"/>
              <a:cs typeface="Corbe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567008"/>
              </p:ext>
            </p:extLst>
          </p:nvPr>
        </p:nvGraphicFramePr>
        <p:xfrm>
          <a:off x="374650" y="1712976"/>
          <a:ext cx="8407399" cy="2603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0351"/>
                <a:gridCol w="874649"/>
                <a:gridCol w="838200"/>
                <a:gridCol w="838200"/>
                <a:gridCol w="1066800"/>
                <a:gridCol w="1066800"/>
                <a:gridCol w="1066800"/>
                <a:gridCol w="872998"/>
                <a:gridCol w="752601"/>
              </a:tblGrid>
              <a:tr h="5588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r>
                        <a:rPr sz="1800" b="1" spc="-3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MAT</a:t>
                      </a:r>
                      <a:r>
                        <a:rPr sz="1800" b="1" spc="-9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06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38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9539" marR="123825" indent="127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Count of 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Valid</a:t>
                      </a:r>
                      <a:r>
                        <a:rPr sz="1100" b="1" spc="-8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Test 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Scores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60655" marR="151130" indent="15240" algn="just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Not Yet 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Meeting  (Level</a:t>
                      </a:r>
                      <a:r>
                        <a:rPr sz="1100" b="1" spc="-8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1)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60655" marR="151765" indent="-1905" algn="just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Pa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rti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all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y 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Meeting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2)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0175" marR="123825" indent="635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Approaching 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Expec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tations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3)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0810" marR="123189" indent="-127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Meeting 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Expec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tations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61290" marR="151765" indent="-635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Exceeding  Expec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tation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5)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District</a:t>
                      </a:r>
                      <a:r>
                        <a:rPr sz="1100" b="1" spc="-1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100">
                        <a:latin typeface="Corbel"/>
                        <a:cs typeface="Corbel"/>
                      </a:endParaRPr>
                    </a:p>
                    <a:p>
                      <a:pPr marL="130810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&gt;=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Level</a:t>
                      </a:r>
                      <a:r>
                        <a:rPr sz="1100" b="1" spc="-10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NJ %</a:t>
                      </a:r>
                      <a:r>
                        <a:rPr sz="1100" b="1" spc="-1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&gt;=</a:t>
                      </a:r>
                      <a:endParaRPr sz="1100">
                        <a:latin typeface="Corbel"/>
                        <a:cs typeface="Corbel"/>
                      </a:endParaRPr>
                    </a:p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Level</a:t>
                      </a:r>
                      <a:r>
                        <a:rPr sz="1100" b="1" spc="-9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400" b="1" spc="-20" dirty="0">
                          <a:latin typeface="Corbel"/>
                          <a:cs typeface="Corbel"/>
                        </a:rPr>
                        <a:t>Total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517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3.7%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16.2%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23.2%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43.5%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R="242570" algn="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13.3%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cs typeface="Corbel"/>
                        </a:rPr>
                        <a:t>56.9%</a:t>
                      </a:r>
                      <a:endParaRPr sz="1800" b="1" dirty="0">
                        <a:solidFill>
                          <a:schemeClr val="tx1"/>
                        </a:solidFill>
                        <a:latin typeface="Corbel" panose="020B0503020204020204" pitchFamily="34" charset="0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cs typeface="Times New Roman"/>
                        </a:rPr>
                        <a:t>43.5%</a:t>
                      </a:r>
                      <a:endParaRPr sz="1800" b="1" dirty="0">
                        <a:solidFill>
                          <a:schemeClr val="tx1"/>
                        </a:solidFill>
                        <a:latin typeface="Corbel" panose="020B0503020204020204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n-US" sz="1400" b="1" spc="-5" dirty="0" smtClean="0">
                          <a:latin typeface="Corbel"/>
                          <a:cs typeface="Corbel"/>
                        </a:rPr>
                        <a:t>Black</a:t>
                      </a:r>
                      <a:endParaRPr sz="1400" dirty="0">
                        <a:latin typeface="Corbel"/>
                        <a:cs typeface="Corbel"/>
                      </a:endParaRPr>
                    </a:p>
                  </a:txBody>
                  <a:tcPr marL="0" marR="0" marT="609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170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7.6%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32.4%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29.4%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27.1%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276860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3.5%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cs typeface="Corbel"/>
                        </a:rPr>
                        <a:t>30.6%</a:t>
                      </a:r>
                      <a:endParaRPr sz="1800" b="1" dirty="0">
                        <a:solidFill>
                          <a:schemeClr val="tx1"/>
                        </a:solidFill>
                        <a:latin typeface="Corbel" panose="020B0503020204020204" pitchFamily="34" charset="0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b="1" dirty="0">
                        <a:solidFill>
                          <a:schemeClr val="tx1"/>
                        </a:solidFill>
                        <a:latin typeface="Corbel" panose="020B0503020204020204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n-US" sz="1400" b="1" dirty="0" smtClean="0">
                          <a:latin typeface="Corbel"/>
                          <a:cs typeface="Corbel"/>
                        </a:rPr>
                        <a:t>White</a:t>
                      </a:r>
                      <a:endParaRPr sz="1400" b="1" dirty="0">
                        <a:latin typeface="Corbel"/>
                        <a:cs typeface="Corbel"/>
                      </a:endParaRPr>
                    </a:p>
                  </a:txBody>
                  <a:tcPr marL="0" marR="0" marT="609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250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0.8%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6.4%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18.4%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55.6%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276860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18.8%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cs typeface="Corbel"/>
                        </a:rPr>
                        <a:t>74.4%</a:t>
                      </a:r>
                      <a:endParaRPr sz="1800" b="1" dirty="0">
                        <a:solidFill>
                          <a:schemeClr val="tx1"/>
                        </a:solidFill>
                        <a:latin typeface="Corbel" panose="020B0503020204020204" pitchFamily="34" charset="0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b="1" dirty="0">
                        <a:solidFill>
                          <a:schemeClr val="tx1"/>
                        </a:solidFill>
                        <a:latin typeface="Corbel" panose="020B0503020204020204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Special</a:t>
                      </a:r>
                      <a:endParaRPr sz="1400">
                        <a:latin typeface="Corbel"/>
                        <a:cs typeface="Corbel"/>
                      </a:endParaRPr>
                    </a:p>
                    <a:p>
                      <a:pPr marL="124460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orbel"/>
                          <a:cs typeface="Corbel"/>
                        </a:rPr>
                        <a:t>Ed.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77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16.9%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46.8%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22.1%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13.0%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R="287655" algn="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1.3%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cs typeface="Corbel"/>
                        </a:rPr>
                        <a:t>14.3%</a:t>
                      </a:r>
                      <a:endParaRPr sz="1800" b="1" dirty="0">
                        <a:solidFill>
                          <a:schemeClr val="tx1"/>
                        </a:solidFill>
                        <a:latin typeface="Corbel" panose="020B0503020204020204" pitchFamily="34" charset="0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b="1" dirty="0">
                        <a:solidFill>
                          <a:schemeClr val="tx1"/>
                        </a:solidFill>
                        <a:latin typeface="Corbel" panose="020B0503020204020204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124460" marR="12065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400" b="1" spc="-5" dirty="0">
                          <a:latin typeface="Corbel"/>
                          <a:cs typeface="Corbel"/>
                        </a:rPr>
                        <a:t>Econ.  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Disad</a:t>
                      </a:r>
                      <a:r>
                        <a:rPr sz="1400" b="1" spc="-10" dirty="0">
                          <a:latin typeface="Corbel"/>
                          <a:cs typeface="Corbel"/>
                        </a:rPr>
                        <a:t>v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an.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98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8.2%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41.8%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28.6%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19.4%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278765" algn="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2.0%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cs typeface="Corbel"/>
                        </a:rPr>
                        <a:t>21.4%</a:t>
                      </a:r>
                      <a:endParaRPr sz="1800" b="1" dirty="0">
                        <a:solidFill>
                          <a:schemeClr val="tx1"/>
                        </a:solidFill>
                        <a:latin typeface="Corbel" panose="020B0503020204020204" pitchFamily="34" charset="0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b="1" dirty="0">
                        <a:solidFill>
                          <a:schemeClr val="tx1"/>
                        </a:solidFill>
                        <a:latin typeface="Corbel" panose="020B0503020204020204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918839"/>
              </p:ext>
            </p:extLst>
          </p:nvPr>
        </p:nvGraphicFramePr>
        <p:xfrm>
          <a:off x="5708650" y="4337050"/>
          <a:ext cx="2344166" cy="2322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/>
                <a:gridCol w="896366"/>
              </a:tblGrid>
              <a:tr h="3937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800" b="1" spc="-15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201</a:t>
                      </a:r>
                      <a:r>
                        <a:rPr lang="en-US" sz="1800" b="1" spc="-15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7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District</a:t>
                      </a:r>
                      <a:r>
                        <a:rPr sz="1100" b="1" spc="-1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100">
                        <a:latin typeface="Corbel"/>
                        <a:cs typeface="Corbel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&gt;=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Level</a:t>
                      </a:r>
                      <a:r>
                        <a:rPr sz="1100" b="1" spc="-10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400" b="1" spc="-20" dirty="0">
                          <a:latin typeface="Corbel"/>
                          <a:cs typeface="Corbel"/>
                        </a:rPr>
                        <a:t>Total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cs typeface="Corbel"/>
                        </a:rPr>
                        <a:t>58.7</a:t>
                      </a:r>
                      <a:r>
                        <a:rPr sz="1800" b="1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cs typeface="Corbel"/>
                        </a:rPr>
                        <a:t>%</a:t>
                      </a:r>
                      <a:endParaRPr sz="1800" b="1" dirty="0">
                        <a:solidFill>
                          <a:schemeClr val="tx1"/>
                        </a:solidFill>
                        <a:latin typeface="Corbel" panose="020B0503020204020204" pitchFamily="34" charset="0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en-US" sz="1400" b="1" spc="-5" dirty="0" smtClean="0">
                          <a:latin typeface="Corbel"/>
                          <a:cs typeface="Corbel"/>
                        </a:rPr>
                        <a:t>Black</a:t>
                      </a:r>
                      <a:endParaRPr sz="1400" dirty="0">
                        <a:latin typeface="Corbel"/>
                        <a:cs typeface="Corbe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cs typeface="Corbel"/>
                        </a:rPr>
                        <a:t>27.3</a:t>
                      </a:r>
                      <a:r>
                        <a:rPr sz="1800" b="1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cs typeface="Corbel"/>
                        </a:rPr>
                        <a:t>%</a:t>
                      </a:r>
                      <a:endParaRPr sz="1800" b="1" dirty="0">
                        <a:solidFill>
                          <a:schemeClr val="tx1"/>
                        </a:solidFill>
                        <a:latin typeface="Corbel" panose="020B0503020204020204" pitchFamily="34" charset="0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en-US" sz="1400" b="1" dirty="0" smtClean="0">
                          <a:latin typeface="Corbel"/>
                          <a:cs typeface="Corbel"/>
                        </a:rPr>
                        <a:t>White</a:t>
                      </a:r>
                      <a:endParaRPr sz="1400" b="1" dirty="0">
                        <a:latin typeface="Corbel"/>
                        <a:cs typeface="Corbe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cs typeface="Corbel"/>
                        </a:rPr>
                        <a:t>76.2%</a:t>
                      </a:r>
                      <a:endParaRPr sz="1800" b="1" dirty="0">
                        <a:solidFill>
                          <a:schemeClr val="tx1"/>
                        </a:solidFill>
                        <a:latin typeface="Corbel" panose="020B0503020204020204" pitchFamily="34" charset="0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Special</a:t>
                      </a:r>
                      <a:r>
                        <a:rPr sz="1400" b="1" spc="-1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b="1" spc="-5" dirty="0">
                          <a:latin typeface="Corbel"/>
                          <a:cs typeface="Corbel"/>
                        </a:rPr>
                        <a:t>Ed.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b="1" spc="-1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cs typeface="Corbel"/>
                        </a:rPr>
                        <a:t>20.2</a:t>
                      </a:r>
                      <a:r>
                        <a:rPr sz="1800" b="1" spc="-1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cs typeface="Corbel"/>
                        </a:rPr>
                        <a:t>%</a:t>
                      </a:r>
                      <a:endParaRPr sz="1800" b="1" dirty="0">
                        <a:solidFill>
                          <a:schemeClr val="tx1"/>
                        </a:solidFill>
                        <a:latin typeface="Corbel" panose="020B0503020204020204" pitchFamily="34" charset="0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125095" marR="5378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b="1" spc="-5" dirty="0">
                          <a:latin typeface="Corbel"/>
                          <a:cs typeface="Corbel"/>
                        </a:rPr>
                        <a:t>Econ.  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Disad</a:t>
                      </a:r>
                      <a:r>
                        <a:rPr sz="1400" b="1" spc="-10" dirty="0">
                          <a:latin typeface="Corbel"/>
                          <a:cs typeface="Corbel"/>
                        </a:rPr>
                        <a:t>v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a</a:t>
                      </a:r>
                      <a:r>
                        <a:rPr sz="1400" b="1" spc="-5" dirty="0">
                          <a:latin typeface="Corbel"/>
                          <a:cs typeface="Corbel"/>
                        </a:rPr>
                        <a:t>n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b="1" spc="-5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cs typeface="Corbel"/>
                        </a:rPr>
                        <a:t>23.0</a:t>
                      </a:r>
                      <a:r>
                        <a:rPr sz="1800" b="1" spc="-5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cs typeface="Corbel"/>
                        </a:rPr>
                        <a:t>%</a:t>
                      </a:r>
                      <a:endParaRPr sz="1800" b="1" dirty="0">
                        <a:solidFill>
                          <a:schemeClr val="tx1"/>
                        </a:solidFill>
                        <a:latin typeface="Corbel" panose="020B0503020204020204" pitchFamily="34" charset="0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62356" y="4648200"/>
            <a:ext cx="43447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6th grade Mathematics decreased from 59%</a:t>
            </a:r>
          </a:p>
          <a:p>
            <a:r>
              <a:rPr lang="en-US" dirty="0"/>
              <a:t>t</a:t>
            </a:r>
            <a:r>
              <a:rPr lang="en-US" dirty="0" smtClean="0"/>
              <a:t>o 57% scoring &gt;=4. </a:t>
            </a:r>
          </a:p>
          <a:p>
            <a:r>
              <a:rPr lang="en-US" dirty="0" smtClean="0"/>
              <a:t>The </a:t>
            </a:r>
            <a:r>
              <a:rPr lang="en-US" dirty="0"/>
              <a:t>gap between black and white subgroup</a:t>
            </a:r>
          </a:p>
          <a:p>
            <a:r>
              <a:rPr lang="en-US" dirty="0" smtClean="0"/>
              <a:t>decreased </a:t>
            </a:r>
            <a:r>
              <a:rPr lang="en-US" dirty="0"/>
              <a:t>from </a:t>
            </a:r>
            <a:r>
              <a:rPr lang="en-US" dirty="0" smtClean="0"/>
              <a:t> 49% to 44%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29399"/>
            <a:ext cx="1124712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07008" y="6629399"/>
            <a:ext cx="7936992" cy="228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57655" y="381000"/>
            <a:ext cx="7028815" cy="925894"/>
          </a:xfrm>
          <a:prstGeom prst="rect">
            <a:avLst/>
          </a:prstGeom>
          <a:solidFill>
            <a:srgbClr val="B8CDE4"/>
          </a:solidFill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3525"/>
              </a:lnSpc>
            </a:pPr>
            <a:r>
              <a:rPr sz="3100" spc="-20" dirty="0" smtClean="0">
                <a:solidFill>
                  <a:srgbClr val="4F81BC"/>
                </a:solidFill>
                <a:latin typeface="Corbel"/>
                <a:cs typeface="Corbel"/>
              </a:rPr>
              <a:t>201</a:t>
            </a:r>
            <a:r>
              <a:rPr lang="en-US" sz="3100" spc="-20" dirty="0">
                <a:solidFill>
                  <a:srgbClr val="4F81BC"/>
                </a:solidFill>
                <a:latin typeface="Corbel"/>
                <a:cs typeface="Corbel"/>
              </a:rPr>
              <a:t>8</a:t>
            </a:r>
            <a:r>
              <a:rPr sz="3100" spc="-20" dirty="0" smtClean="0">
                <a:solidFill>
                  <a:srgbClr val="4F81BC"/>
                </a:solidFill>
                <a:latin typeface="Corbel"/>
                <a:cs typeface="Corbel"/>
              </a:rPr>
              <a:t> </a:t>
            </a:r>
            <a:r>
              <a:rPr sz="3100" spc="-60" dirty="0">
                <a:solidFill>
                  <a:srgbClr val="4F81BC"/>
                </a:solidFill>
                <a:latin typeface="Corbel"/>
                <a:cs typeface="Corbel"/>
              </a:rPr>
              <a:t>PARCC</a:t>
            </a:r>
            <a:r>
              <a:rPr sz="3100" spc="-170" dirty="0">
                <a:solidFill>
                  <a:srgbClr val="4F81BC"/>
                </a:solidFill>
                <a:latin typeface="Corbel"/>
                <a:cs typeface="Corbel"/>
              </a:rPr>
              <a:t> </a:t>
            </a:r>
            <a:r>
              <a:rPr sz="3100" spc="-5" dirty="0">
                <a:solidFill>
                  <a:srgbClr val="4F81BC"/>
                </a:solidFill>
                <a:latin typeface="Corbel"/>
                <a:cs typeface="Corbel"/>
              </a:rPr>
              <a:t>Outcomes</a:t>
            </a:r>
            <a:endParaRPr sz="3100" dirty="0">
              <a:latin typeface="Corbel"/>
              <a:cs typeface="Corbel"/>
            </a:endParaRPr>
          </a:p>
          <a:p>
            <a:pPr marL="91440">
              <a:lnSpc>
                <a:spcPct val="100000"/>
              </a:lnSpc>
            </a:pPr>
            <a:r>
              <a:rPr sz="3100" spc="-10" dirty="0">
                <a:solidFill>
                  <a:srgbClr val="4F81BC"/>
                </a:solidFill>
                <a:latin typeface="Corbel"/>
                <a:cs typeface="Corbel"/>
              </a:rPr>
              <a:t>Mathematics</a:t>
            </a:r>
            <a:endParaRPr sz="3100" dirty="0">
              <a:latin typeface="Corbel"/>
              <a:cs typeface="Corbe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205555"/>
              </p:ext>
            </p:extLst>
          </p:nvPr>
        </p:nvGraphicFramePr>
        <p:xfrm>
          <a:off x="374650" y="1712976"/>
          <a:ext cx="8407399" cy="2603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0351"/>
                <a:gridCol w="874649"/>
                <a:gridCol w="838200"/>
                <a:gridCol w="838200"/>
                <a:gridCol w="1066800"/>
                <a:gridCol w="1066800"/>
                <a:gridCol w="1066800"/>
                <a:gridCol w="872998"/>
                <a:gridCol w="752601"/>
              </a:tblGrid>
              <a:tr h="5588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r>
                        <a:rPr sz="1800" b="1" spc="-3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MAT</a:t>
                      </a:r>
                      <a:r>
                        <a:rPr sz="1800" b="1" spc="-9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07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38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9539" marR="123825" indent="127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Count of 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Valid</a:t>
                      </a:r>
                      <a:r>
                        <a:rPr sz="1100" b="1" spc="-8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Test 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Scores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60655" marR="151130" indent="15240" algn="just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Not Yet 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Meeting  (Level</a:t>
                      </a:r>
                      <a:r>
                        <a:rPr sz="1100" b="1" spc="-8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1)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60655" marR="151765" indent="-1905" algn="just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Pa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rti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all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y 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Meeting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2)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0175" marR="123825" indent="635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Approaching 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Expec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tations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3)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0810" marR="123189" indent="-127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Meeting 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Expec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tations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61290" marR="151765" indent="-635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Exceeding  Expec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tation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5)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District</a:t>
                      </a:r>
                      <a:r>
                        <a:rPr sz="1100" b="1" spc="-1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100">
                        <a:latin typeface="Corbel"/>
                        <a:cs typeface="Corbel"/>
                      </a:endParaRPr>
                    </a:p>
                    <a:p>
                      <a:pPr marL="130810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&gt;=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Level</a:t>
                      </a:r>
                      <a:r>
                        <a:rPr sz="1100" b="1" spc="-10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NJ %</a:t>
                      </a:r>
                      <a:r>
                        <a:rPr sz="1100" b="1" spc="-1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&gt;=</a:t>
                      </a:r>
                      <a:endParaRPr sz="1100">
                        <a:latin typeface="Corbel"/>
                        <a:cs typeface="Corbel"/>
                      </a:endParaRPr>
                    </a:p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Level</a:t>
                      </a:r>
                      <a:r>
                        <a:rPr sz="1100" b="1" spc="-9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400" b="1" spc="-20" dirty="0">
                          <a:latin typeface="Corbel"/>
                          <a:cs typeface="Corbel"/>
                        </a:rPr>
                        <a:t>Total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1178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361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8.3%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16.3%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28.5%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44.0%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2.8%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46.8%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dirty="0" smtClean="0">
                          <a:latin typeface="Corbel" panose="020B0503020204020204" pitchFamily="34" charset="0"/>
                          <a:cs typeface="Times New Roman"/>
                        </a:rPr>
                        <a:t>43.4%</a:t>
                      </a:r>
                      <a:endParaRPr sz="1800" b="1" dirty="0">
                        <a:latin typeface="Corbel" panose="020B0503020204020204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n-US" sz="1400" b="1" spc="-5" dirty="0" smtClean="0">
                          <a:latin typeface="Corbel"/>
                          <a:cs typeface="Corbel"/>
                        </a:rPr>
                        <a:t>Black</a:t>
                      </a:r>
                      <a:endParaRPr sz="1400" dirty="0">
                        <a:latin typeface="Corbel"/>
                        <a:cs typeface="Corbel"/>
                      </a:endParaRPr>
                    </a:p>
                  </a:txBody>
                  <a:tcPr marL="0" marR="0" marT="609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135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14.8%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24.4%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34.8%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23.0%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3.0%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25.9%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n-US" sz="1400" b="1" dirty="0" smtClean="0">
                          <a:latin typeface="Corbel"/>
                          <a:cs typeface="Corbel"/>
                        </a:rPr>
                        <a:t>White</a:t>
                      </a:r>
                      <a:endParaRPr sz="1400" b="1" dirty="0">
                        <a:latin typeface="Corbel"/>
                        <a:cs typeface="Corbel"/>
                      </a:endParaRPr>
                    </a:p>
                  </a:txBody>
                  <a:tcPr marL="0" marR="0" marT="609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158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3.2%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10.1%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25.3%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58.9%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2.5%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61.4%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Special</a:t>
                      </a:r>
                      <a:endParaRPr sz="1400">
                        <a:latin typeface="Corbel"/>
                        <a:cs typeface="Corbel"/>
                      </a:endParaRPr>
                    </a:p>
                    <a:p>
                      <a:pPr marL="124460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orbel"/>
                          <a:cs typeface="Corbel"/>
                        </a:rPr>
                        <a:t>Ed.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54330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82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29.3%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36.6%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14.6%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18.3%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1.2%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19.5%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124460" marR="12065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400" b="1" spc="-5" dirty="0">
                          <a:latin typeface="Corbel"/>
                          <a:cs typeface="Corbel"/>
                        </a:rPr>
                        <a:t>Econ.  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Disad</a:t>
                      </a:r>
                      <a:r>
                        <a:rPr sz="1400" b="1" spc="-10" dirty="0">
                          <a:latin typeface="Corbel"/>
                          <a:cs typeface="Corbel"/>
                        </a:rPr>
                        <a:t>v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an.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319405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72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15.3%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27.8%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36.1%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19.4%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1.4%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20.8%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587733"/>
              </p:ext>
            </p:extLst>
          </p:nvPr>
        </p:nvGraphicFramePr>
        <p:xfrm>
          <a:off x="5708650" y="4489450"/>
          <a:ext cx="2344166" cy="2322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/>
                <a:gridCol w="896366"/>
              </a:tblGrid>
              <a:tr h="3937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800" b="1" spc="-15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201</a:t>
                      </a:r>
                      <a:r>
                        <a:rPr lang="en-US" sz="1800" b="1" spc="-15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7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District</a:t>
                      </a:r>
                      <a:r>
                        <a:rPr sz="1100" b="1" spc="-1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100">
                        <a:latin typeface="Corbel"/>
                        <a:cs typeface="Corbel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&gt;=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Level</a:t>
                      </a:r>
                      <a:r>
                        <a:rPr sz="1100" b="1" spc="-10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400" b="1" spc="-20" dirty="0">
                          <a:latin typeface="Corbel"/>
                          <a:cs typeface="Corbel"/>
                        </a:rPr>
                        <a:t>Total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b="1" spc="-15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42.6</a:t>
                      </a:r>
                      <a:r>
                        <a:rPr sz="1800" b="1" spc="-15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en-US" sz="1400" b="1" spc="-5" dirty="0" smtClean="0">
                          <a:latin typeface="Corbel"/>
                          <a:cs typeface="Corbel"/>
                        </a:rPr>
                        <a:t>Black</a:t>
                      </a:r>
                      <a:endParaRPr sz="1400" dirty="0">
                        <a:latin typeface="Corbel"/>
                        <a:cs typeface="Corbe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spc="-5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22</a:t>
                      </a:r>
                      <a:r>
                        <a:rPr sz="1800" b="1" spc="-5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.</a:t>
                      </a:r>
                      <a:r>
                        <a:rPr lang="en-US" sz="1800" b="1" spc="-5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8</a:t>
                      </a:r>
                      <a:r>
                        <a:rPr sz="1800" b="1" spc="-5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en-US" sz="1400" b="1" dirty="0" smtClean="0">
                          <a:latin typeface="Corbel"/>
                          <a:cs typeface="Corbel"/>
                        </a:rPr>
                        <a:t>White</a:t>
                      </a:r>
                      <a:endParaRPr sz="1400" b="1" dirty="0">
                        <a:latin typeface="Corbel"/>
                        <a:cs typeface="Corbe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58.8%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Special</a:t>
                      </a:r>
                      <a:r>
                        <a:rPr sz="1400" b="1" spc="-1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b="1" spc="-5" dirty="0">
                          <a:latin typeface="Corbel"/>
                          <a:cs typeface="Corbel"/>
                        </a:rPr>
                        <a:t>Ed.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12.7%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125095" marR="5378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b="1" spc="-5" dirty="0">
                          <a:latin typeface="Corbel"/>
                          <a:cs typeface="Corbel"/>
                        </a:rPr>
                        <a:t>Econ.  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Disad</a:t>
                      </a:r>
                      <a:r>
                        <a:rPr sz="1400" b="1" spc="-10" dirty="0">
                          <a:latin typeface="Corbel"/>
                          <a:cs typeface="Corbel"/>
                        </a:rPr>
                        <a:t>v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a</a:t>
                      </a:r>
                      <a:r>
                        <a:rPr sz="1400" b="1" spc="-5" dirty="0">
                          <a:latin typeface="Corbel"/>
                          <a:cs typeface="Corbel"/>
                        </a:rPr>
                        <a:t>n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800" b="1" spc="-10" dirty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17.6%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876800"/>
            <a:ext cx="527824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  <a:r>
              <a:rPr lang="en-US" dirty="0" smtClean="0"/>
              <a:t>th grade Mathematics increased from 43% to 47%</a:t>
            </a:r>
          </a:p>
          <a:p>
            <a:r>
              <a:rPr lang="en-US" dirty="0" smtClean="0"/>
              <a:t>scoring &gt;=4.  </a:t>
            </a:r>
          </a:p>
          <a:p>
            <a:r>
              <a:rPr lang="en-US" dirty="0" smtClean="0"/>
              <a:t>Each subgroup experienced a decrease.</a:t>
            </a:r>
          </a:p>
          <a:p>
            <a:r>
              <a:rPr lang="en-US" dirty="0"/>
              <a:t>The gap between black and white </a:t>
            </a:r>
            <a:r>
              <a:rPr lang="en-US" dirty="0" smtClean="0"/>
              <a:t>subgroup</a:t>
            </a:r>
            <a:r>
              <a:rPr lang="en-US" dirty="0"/>
              <a:t> </a:t>
            </a:r>
            <a:r>
              <a:rPr lang="en-US" dirty="0" smtClean="0"/>
              <a:t>remained </a:t>
            </a:r>
          </a:p>
          <a:p>
            <a:r>
              <a:rPr lang="en-US" dirty="0"/>
              <a:t>f</a:t>
            </a:r>
            <a:r>
              <a:rPr lang="en-US" dirty="0" smtClean="0"/>
              <a:t>lat at 36%.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29399"/>
            <a:ext cx="1124712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07008" y="6629399"/>
            <a:ext cx="7936992" cy="228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57655" y="381000"/>
            <a:ext cx="7028815" cy="925894"/>
          </a:xfrm>
          <a:prstGeom prst="rect">
            <a:avLst/>
          </a:prstGeom>
          <a:solidFill>
            <a:srgbClr val="B8CDE4"/>
          </a:solidFill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3525"/>
              </a:lnSpc>
            </a:pPr>
            <a:r>
              <a:rPr sz="3100" spc="-20" dirty="0" smtClean="0">
                <a:solidFill>
                  <a:srgbClr val="4F81BC"/>
                </a:solidFill>
                <a:latin typeface="Corbel"/>
                <a:cs typeface="Corbel"/>
              </a:rPr>
              <a:t>201</a:t>
            </a:r>
            <a:r>
              <a:rPr lang="en-US" sz="3100" spc="-20" dirty="0">
                <a:solidFill>
                  <a:srgbClr val="4F81BC"/>
                </a:solidFill>
                <a:latin typeface="Corbel"/>
                <a:cs typeface="Corbel"/>
              </a:rPr>
              <a:t>8</a:t>
            </a:r>
            <a:r>
              <a:rPr lang="en-US" sz="3100" spc="-20" dirty="0" smtClean="0">
                <a:solidFill>
                  <a:srgbClr val="4F81BC"/>
                </a:solidFill>
                <a:latin typeface="Corbel"/>
                <a:cs typeface="Corbel"/>
              </a:rPr>
              <a:t> </a:t>
            </a:r>
            <a:r>
              <a:rPr sz="3100" spc="-60" dirty="0" smtClean="0">
                <a:solidFill>
                  <a:srgbClr val="4F81BC"/>
                </a:solidFill>
                <a:latin typeface="Corbel"/>
                <a:cs typeface="Corbel"/>
              </a:rPr>
              <a:t>PARCC</a:t>
            </a:r>
            <a:r>
              <a:rPr sz="3100" spc="-170" dirty="0" smtClean="0">
                <a:solidFill>
                  <a:srgbClr val="4F81BC"/>
                </a:solidFill>
                <a:latin typeface="Corbel"/>
                <a:cs typeface="Corbel"/>
              </a:rPr>
              <a:t> </a:t>
            </a:r>
            <a:r>
              <a:rPr sz="3100" spc="-5" dirty="0">
                <a:solidFill>
                  <a:srgbClr val="4F81BC"/>
                </a:solidFill>
                <a:latin typeface="Corbel"/>
                <a:cs typeface="Corbel"/>
              </a:rPr>
              <a:t>Outcomes</a:t>
            </a:r>
            <a:endParaRPr sz="3100" dirty="0">
              <a:latin typeface="Corbel"/>
              <a:cs typeface="Corbel"/>
            </a:endParaRPr>
          </a:p>
          <a:p>
            <a:pPr marL="91440">
              <a:lnSpc>
                <a:spcPct val="100000"/>
              </a:lnSpc>
            </a:pPr>
            <a:r>
              <a:rPr sz="3100" spc="-10" dirty="0">
                <a:solidFill>
                  <a:srgbClr val="4F81BC"/>
                </a:solidFill>
                <a:latin typeface="Corbel"/>
                <a:cs typeface="Corbel"/>
              </a:rPr>
              <a:t>Mathematics</a:t>
            </a:r>
            <a:endParaRPr sz="3100" dirty="0">
              <a:latin typeface="Corbel"/>
              <a:cs typeface="Corbe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176020"/>
              </p:ext>
            </p:extLst>
          </p:nvPr>
        </p:nvGraphicFramePr>
        <p:xfrm>
          <a:off x="374650" y="1712976"/>
          <a:ext cx="8407399" cy="2603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0351"/>
                <a:gridCol w="874649"/>
                <a:gridCol w="838200"/>
                <a:gridCol w="838200"/>
                <a:gridCol w="1066800"/>
                <a:gridCol w="1066800"/>
                <a:gridCol w="1066800"/>
                <a:gridCol w="872998"/>
                <a:gridCol w="752601"/>
              </a:tblGrid>
              <a:tr h="5588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r>
                        <a:rPr sz="1800" b="1" spc="-3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MAT</a:t>
                      </a:r>
                      <a:r>
                        <a:rPr sz="1800" b="1" spc="-9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08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38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9539" marR="123825" indent="127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Count of 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Valid</a:t>
                      </a:r>
                      <a:r>
                        <a:rPr sz="1100" b="1" spc="-8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Test 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Scores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60655" marR="151130" indent="15240" algn="just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Not Yet 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Meeting  (Level</a:t>
                      </a:r>
                      <a:r>
                        <a:rPr sz="1100" b="1" spc="-8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1)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60655" marR="151765" indent="-1905" algn="just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Pa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rti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all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y 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Meeting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2)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0175" marR="123825" indent="635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Approaching 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Expec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tations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3)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0810" marR="123189" indent="-127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Meeting 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Expec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tations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61290" marR="151765" indent="-635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Exceeding  Expec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tation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5)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District</a:t>
                      </a:r>
                      <a:r>
                        <a:rPr sz="1100" b="1" spc="-1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100">
                        <a:latin typeface="Corbel"/>
                        <a:cs typeface="Corbel"/>
                      </a:endParaRPr>
                    </a:p>
                    <a:p>
                      <a:pPr marL="130810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&gt;=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Level</a:t>
                      </a:r>
                      <a:r>
                        <a:rPr sz="1100" b="1" spc="-10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NJ %</a:t>
                      </a:r>
                      <a:r>
                        <a:rPr sz="1100" b="1" spc="-1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&gt;=</a:t>
                      </a:r>
                      <a:endParaRPr sz="1100">
                        <a:latin typeface="Corbel"/>
                        <a:cs typeface="Corbel"/>
                      </a:endParaRPr>
                    </a:p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Level</a:t>
                      </a:r>
                      <a:r>
                        <a:rPr sz="1100" b="1" spc="-9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400" b="1" spc="-20" dirty="0">
                          <a:latin typeface="Corbel"/>
                          <a:cs typeface="Corbel"/>
                        </a:rPr>
                        <a:t>Total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250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16.4%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21.2%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28.8%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32.8%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0.8%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cs typeface="Corbel"/>
                        </a:rPr>
                        <a:t>33.6%</a:t>
                      </a:r>
                      <a:endParaRPr sz="1800" b="1" dirty="0">
                        <a:solidFill>
                          <a:schemeClr val="tx1"/>
                        </a:solidFill>
                        <a:latin typeface="Corbel" panose="020B0503020204020204" pitchFamily="34" charset="0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dirty="0" smtClean="0">
                          <a:latin typeface="Corbel" panose="020B0503020204020204" pitchFamily="34" charset="0"/>
                          <a:cs typeface="Times New Roman"/>
                        </a:rPr>
                        <a:t>28.2%</a:t>
                      </a:r>
                      <a:endParaRPr sz="1800" b="1" dirty="0">
                        <a:latin typeface="Corbel" panose="020B0503020204020204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n-US" sz="1400" b="1" spc="-5" dirty="0" smtClean="0">
                          <a:latin typeface="Corbel"/>
                          <a:cs typeface="Corbel"/>
                        </a:rPr>
                        <a:t>Black</a:t>
                      </a:r>
                      <a:endParaRPr sz="1400" dirty="0">
                        <a:latin typeface="Corbel"/>
                        <a:cs typeface="Corbel"/>
                      </a:endParaRPr>
                    </a:p>
                  </a:txBody>
                  <a:tcPr marL="0" marR="0" marT="609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115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21.7%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28.7%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25.2%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23.5%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0.9%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24.3%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n-US" sz="1400" b="1" dirty="0" smtClean="0">
                          <a:latin typeface="Corbel"/>
                          <a:cs typeface="Corbel"/>
                        </a:rPr>
                        <a:t>White</a:t>
                      </a:r>
                      <a:endParaRPr sz="1400" b="1" dirty="0">
                        <a:latin typeface="Corbel"/>
                        <a:cs typeface="Corbel"/>
                      </a:endParaRPr>
                    </a:p>
                  </a:txBody>
                  <a:tcPr marL="0" marR="0" marT="609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88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4.5%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11.4%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35.2%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47.7%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1.1%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48.9%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Special</a:t>
                      </a:r>
                      <a:endParaRPr sz="1400">
                        <a:latin typeface="Corbel"/>
                        <a:cs typeface="Corbel"/>
                      </a:endParaRPr>
                    </a:p>
                    <a:p>
                      <a:pPr marL="124460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orbel"/>
                          <a:cs typeface="Corbel"/>
                        </a:rPr>
                        <a:t>Ed.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69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36.2%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34.8%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15.9%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13.0%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0.0%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13.0%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124460" marR="12065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400" b="1" spc="-5" dirty="0">
                          <a:latin typeface="Corbel"/>
                          <a:cs typeface="Corbel"/>
                        </a:rPr>
                        <a:t>Econ.  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Disad</a:t>
                      </a:r>
                      <a:r>
                        <a:rPr sz="1400" b="1" spc="-10" dirty="0">
                          <a:latin typeface="Corbel"/>
                          <a:cs typeface="Corbel"/>
                        </a:rPr>
                        <a:t>v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an.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71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25.4%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29.6%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22.5%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22.5%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0.0%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22.5%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412750" y="5645795"/>
            <a:ext cx="4834890" cy="9047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14069" marR="5080" indent="-802005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Corbel"/>
                <a:cs typeface="Corbel"/>
              </a:rPr>
              <a:t>* </a:t>
            </a:r>
            <a:r>
              <a:rPr sz="1400" spc="-5" dirty="0">
                <a:latin typeface="Corbel"/>
                <a:cs typeface="Corbel"/>
              </a:rPr>
              <a:t>Note: Approximately </a:t>
            </a:r>
            <a:r>
              <a:rPr sz="1400" spc="-10" dirty="0">
                <a:latin typeface="Corbel"/>
                <a:cs typeface="Corbel"/>
              </a:rPr>
              <a:t>30,000 </a:t>
            </a:r>
            <a:r>
              <a:rPr sz="1400" spc="-5" dirty="0">
                <a:latin typeface="Corbel"/>
                <a:cs typeface="Corbel"/>
              </a:rPr>
              <a:t>New Jersey </a:t>
            </a:r>
            <a:r>
              <a:rPr sz="1400" spc="-10" dirty="0" smtClean="0">
                <a:latin typeface="Corbel"/>
                <a:cs typeface="Corbel"/>
              </a:rPr>
              <a:t>student</a:t>
            </a:r>
            <a:r>
              <a:rPr lang="en-US" sz="1400" spc="-10" dirty="0" smtClean="0">
                <a:latin typeface="Corbel"/>
                <a:cs typeface="Corbel"/>
              </a:rPr>
              <a:t>s </a:t>
            </a:r>
            <a:r>
              <a:rPr sz="1400" spc="-5" dirty="0" smtClean="0">
                <a:latin typeface="Corbel"/>
                <a:cs typeface="Corbel"/>
              </a:rPr>
              <a:t>participated </a:t>
            </a:r>
            <a:r>
              <a:rPr sz="1400" spc="-5" dirty="0">
                <a:latin typeface="Corbel"/>
                <a:cs typeface="Corbel"/>
              </a:rPr>
              <a:t>in the </a:t>
            </a:r>
            <a:r>
              <a:rPr sz="1400" spc="-35" dirty="0">
                <a:latin typeface="Corbel"/>
                <a:cs typeface="Corbel"/>
              </a:rPr>
              <a:t>PARCC </a:t>
            </a:r>
            <a:r>
              <a:rPr sz="1400" spc="-10" dirty="0">
                <a:latin typeface="Corbel"/>
                <a:cs typeface="Corbel"/>
              </a:rPr>
              <a:t>Algebra </a:t>
            </a:r>
            <a:r>
              <a:rPr sz="1400" spc="-5" dirty="0">
                <a:latin typeface="Corbel"/>
                <a:cs typeface="Corbel"/>
              </a:rPr>
              <a:t>1 assessment  while in middle school. Thus, </a:t>
            </a:r>
            <a:r>
              <a:rPr sz="1400" spc="-35" dirty="0">
                <a:latin typeface="Corbel"/>
                <a:cs typeface="Corbel"/>
              </a:rPr>
              <a:t>PARCC </a:t>
            </a:r>
            <a:r>
              <a:rPr sz="1400" spc="-5" dirty="0">
                <a:latin typeface="Corbel"/>
                <a:cs typeface="Corbel"/>
              </a:rPr>
              <a:t>Math 8  </a:t>
            </a:r>
            <a:r>
              <a:rPr sz="1400" spc="-10" dirty="0">
                <a:latin typeface="Corbel"/>
                <a:cs typeface="Corbel"/>
              </a:rPr>
              <a:t>outcomes </a:t>
            </a:r>
            <a:r>
              <a:rPr sz="1400" spc="-5" dirty="0">
                <a:latin typeface="Corbel"/>
                <a:cs typeface="Corbel"/>
              </a:rPr>
              <a:t>are </a:t>
            </a:r>
            <a:r>
              <a:rPr sz="1400" spc="-10" dirty="0">
                <a:latin typeface="Corbel"/>
                <a:cs typeface="Corbel"/>
              </a:rPr>
              <a:t>not </a:t>
            </a:r>
            <a:r>
              <a:rPr sz="1400" spc="-5" dirty="0">
                <a:latin typeface="Corbel"/>
                <a:cs typeface="Corbel"/>
              </a:rPr>
              <a:t>representative of grade 8  performance as a</a:t>
            </a:r>
            <a:r>
              <a:rPr sz="1400" spc="10" dirty="0">
                <a:latin typeface="Corbel"/>
                <a:cs typeface="Corbel"/>
              </a:rPr>
              <a:t> </a:t>
            </a:r>
            <a:r>
              <a:rPr sz="1400" spc="-5" dirty="0">
                <a:latin typeface="Corbel"/>
                <a:cs typeface="Corbel"/>
              </a:rPr>
              <a:t>whole.</a:t>
            </a:r>
            <a:endParaRPr sz="1400" dirty="0">
              <a:latin typeface="Corbel"/>
              <a:cs typeface="Corbel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417385"/>
              </p:ext>
            </p:extLst>
          </p:nvPr>
        </p:nvGraphicFramePr>
        <p:xfrm>
          <a:off x="5708650" y="4489450"/>
          <a:ext cx="2344166" cy="2322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/>
                <a:gridCol w="896366"/>
              </a:tblGrid>
              <a:tr h="3937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800" b="1" spc="-15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201</a:t>
                      </a:r>
                      <a:r>
                        <a:rPr lang="en-US" sz="1800" b="1" spc="-15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7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District</a:t>
                      </a:r>
                      <a:r>
                        <a:rPr sz="1100" b="1" spc="-1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100">
                        <a:latin typeface="Corbel"/>
                        <a:cs typeface="Corbel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&gt;=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Level</a:t>
                      </a:r>
                      <a:r>
                        <a:rPr sz="1100" b="1" spc="-10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400" b="1" spc="-20" dirty="0">
                          <a:latin typeface="Corbel"/>
                          <a:cs typeface="Corbel"/>
                        </a:rPr>
                        <a:t>Total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cs typeface="Corbel"/>
                        </a:rPr>
                        <a:t>29.3</a:t>
                      </a:r>
                      <a:r>
                        <a:rPr sz="1800" b="1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cs typeface="Corbel"/>
                        </a:rPr>
                        <a:t>%</a:t>
                      </a:r>
                      <a:endParaRPr sz="1800" b="1" dirty="0">
                        <a:solidFill>
                          <a:schemeClr val="tx1"/>
                        </a:solidFill>
                        <a:latin typeface="Corbel" panose="020B0503020204020204" pitchFamily="34" charset="0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en-US" sz="1400" b="1" spc="-5" dirty="0" smtClean="0">
                          <a:latin typeface="Corbel"/>
                          <a:cs typeface="Corbel"/>
                        </a:rPr>
                        <a:t>Black</a:t>
                      </a:r>
                      <a:endParaRPr sz="1400" dirty="0">
                        <a:latin typeface="Corbel"/>
                        <a:cs typeface="Corbe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spc="-5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14.0</a:t>
                      </a:r>
                      <a:r>
                        <a:rPr sz="1800" b="1" spc="-5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en-US" sz="1400" b="1" dirty="0" smtClean="0">
                          <a:latin typeface="Corbel"/>
                          <a:cs typeface="Corbel"/>
                        </a:rPr>
                        <a:t>White</a:t>
                      </a:r>
                      <a:endParaRPr sz="1400" b="1" dirty="0">
                        <a:latin typeface="Corbel"/>
                        <a:cs typeface="Corbe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47.0%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Special</a:t>
                      </a:r>
                      <a:r>
                        <a:rPr sz="1400" b="1" spc="-1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b="1" spc="-5" dirty="0">
                          <a:latin typeface="Corbel"/>
                          <a:cs typeface="Corbel"/>
                        </a:rPr>
                        <a:t>Ed.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8.9%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125095" marR="5378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b="1" spc="-5" dirty="0">
                          <a:latin typeface="Corbel"/>
                          <a:cs typeface="Corbel"/>
                        </a:rPr>
                        <a:t>Econ.  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Disad</a:t>
                      </a:r>
                      <a:r>
                        <a:rPr sz="1400" b="1" spc="-10" dirty="0">
                          <a:latin typeface="Corbel"/>
                          <a:cs typeface="Corbel"/>
                        </a:rPr>
                        <a:t>v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a</a:t>
                      </a:r>
                      <a:r>
                        <a:rPr sz="1400" b="1" spc="-5" dirty="0">
                          <a:latin typeface="Corbel"/>
                          <a:cs typeface="Corbel"/>
                        </a:rPr>
                        <a:t>n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b="1" spc="-5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19.0</a:t>
                      </a:r>
                      <a:r>
                        <a:rPr sz="1800" b="1" spc="-5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62356" y="4445466"/>
            <a:ext cx="480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8th grade Mathematics </a:t>
            </a:r>
            <a:r>
              <a:rPr lang="en-US" dirty="0" smtClean="0"/>
              <a:t>increased </a:t>
            </a:r>
            <a:r>
              <a:rPr lang="en-US" dirty="0"/>
              <a:t>from </a:t>
            </a:r>
            <a:r>
              <a:rPr lang="en-US" dirty="0" smtClean="0"/>
              <a:t>29</a:t>
            </a:r>
            <a:r>
              <a:rPr lang="en-US" dirty="0"/>
              <a:t>% </a:t>
            </a:r>
            <a:r>
              <a:rPr lang="en-US" dirty="0" smtClean="0"/>
              <a:t>to 34% scoring </a:t>
            </a:r>
            <a:r>
              <a:rPr lang="en-US" dirty="0"/>
              <a:t>&gt;=4. This is our most vulnerable math </a:t>
            </a:r>
            <a:r>
              <a:rPr lang="en-US" dirty="0" smtClean="0"/>
              <a:t>Population </a:t>
            </a:r>
            <a:r>
              <a:rPr lang="en-US" dirty="0"/>
              <a:t>as these are 8</a:t>
            </a:r>
            <a:r>
              <a:rPr lang="en-US" baseline="30000" dirty="0"/>
              <a:t>th</a:t>
            </a:r>
            <a:r>
              <a:rPr lang="en-US" dirty="0"/>
              <a:t> graders not taking algebra </a:t>
            </a:r>
            <a:r>
              <a:rPr lang="en-US" dirty="0" smtClean="0"/>
              <a:t>by 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grade. 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29399"/>
            <a:ext cx="1124712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07008" y="6629399"/>
            <a:ext cx="7936992" cy="228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57655" y="381000"/>
            <a:ext cx="7028815" cy="925894"/>
          </a:xfrm>
          <a:prstGeom prst="rect">
            <a:avLst/>
          </a:prstGeom>
          <a:solidFill>
            <a:srgbClr val="B8CDE4"/>
          </a:solidFill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3525"/>
              </a:lnSpc>
            </a:pPr>
            <a:r>
              <a:rPr sz="3100" spc="-20" dirty="0" smtClean="0">
                <a:solidFill>
                  <a:schemeClr val="tx2"/>
                </a:solidFill>
                <a:latin typeface="Corbel"/>
                <a:cs typeface="Corbel"/>
              </a:rPr>
              <a:t>201</a:t>
            </a:r>
            <a:r>
              <a:rPr lang="en-US" sz="3100" spc="-20" dirty="0" smtClean="0">
                <a:solidFill>
                  <a:schemeClr val="tx2"/>
                </a:solidFill>
                <a:latin typeface="Corbel"/>
                <a:cs typeface="Corbel"/>
              </a:rPr>
              <a:t>7</a:t>
            </a:r>
            <a:r>
              <a:rPr sz="3100" spc="-20" dirty="0" smtClean="0">
                <a:solidFill>
                  <a:schemeClr val="tx2"/>
                </a:solidFill>
                <a:latin typeface="Corbel"/>
                <a:cs typeface="Corbel"/>
              </a:rPr>
              <a:t> </a:t>
            </a:r>
            <a:r>
              <a:rPr sz="3100" spc="-60" dirty="0">
                <a:solidFill>
                  <a:schemeClr val="tx2"/>
                </a:solidFill>
                <a:latin typeface="Corbel"/>
                <a:cs typeface="Corbel"/>
              </a:rPr>
              <a:t>PARCC</a:t>
            </a:r>
            <a:r>
              <a:rPr sz="3100" spc="-170" dirty="0">
                <a:solidFill>
                  <a:schemeClr val="tx2"/>
                </a:solidFill>
                <a:latin typeface="Corbel"/>
                <a:cs typeface="Corbel"/>
              </a:rPr>
              <a:t> </a:t>
            </a:r>
            <a:r>
              <a:rPr sz="3100" spc="-5" dirty="0">
                <a:solidFill>
                  <a:schemeClr val="tx2"/>
                </a:solidFill>
                <a:latin typeface="Corbel"/>
                <a:cs typeface="Corbel"/>
              </a:rPr>
              <a:t>Outcomes</a:t>
            </a:r>
            <a:endParaRPr sz="3100" dirty="0">
              <a:solidFill>
                <a:schemeClr val="tx2"/>
              </a:solidFill>
              <a:latin typeface="Corbel"/>
              <a:cs typeface="Corbel"/>
            </a:endParaRPr>
          </a:p>
          <a:p>
            <a:pPr marL="91440">
              <a:lnSpc>
                <a:spcPct val="100000"/>
              </a:lnSpc>
            </a:pPr>
            <a:r>
              <a:rPr sz="3100" spc="-10" dirty="0">
                <a:solidFill>
                  <a:schemeClr val="tx2"/>
                </a:solidFill>
                <a:latin typeface="Corbel"/>
                <a:cs typeface="Corbel"/>
              </a:rPr>
              <a:t>Mathematics</a:t>
            </a:r>
            <a:endParaRPr sz="3100" dirty="0">
              <a:solidFill>
                <a:schemeClr val="tx2"/>
              </a:solidFill>
              <a:latin typeface="Corbel"/>
              <a:cs typeface="Corbe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866165"/>
              </p:ext>
            </p:extLst>
          </p:nvPr>
        </p:nvGraphicFramePr>
        <p:xfrm>
          <a:off x="267970" y="1712976"/>
          <a:ext cx="8595356" cy="2603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3338"/>
                <a:gridCol w="894206"/>
                <a:gridCol w="826135"/>
                <a:gridCol w="914400"/>
                <a:gridCol w="1064005"/>
                <a:gridCol w="1090676"/>
                <a:gridCol w="1128270"/>
                <a:gridCol w="854961"/>
                <a:gridCol w="769365"/>
              </a:tblGrid>
              <a:tr h="5588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ALG</a:t>
                      </a:r>
                      <a:r>
                        <a:rPr sz="1800" b="1" spc="-1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01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38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9700" marR="132715" indent="127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Count of 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Valid</a:t>
                      </a:r>
                      <a:r>
                        <a:rPr sz="1100" b="1" spc="-8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Test 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Scores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54305" marR="145415" indent="15240" algn="just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Not Yet 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Meeting  (Level</a:t>
                      </a:r>
                      <a:r>
                        <a:rPr sz="1100" b="1" spc="-8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1)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98755" marR="189865" indent="-1905" algn="just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Pa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rti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all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y 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Meeting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2)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0175" marR="121285" indent="-254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Approaching 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Expec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tations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3)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42875" marR="135255" indent="-127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Meeting 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Expec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tations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73355" marR="163830" indent="-635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Exceeding  Expec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tation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5)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District</a:t>
                      </a:r>
                      <a:r>
                        <a:rPr sz="1100" b="1" spc="-1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100">
                        <a:latin typeface="Corbel"/>
                        <a:cs typeface="Corbel"/>
                      </a:endParaRPr>
                    </a:p>
                    <a:p>
                      <a:pPr marL="140970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&gt;=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Level</a:t>
                      </a:r>
                      <a:r>
                        <a:rPr sz="1100" b="1" spc="-10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NJ %</a:t>
                      </a:r>
                      <a:r>
                        <a:rPr sz="1100" b="1" spc="-1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&gt;=</a:t>
                      </a:r>
                      <a:endParaRPr sz="1100">
                        <a:latin typeface="Corbel"/>
                        <a:cs typeface="Corbel"/>
                      </a:endParaRPr>
                    </a:p>
                    <a:p>
                      <a:pPr marL="167640">
                        <a:lnSpc>
                          <a:spcPct val="100000"/>
                        </a:lnSpc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Level</a:t>
                      </a:r>
                      <a:r>
                        <a:rPr sz="1100" b="1" spc="-9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400" b="1" spc="-20" dirty="0">
                          <a:latin typeface="Corbel"/>
                          <a:cs typeface="Corbel"/>
                        </a:rPr>
                        <a:t>Total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532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46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6.2%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46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12.2%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46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21.1%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46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53.6%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46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7.0%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46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cs typeface="Corbel"/>
                        </a:rPr>
                        <a:t>60.5%</a:t>
                      </a:r>
                      <a:endParaRPr sz="1800" b="1" dirty="0">
                        <a:solidFill>
                          <a:schemeClr val="tx1"/>
                        </a:solidFill>
                        <a:latin typeface="Corbel" panose="020B0503020204020204" pitchFamily="34" charset="0"/>
                        <a:cs typeface="Corbel"/>
                      </a:endParaRPr>
                    </a:p>
                  </a:txBody>
                  <a:tcPr marL="0" marR="0" marT="146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cs typeface="Times New Roman"/>
                        </a:rPr>
                        <a:t>45.8%</a:t>
                      </a:r>
                      <a:endParaRPr sz="1800" b="1" dirty="0">
                        <a:solidFill>
                          <a:schemeClr val="tx1"/>
                        </a:solidFill>
                        <a:latin typeface="Corbel" panose="020B0503020204020204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n-US" sz="1400" b="1" spc="-5" dirty="0" smtClean="0">
                          <a:latin typeface="Corbel"/>
                          <a:cs typeface="Corbel"/>
                        </a:rPr>
                        <a:t>Black</a:t>
                      </a:r>
                      <a:endParaRPr sz="1400" dirty="0">
                        <a:latin typeface="Corbel"/>
                        <a:cs typeface="Corbel"/>
                      </a:endParaRPr>
                    </a:p>
                  </a:txBody>
                  <a:tcPr marL="0" marR="0" marT="609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181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15.5%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27.1%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32.6%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22.7%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2.2%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cs typeface="Corbel"/>
                        </a:rPr>
                        <a:t>24.9%</a:t>
                      </a:r>
                      <a:endParaRPr sz="1800" b="1" dirty="0">
                        <a:solidFill>
                          <a:schemeClr val="tx1"/>
                        </a:solidFill>
                        <a:latin typeface="Corbel" panose="020B0503020204020204" pitchFamily="34" charset="0"/>
                        <a:cs typeface="Corbel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solidFill>
                          <a:schemeClr val="tx1"/>
                        </a:solidFill>
                        <a:latin typeface="Corbel" panose="020B0503020204020204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n-US" sz="1400" b="1" dirty="0" smtClean="0">
                          <a:latin typeface="Corbel"/>
                          <a:cs typeface="Corbel"/>
                        </a:rPr>
                        <a:t>White</a:t>
                      </a:r>
                      <a:endParaRPr sz="1400" b="1" dirty="0">
                        <a:latin typeface="Corbel"/>
                        <a:cs typeface="Corbel"/>
                      </a:endParaRPr>
                    </a:p>
                  </a:txBody>
                  <a:tcPr marL="0" marR="0" marT="609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267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2730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0.4%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2730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3.0%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2730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14.6%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2730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70.4%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2730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11.6%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2730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lang="en-US" sz="1800" b="1" dirty="0" smtClean="0">
                          <a:latin typeface="Corbel"/>
                          <a:cs typeface="Corbel"/>
                        </a:rPr>
                        <a:t>82.0%</a:t>
                      </a:r>
                      <a:endParaRPr sz="1800" b="1" dirty="0">
                        <a:latin typeface="Corbel"/>
                        <a:cs typeface="Corbel"/>
                      </a:endParaRPr>
                    </a:p>
                  </a:txBody>
                  <a:tcPr marL="0" marR="0" marT="2730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Special</a:t>
                      </a:r>
                      <a:endParaRPr sz="1400">
                        <a:latin typeface="Corbel"/>
                        <a:cs typeface="Corbel"/>
                      </a:endParaRPr>
                    </a:p>
                    <a:p>
                      <a:pPr marL="124460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orbel"/>
                          <a:cs typeface="Corbel"/>
                        </a:rPr>
                        <a:t>Ed.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70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18.6%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32.9%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27.1%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18.6%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2.9%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lang="en-US" sz="1800" b="1" dirty="0" smtClean="0">
                          <a:latin typeface="Corbel"/>
                          <a:cs typeface="Corbel"/>
                        </a:rPr>
                        <a:t>21.4%</a:t>
                      </a:r>
                      <a:endParaRPr sz="1800" b="1" dirty="0">
                        <a:latin typeface="Corbel"/>
                        <a:cs typeface="Corbel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124460" marR="14414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400" b="1" spc="-5" dirty="0">
                          <a:latin typeface="Corbel"/>
                          <a:cs typeface="Corbel"/>
                        </a:rPr>
                        <a:t>Econ.  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Disad</a:t>
                      </a:r>
                      <a:r>
                        <a:rPr sz="1400" b="1" spc="-10" dirty="0">
                          <a:latin typeface="Corbel"/>
                          <a:cs typeface="Corbel"/>
                        </a:rPr>
                        <a:t>v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a</a:t>
                      </a:r>
                      <a:r>
                        <a:rPr sz="1400" b="1" spc="-5" dirty="0">
                          <a:latin typeface="Corbel"/>
                          <a:cs typeface="Corbel"/>
                        </a:rPr>
                        <a:t>n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93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18.3%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28.0%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29.0%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23.7%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1.1%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lang="en-US" sz="1800" b="1" dirty="0" smtClean="0">
                          <a:latin typeface="Corbel"/>
                          <a:cs typeface="Corbel"/>
                        </a:rPr>
                        <a:t>24.7%</a:t>
                      </a:r>
                      <a:endParaRPr sz="1800" b="1" dirty="0">
                        <a:latin typeface="Corbel"/>
                        <a:cs typeface="Corbel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862757"/>
              </p:ext>
            </p:extLst>
          </p:nvPr>
        </p:nvGraphicFramePr>
        <p:xfrm>
          <a:off x="5708650" y="4489450"/>
          <a:ext cx="2344166" cy="23183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/>
                <a:gridCol w="896366"/>
              </a:tblGrid>
              <a:tr h="3937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800" b="1" spc="-15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201</a:t>
                      </a:r>
                      <a:r>
                        <a:rPr lang="en-US" sz="1800" b="1" spc="-15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6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District</a:t>
                      </a:r>
                      <a:r>
                        <a:rPr sz="1100" b="1" spc="-1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100">
                        <a:latin typeface="Corbel"/>
                        <a:cs typeface="Corbel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&gt;=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Level</a:t>
                      </a:r>
                      <a:r>
                        <a:rPr sz="1100" b="1" spc="-10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400" b="1" spc="-20" dirty="0">
                          <a:latin typeface="Corbel"/>
                          <a:cs typeface="Corbel"/>
                        </a:rPr>
                        <a:t>Total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cs typeface="Corbel"/>
                        </a:rPr>
                        <a:t>60.3</a:t>
                      </a:r>
                      <a:r>
                        <a:rPr sz="1800" b="1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cs typeface="Corbel"/>
                        </a:rPr>
                        <a:t>%</a:t>
                      </a:r>
                      <a:endParaRPr sz="1800" b="1" dirty="0">
                        <a:solidFill>
                          <a:schemeClr val="tx1"/>
                        </a:solidFill>
                        <a:latin typeface="Corbel" panose="020B0503020204020204" pitchFamily="34" charset="0"/>
                        <a:cs typeface="Corbel"/>
                      </a:endParaRPr>
                    </a:p>
                  </a:txBody>
                  <a:tcPr marL="0" marR="0" marT="146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en-US" sz="1400" b="1" spc="-5" dirty="0" smtClean="0">
                          <a:latin typeface="Corbel"/>
                          <a:cs typeface="Corbel"/>
                        </a:rPr>
                        <a:t>Black</a:t>
                      </a:r>
                      <a:endParaRPr sz="1400" dirty="0">
                        <a:latin typeface="Corbel"/>
                        <a:cs typeface="Corbe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lang="en-US" sz="1800" b="1" spc="-5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cs typeface="Corbel"/>
                        </a:rPr>
                        <a:t>27</a:t>
                      </a:r>
                      <a:r>
                        <a:rPr sz="1800" b="1" spc="-5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cs typeface="Corbel"/>
                        </a:rPr>
                        <a:t>.5</a:t>
                      </a:r>
                      <a:r>
                        <a:rPr sz="1800" b="1" spc="-5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cs typeface="Corbel"/>
                        </a:rPr>
                        <a:t>%</a:t>
                      </a:r>
                      <a:endParaRPr sz="1800" b="1" dirty="0">
                        <a:solidFill>
                          <a:schemeClr val="tx1"/>
                        </a:solidFill>
                        <a:latin typeface="Corbel" panose="020B0503020204020204" pitchFamily="34" charset="0"/>
                        <a:cs typeface="Corbel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en-US" sz="1400" b="1" dirty="0" smtClean="0">
                          <a:latin typeface="Corbel"/>
                          <a:cs typeface="Corbel"/>
                        </a:rPr>
                        <a:t>White</a:t>
                      </a:r>
                      <a:endParaRPr sz="1400" b="1" dirty="0">
                        <a:latin typeface="Corbel"/>
                        <a:cs typeface="Corbe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lang="en-US" sz="1800" b="1" dirty="0" smtClean="0">
                          <a:latin typeface="Corbel"/>
                          <a:cs typeface="Corbel"/>
                        </a:rPr>
                        <a:t>80.7%</a:t>
                      </a:r>
                      <a:endParaRPr sz="1800" b="1" dirty="0">
                        <a:latin typeface="Corbel"/>
                        <a:cs typeface="Corbel"/>
                      </a:endParaRPr>
                    </a:p>
                  </a:txBody>
                  <a:tcPr marL="0" marR="0" marT="2730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Special</a:t>
                      </a:r>
                      <a:r>
                        <a:rPr sz="1400" b="1" spc="-1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b="1" spc="-5" dirty="0">
                          <a:latin typeface="Corbel"/>
                          <a:cs typeface="Corbel"/>
                        </a:rPr>
                        <a:t>Ed.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lang="en-US" sz="1800" b="1" dirty="0" smtClean="0">
                          <a:latin typeface="Corbel"/>
                          <a:cs typeface="Corbel"/>
                        </a:rPr>
                        <a:t>19.7%</a:t>
                      </a:r>
                      <a:endParaRPr sz="1800" b="1" dirty="0">
                        <a:latin typeface="Corbel"/>
                        <a:cs typeface="Corbel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125095" marR="5378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b="1" spc="-5" dirty="0">
                          <a:latin typeface="Corbel"/>
                          <a:cs typeface="Corbel"/>
                        </a:rPr>
                        <a:t>Econ.  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Disad</a:t>
                      </a:r>
                      <a:r>
                        <a:rPr sz="1400" b="1" spc="-10" dirty="0">
                          <a:latin typeface="Corbel"/>
                          <a:cs typeface="Corbel"/>
                        </a:rPr>
                        <a:t>v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a</a:t>
                      </a:r>
                      <a:r>
                        <a:rPr sz="1400" b="1" spc="-5" dirty="0">
                          <a:latin typeface="Corbel"/>
                          <a:cs typeface="Corbel"/>
                        </a:rPr>
                        <a:t>n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lang="en-US" sz="1800" b="1" spc="-5" dirty="0" smtClean="0">
                          <a:latin typeface="Corbel"/>
                          <a:cs typeface="Corbel"/>
                        </a:rPr>
                        <a:t>20.6</a:t>
                      </a:r>
                      <a:r>
                        <a:rPr sz="1800" b="1" spc="-5" dirty="0" smtClean="0">
                          <a:latin typeface="Corbel"/>
                          <a:cs typeface="Corbel"/>
                        </a:rPr>
                        <a:t>%</a:t>
                      </a:r>
                      <a:endParaRPr sz="1800" b="1" dirty="0">
                        <a:latin typeface="Corbel"/>
                        <a:cs typeface="Corbel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423366" y="5504105"/>
            <a:ext cx="483489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14069" marR="5080" indent="-802005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Corbel"/>
                <a:cs typeface="Corbel"/>
              </a:rPr>
              <a:t>* Note: Approximately </a:t>
            </a:r>
            <a:r>
              <a:rPr sz="1600" spc="-10" dirty="0">
                <a:latin typeface="Corbel"/>
                <a:cs typeface="Corbel"/>
              </a:rPr>
              <a:t>30,000 </a:t>
            </a:r>
            <a:r>
              <a:rPr sz="1600" spc="-5" dirty="0">
                <a:latin typeface="Corbel"/>
                <a:cs typeface="Corbel"/>
              </a:rPr>
              <a:t>New Jersey </a:t>
            </a:r>
            <a:r>
              <a:rPr sz="1600" spc="-10" dirty="0">
                <a:latin typeface="Corbel"/>
                <a:cs typeface="Corbel"/>
              </a:rPr>
              <a:t>students  </a:t>
            </a:r>
            <a:r>
              <a:rPr sz="1600" spc="-5" dirty="0">
                <a:latin typeface="Corbel"/>
                <a:cs typeface="Corbel"/>
              </a:rPr>
              <a:t>participated in the </a:t>
            </a:r>
            <a:r>
              <a:rPr sz="1600" spc="-35" dirty="0">
                <a:latin typeface="Corbel"/>
                <a:cs typeface="Corbel"/>
              </a:rPr>
              <a:t>PARCC </a:t>
            </a:r>
            <a:r>
              <a:rPr sz="1600" spc="-10" dirty="0">
                <a:latin typeface="Corbel"/>
                <a:cs typeface="Corbel"/>
              </a:rPr>
              <a:t>Algebra </a:t>
            </a:r>
            <a:r>
              <a:rPr sz="1600" spc="-5" dirty="0">
                <a:latin typeface="Corbel"/>
                <a:cs typeface="Corbel"/>
              </a:rPr>
              <a:t>1 assessment  while in middle school. Thus, </a:t>
            </a:r>
            <a:r>
              <a:rPr sz="1600" spc="-35" dirty="0">
                <a:latin typeface="Corbel"/>
                <a:cs typeface="Corbel"/>
              </a:rPr>
              <a:t>PARCC </a:t>
            </a:r>
            <a:r>
              <a:rPr sz="1600" spc="-5" dirty="0">
                <a:latin typeface="Corbel"/>
                <a:cs typeface="Corbel"/>
              </a:rPr>
              <a:t>Math 8  </a:t>
            </a:r>
            <a:r>
              <a:rPr sz="1600" spc="-10" dirty="0">
                <a:latin typeface="Corbel"/>
                <a:cs typeface="Corbel"/>
              </a:rPr>
              <a:t>outcomes </a:t>
            </a:r>
            <a:r>
              <a:rPr sz="1600" spc="-5" dirty="0">
                <a:latin typeface="Corbel"/>
                <a:cs typeface="Corbel"/>
              </a:rPr>
              <a:t>are </a:t>
            </a:r>
            <a:r>
              <a:rPr sz="1600" spc="-10" dirty="0">
                <a:latin typeface="Corbel"/>
                <a:cs typeface="Corbel"/>
              </a:rPr>
              <a:t>not </a:t>
            </a:r>
            <a:r>
              <a:rPr sz="1600" spc="-5" dirty="0">
                <a:latin typeface="Corbel"/>
                <a:cs typeface="Corbel"/>
              </a:rPr>
              <a:t>representative of grade 8  performance as a</a:t>
            </a:r>
            <a:r>
              <a:rPr sz="1600" spc="10" dirty="0">
                <a:latin typeface="Corbel"/>
                <a:cs typeface="Corbel"/>
              </a:rPr>
              <a:t> </a:t>
            </a:r>
            <a:r>
              <a:rPr sz="1600" spc="-5" dirty="0">
                <a:latin typeface="Corbel"/>
                <a:cs typeface="Corbel"/>
              </a:rPr>
              <a:t>whole.</a:t>
            </a:r>
            <a:endParaRPr sz="1600" dirty="0">
              <a:latin typeface="Corbel"/>
              <a:cs typeface="Corbe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7966" y="4316476"/>
            <a:ext cx="52408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Algebra I results remained steady districtwide</a:t>
            </a:r>
          </a:p>
          <a:p>
            <a:r>
              <a:rPr lang="en-US" dirty="0"/>
              <a:t>The gap between black and white subgroup</a:t>
            </a:r>
          </a:p>
          <a:p>
            <a:r>
              <a:rPr lang="en-US" dirty="0" smtClean="0"/>
              <a:t>increased </a:t>
            </a:r>
            <a:r>
              <a:rPr lang="en-US" dirty="0"/>
              <a:t>from </a:t>
            </a:r>
            <a:r>
              <a:rPr lang="en-US" dirty="0" smtClean="0"/>
              <a:t>53% to 57%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29399"/>
            <a:ext cx="1124712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07008" y="6629399"/>
            <a:ext cx="7936992" cy="228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57655" y="381000"/>
            <a:ext cx="7028815" cy="925894"/>
          </a:xfrm>
          <a:prstGeom prst="rect">
            <a:avLst/>
          </a:prstGeom>
          <a:solidFill>
            <a:srgbClr val="B8CDE4"/>
          </a:solidFill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3525"/>
              </a:lnSpc>
            </a:pPr>
            <a:r>
              <a:rPr sz="3100" spc="-20" dirty="0" smtClean="0">
                <a:solidFill>
                  <a:srgbClr val="4F81BC"/>
                </a:solidFill>
                <a:latin typeface="Corbel"/>
                <a:cs typeface="Corbel"/>
              </a:rPr>
              <a:t>201</a:t>
            </a:r>
            <a:r>
              <a:rPr lang="en-US" sz="3100" spc="-20" dirty="0">
                <a:solidFill>
                  <a:srgbClr val="4F81BC"/>
                </a:solidFill>
                <a:latin typeface="Corbel"/>
                <a:cs typeface="Corbel"/>
              </a:rPr>
              <a:t>8</a:t>
            </a:r>
            <a:r>
              <a:rPr sz="3100" spc="-20" dirty="0" smtClean="0">
                <a:solidFill>
                  <a:srgbClr val="4F81BC"/>
                </a:solidFill>
                <a:latin typeface="Corbel"/>
                <a:cs typeface="Corbel"/>
              </a:rPr>
              <a:t> </a:t>
            </a:r>
            <a:r>
              <a:rPr sz="3100" spc="-60" dirty="0">
                <a:solidFill>
                  <a:srgbClr val="4F81BC"/>
                </a:solidFill>
                <a:latin typeface="Corbel"/>
                <a:cs typeface="Corbel"/>
              </a:rPr>
              <a:t>PARCC</a:t>
            </a:r>
            <a:r>
              <a:rPr sz="3100" spc="-170" dirty="0">
                <a:solidFill>
                  <a:srgbClr val="4F81BC"/>
                </a:solidFill>
                <a:latin typeface="Corbel"/>
                <a:cs typeface="Corbel"/>
              </a:rPr>
              <a:t> </a:t>
            </a:r>
            <a:r>
              <a:rPr sz="3100" spc="-5" dirty="0">
                <a:solidFill>
                  <a:srgbClr val="4F81BC"/>
                </a:solidFill>
                <a:latin typeface="Corbel"/>
                <a:cs typeface="Corbel"/>
              </a:rPr>
              <a:t>Outcomes</a:t>
            </a:r>
            <a:endParaRPr sz="3100" dirty="0">
              <a:latin typeface="Corbel"/>
              <a:cs typeface="Corbel"/>
            </a:endParaRPr>
          </a:p>
          <a:p>
            <a:pPr marL="91440">
              <a:lnSpc>
                <a:spcPct val="100000"/>
              </a:lnSpc>
            </a:pPr>
            <a:r>
              <a:rPr sz="3100" spc="-10" dirty="0">
                <a:solidFill>
                  <a:srgbClr val="4F81BC"/>
                </a:solidFill>
                <a:latin typeface="Corbel"/>
                <a:cs typeface="Corbel"/>
              </a:rPr>
              <a:t>Mathematics</a:t>
            </a:r>
            <a:endParaRPr sz="3100" dirty="0">
              <a:latin typeface="Corbel"/>
              <a:cs typeface="Corbe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597012"/>
              </p:ext>
            </p:extLst>
          </p:nvPr>
        </p:nvGraphicFramePr>
        <p:xfrm>
          <a:off x="374650" y="1712976"/>
          <a:ext cx="8407399" cy="2603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0351"/>
                <a:gridCol w="874649"/>
                <a:gridCol w="838200"/>
                <a:gridCol w="838200"/>
                <a:gridCol w="1066800"/>
                <a:gridCol w="1066800"/>
                <a:gridCol w="1066800"/>
                <a:gridCol w="872998"/>
                <a:gridCol w="752601"/>
              </a:tblGrid>
              <a:tr h="5588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GEO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38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9539" marR="123825" indent="127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Count of 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Valid</a:t>
                      </a:r>
                      <a:r>
                        <a:rPr sz="1100" b="1" spc="-8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Test 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Scores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60655" marR="151130" indent="15240" algn="just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Not Yet 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Meeting  (Level</a:t>
                      </a:r>
                      <a:r>
                        <a:rPr sz="1100" b="1" spc="-8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1)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60655" marR="151765" indent="-1905" algn="just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Pa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rti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all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y 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Meeting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2)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0175" marR="123825" indent="635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Approaching 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Expec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tations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3)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0810" marR="123189" indent="-127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Meeting 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Expec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tations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61290" marR="151765" indent="-635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Exceeding  Expec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tation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5)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District</a:t>
                      </a:r>
                      <a:r>
                        <a:rPr sz="1100" b="1" spc="-1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100">
                        <a:latin typeface="Corbel"/>
                        <a:cs typeface="Corbel"/>
                      </a:endParaRPr>
                    </a:p>
                    <a:p>
                      <a:pPr marL="130810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&gt;=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Level</a:t>
                      </a:r>
                      <a:r>
                        <a:rPr sz="1100" b="1" spc="-10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NJ %</a:t>
                      </a:r>
                      <a:r>
                        <a:rPr sz="1100" b="1" spc="-1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&gt;=</a:t>
                      </a:r>
                      <a:endParaRPr sz="1100">
                        <a:latin typeface="Corbel"/>
                        <a:cs typeface="Corbel"/>
                      </a:endParaRPr>
                    </a:p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Level</a:t>
                      </a:r>
                      <a:r>
                        <a:rPr sz="1100" b="1" spc="-9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400" b="1" spc="-20" dirty="0">
                          <a:latin typeface="Corbel"/>
                          <a:cs typeface="Corbel"/>
                        </a:rPr>
                        <a:t>Total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2385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b="0" dirty="0" smtClean="0">
                          <a:latin typeface="Corbel"/>
                          <a:cs typeface="Corbel"/>
                        </a:rPr>
                        <a:t>505</a:t>
                      </a:r>
                      <a:endParaRPr sz="1800" b="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b="0" dirty="0" smtClean="0">
                          <a:latin typeface="Corbel"/>
                          <a:cs typeface="Corbel"/>
                        </a:rPr>
                        <a:t>4.6%</a:t>
                      </a:r>
                      <a:endParaRPr sz="1800" b="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b="0" dirty="0" smtClean="0">
                          <a:latin typeface="Corbel"/>
                          <a:cs typeface="Corbel"/>
                        </a:rPr>
                        <a:t>16.6%</a:t>
                      </a:r>
                      <a:endParaRPr sz="1800" b="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b="0" dirty="0" smtClean="0">
                          <a:latin typeface="Corbel"/>
                          <a:cs typeface="Corbel"/>
                        </a:rPr>
                        <a:t>26.1%</a:t>
                      </a:r>
                      <a:endParaRPr sz="1800" b="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b="0" dirty="0" smtClean="0">
                          <a:latin typeface="Corbel"/>
                          <a:cs typeface="Corbel"/>
                        </a:rPr>
                        <a:t>48.1%</a:t>
                      </a:r>
                      <a:endParaRPr sz="1800" b="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b="0" dirty="0" smtClean="0">
                          <a:latin typeface="Corbel"/>
                          <a:cs typeface="Corbel"/>
                        </a:rPr>
                        <a:t>4.6%</a:t>
                      </a:r>
                      <a:endParaRPr sz="1800" b="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cs typeface="Corbel"/>
                        </a:rPr>
                        <a:t>52.7%</a:t>
                      </a:r>
                      <a:endParaRPr sz="1800" b="1" dirty="0">
                        <a:solidFill>
                          <a:schemeClr val="tx1"/>
                        </a:solidFill>
                        <a:latin typeface="Corbel" panose="020B0503020204020204" pitchFamily="34" charset="0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dirty="0" smtClean="0">
                          <a:latin typeface="Corbel" panose="020B0503020204020204" pitchFamily="34" charset="0"/>
                          <a:cs typeface="Times New Roman"/>
                        </a:rPr>
                        <a:t>29.5%</a:t>
                      </a:r>
                      <a:endParaRPr sz="1800" b="1" dirty="0">
                        <a:latin typeface="Corbel" panose="020B0503020204020204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n-US" sz="1400" b="1" spc="-5" dirty="0" smtClean="0">
                          <a:latin typeface="Corbel"/>
                          <a:cs typeface="Corbel"/>
                        </a:rPr>
                        <a:t>Black</a:t>
                      </a:r>
                      <a:endParaRPr sz="1400" dirty="0">
                        <a:latin typeface="Corbel"/>
                        <a:cs typeface="Corbel"/>
                      </a:endParaRPr>
                    </a:p>
                  </a:txBody>
                  <a:tcPr marL="0" marR="0" marT="609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3302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0" dirty="0" smtClean="0">
                          <a:latin typeface="Corbel"/>
                          <a:cs typeface="Corbel"/>
                        </a:rPr>
                        <a:t>172</a:t>
                      </a:r>
                      <a:endParaRPr sz="1800" b="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0" dirty="0" smtClean="0">
                          <a:latin typeface="Corbel"/>
                          <a:cs typeface="Corbel"/>
                        </a:rPr>
                        <a:t>11.6%</a:t>
                      </a:r>
                      <a:endParaRPr sz="1800" b="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0" dirty="0" smtClean="0">
                          <a:latin typeface="Corbel"/>
                          <a:cs typeface="Corbel"/>
                        </a:rPr>
                        <a:t>33.1%</a:t>
                      </a:r>
                      <a:endParaRPr sz="1800" b="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0" dirty="0" smtClean="0">
                          <a:latin typeface="Corbel"/>
                          <a:cs typeface="Corbel"/>
                        </a:rPr>
                        <a:t>34.3%</a:t>
                      </a:r>
                      <a:endParaRPr sz="1800" b="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0" dirty="0" smtClean="0">
                          <a:latin typeface="Corbel"/>
                          <a:cs typeface="Corbel"/>
                        </a:rPr>
                        <a:t>20.9%</a:t>
                      </a:r>
                      <a:endParaRPr sz="1800" b="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0" dirty="0" smtClean="0">
                          <a:latin typeface="Corbel"/>
                          <a:cs typeface="Corbel"/>
                        </a:rPr>
                        <a:t>0.0%</a:t>
                      </a:r>
                      <a:endParaRPr sz="1800" b="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20.9%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n-US" sz="1400" b="1" dirty="0" smtClean="0">
                          <a:latin typeface="Corbel"/>
                          <a:cs typeface="Corbel"/>
                        </a:rPr>
                        <a:t>White</a:t>
                      </a:r>
                      <a:endParaRPr sz="1400" b="1" dirty="0">
                        <a:latin typeface="Corbel"/>
                        <a:cs typeface="Corbel"/>
                      </a:endParaRPr>
                    </a:p>
                  </a:txBody>
                  <a:tcPr marL="0" marR="0" marT="609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257</a:t>
                      </a:r>
                      <a:endParaRPr lang="en-US" b="0" dirty="0"/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1.2%</a:t>
                      </a:r>
                      <a:endParaRPr lang="en-US" b="0" dirty="0"/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5.8%</a:t>
                      </a:r>
                      <a:endParaRPr lang="en-US" b="0" dirty="0"/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22.2%</a:t>
                      </a:r>
                      <a:endParaRPr lang="en-US" b="0" dirty="0"/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64.6%</a:t>
                      </a:r>
                      <a:endParaRPr lang="en-US" b="0" dirty="0"/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6.2%</a:t>
                      </a:r>
                      <a:endParaRPr lang="en-US" b="0" dirty="0"/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70.8%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Special</a:t>
                      </a:r>
                      <a:endParaRPr sz="1400">
                        <a:latin typeface="Corbel"/>
                        <a:cs typeface="Corbel"/>
                      </a:endParaRPr>
                    </a:p>
                    <a:p>
                      <a:pPr marL="124460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orbel"/>
                          <a:cs typeface="Corbel"/>
                        </a:rPr>
                        <a:t>Ed.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54330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b="0" dirty="0" smtClean="0">
                          <a:latin typeface="Corbel"/>
                          <a:cs typeface="Corbel"/>
                        </a:rPr>
                        <a:t>63</a:t>
                      </a:r>
                      <a:endParaRPr sz="1800" b="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b="0" dirty="0" smtClean="0">
                          <a:latin typeface="Corbel"/>
                          <a:cs typeface="Corbel"/>
                        </a:rPr>
                        <a:t>22.2%</a:t>
                      </a:r>
                      <a:endParaRPr sz="1800" b="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b="0" dirty="0" smtClean="0">
                          <a:latin typeface="Corbel"/>
                          <a:cs typeface="Corbel"/>
                        </a:rPr>
                        <a:t>49.2%</a:t>
                      </a:r>
                      <a:endParaRPr sz="1800" b="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b="0" dirty="0" smtClean="0">
                          <a:latin typeface="Corbel"/>
                          <a:cs typeface="Corbel"/>
                        </a:rPr>
                        <a:t>17.5%</a:t>
                      </a:r>
                      <a:endParaRPr sz="1800" b="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b="0" dirty="0" smtClean="0">
                          <a:latin typeface="Corbel"/>
                          <a:cs typeface="Corbel"/>
                        </a:rPr>
                        <a:t>11.1%</a:t>
                      </a:r>
                      <a:endParaRPr sz="1800" b="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b="0" dirty="0" smtClean="0">
                          <a:latin typeface="Corbel"/>
                          <a:cs typeface="Corbel"/>
                        </a:rPr>
                        <a:t>0.0%</a:t>
                      </a:r>
                      <a:endParaRPr sz="1800" b="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11.1%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124460" marR="12065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400" b="1" spc="-5" dirty="0">
                          <a:latin typeface="Corbel"/>
                          <a:cs typeface="Corbel"/>
                        </a:rPr>
                        <a:t>Econ.  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Disad</a:t>
                      </a:r>
                      <a:r>
                        <a:rPr sz="1400" b="1" spc="-10" dirty="0">
                          <a:latin typeface="Corbel"/>
                          <a:cs typeface="Corbel"/>
                        </a:rPr>
                        <a:t>v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an.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b="0" dirty="0" smtClean="0">
                          <a:latin typeface="Corbel"/>
                          <a:cs typeface="Corbel"/>
                        </a:rPr>
                        <a:t>80</a:t>
                      </a:r>
                      <a:endParaRPr sz="1800" b="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b="0" dirty="0" smtClean="0">
                          <a:latin typeface="Corbel"/>
                          <a:cs typeface="Corbel"/>
                        </a:rPr>
                        <a:t>6.3%</a:t>
                      </a:r>
                      <a:endParaRPr sz="1800" b="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b="0" dirty="0" smtClean="0">
                          <a:latin typeface="Corbel"/>
                          <a:cs typeface="Corbel"/>
                        </a:rPr>
                        <a:t>43.8%</a:t>
                      </a:r>
                      <a:endParaRPr sz="1800" b="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b="0" dirty="0" smtClean="0">
                          <a:latin typeface="Corbel"/>
                          <a:cs typeface="Corbel"/>
                        </a:rPr>
                        <a:t>37.5%</a:t>
                      </a:r>
                      <a:endParaRPr sz="1800" b="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b="0" dirty="0" smtClean="0">
                          <a:latin typeface="Corbel"/>
                          <a:cs typeface="Corbel"/>
                        </a:rPr>
                        <a:t>12.5%</a:t>
                      </a:r>
                      <a:endParaRPr sz="1800" b="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b="0" dirty="0" smtClean="0">
                          <a:latin typeface="Corbel"/>
                          <a:cs typeface="Corbel"/>
                        </a:rPr>
                        <a:t>0.0%</a:t>
                      </a:r>
                      <a:endParaRPr sz="1800" b="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12.5%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779640"/>
              </p:ext>
            </p:extLst>
          </p:nvPr>
        </p:nvGraphicFramePr>
        <p:xfrm>
          <a:off x="5708650" y="4489450"/>
          <a:ext cx="2344166" cy="2322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/>
                <a:gridCol w="896366"/>
              </a:tblGrid>
              <a:tr h="3937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800" b="1" spc="-15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201</a:t>
                      </a:r>
                      <a:r>
                        <a:rPr lang="en-US" sz="1800" b="1" spc="-15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7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District</a:t>
                      </a:r>
                      <a:r>
                        <a:rPr sz="1100" b="1" spc="-1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100">
                        <a:latin typeface="Corbel"/>
                        <a:cs typeface="Corbel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&gt;=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Level</a:t>
                      </a:r>
                      <a:r>
                        <a:rPr sz="1100" b="1" spc="-10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400" b="1" spc="-20" dirty="0">
                          <a:latin typeface="Corbel"/>
                          <a:cs typeface="Corbel"/>
                        </a:rPr>
                        <a:t>Total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b="1" spc="-15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cs typeface="Corbel"/>
                        </a:rPr>
                        <a:t>53</a:t>
                      </a:r>
                      <a:r>
                        <a:rPr sz="1800" b="1" spc="-15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cs typeface="Corbel"/>
                        </a:rPr>
                        <a:t>.7</a:t>
                      </a:r>
                      <a:r>
                        <a:rPr sz="1800" b="1" spc="-15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cs typeface="Corbel"/>
                        </a:rPr>
                        <a:t>%</a:t>
                      </a:r>
                      <a:endParaRPr sz="1800" b="1" dirty="0">
                        <a:solidFill>
                          <a:schemeClr val="tx1"/>
                        </a:solidFill>
                        <a:latin typeface="Corbel" panose="020B0503020204020204" pitchFamily="34" charset="0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en-US" sz="1400" b="1" spc="-5" dirty="0" smtClean="0">
                          <a:latin typeface="Corbel"/>
                          <a:cs typeface="Corbel"/>
                        </a:rPr>
                        <a:t>Black</a:t>
                      </a:r>
                      <a:endParaRPr sz="1400" dirty="0">
                        <a:latin typeface="Corbel"/>
                        <a:cs typeface="Corbe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20.0%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en-US" sz="1400" b="1" dirty="0" smtClean="0">
                          <a:latin typeface="Corbel"/>
                          <a:cs typeface="Corbel"/>
                        </a:rPr>
                        <a:t>White</a:t>
                      </a:r>
                      <a:endParaRPr sz="1400" b="1" dirty="0">
                        <a:latin typeface="Corbel"/>
                        <a:cs typeface="Corbe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  76.5%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Special</a:t>
                      </a:r>
                      <a:r>
                        <a:rPr sz="1400" b="1" spc="-1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b="1" spc="-5" dirty="0">
                          <a:latin typeface="Corbel"/>
                          <a:cs typeface="Corbel"/>
                        </a:rPr>
                        <a:t>Ed.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31.0%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125095" marR="5378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b="1" spc="-5" dirty="0">
                          <a:latin typeface="Corbel"/>
                          <a:cs typeface="Corbel"/>
                        </a:rPr>
                        <a:t>Econ.  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Disad</a:t>
                      </a:r>
                      <a:r>
                        <a:rPr sz="1400" b="1" spc="-10" dirty="0">
                          <a:latin typeface="Corbel"/>
                          <a:cs typeface="Corbel"/>
                        </a:rPr>
                        <a:t>v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a</a:t>
                      </a:r>
                      <a:r>
                        <a:rPr sz="1400" b="1" spc="-5" dirty="0">
                          <a:latin typeface="Corbel"/>
                          <a:cs typeface="Corbel"/>
                        </a:rPr>
                        <a:t>n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b="1" spc="-5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24.5</a:t>
                      </a:r>
                      <a:r>
                        <a:rPr sz="1800" b="1" spc="-5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8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70939" y="4648200"/>
            <a:ext cx="49466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Geometry  results remained steady for all subgroups.</a:t>
            </a:r>
          </a:p>
          <a:p>
            <a:r>
              <a:rPr lang="en-US" dirty="0"/>
              <a:t>The gap between black and white subgroup</a:t>
            </a:r>
          </a:p>
          <a:p>
            <a:r>
              <a:rPr lang="en-US" dirty="0" smtClean="0"/>
              <a:t>decreased </a:t>
            </a:r>
            <a:r>
              <a:rPr lang="en-US" dirty="0"/>
              <a:t>from </a:t>
            </a:r>
            <a:r>
              <a:rPr lang="en-US" dirty="0" smtClean="0"/>
              <a:t>57% to 50%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29399"/>
            <a:ext cx="1124712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07008" y="6629399"/>
            <a:ext cx="7936992" cy="228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57655" y="381000"/>
            <a:ext cx="7028815" cy="925894"/>
          </a:xfrm>
          <a:prstGeom prst="rect">
            <a:avLst/>
          </a:prstGeom>
          <a:solidFill>
            <a:srgbClr val="B8CDE4"/>
          </a:solidFill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3525"/>
              </a:lnSpc>
            </a:pPr>
            <a:r>
              <a:rPr sz="3100" spc="-20" dirty="0" smtClean="0">
                <a:solidFill>
                  <a:srgbClr val="4F81BC"/>
                </a:solidFill>
                <a:latin typeface="Corbel"/>
                <a:cs typeface="Corbel"/>
              </a:rPr>
              <a:t>201</a:t>
            </a:r>
            <a:r>
              <a:rPr lang="en-US" sz="3100" spc="-20" dirty="0">
                <a:solidFill>
                  <a:srgbClr val="4F81BC"/>
                </a:solidFill>
                <a:latin typeface="Corbel"/>
                <a:cs typeface="Corbel"/>
              </a:rPr>
              <a:t>8</a:t>
            </a:r>
            <a:r>
              <a:rPr sz="3100" spc="-20" dirty="0" smtClean="0">
                <a:solidFill>
                  <a:srgbClr val="4F81BC"/>
                </a:solidFill>
                <a:latin typeface="Corbel"/>
                <a:cs typeface="Corbel"/>
              </a:rPr>
              <a:t> </a:t>
            </a:r>
            <a:r>
              <a:rPr sz="3100" spc="-60" dirty="0">
                <a:solidFill>
                  <a:srgbClr val="4F81BC"/>
                </a:solidFill>
                <a:latin typeface="Corbel"/>
                <a:cs typeface="Corbel"/>
              </a:rPr>
              <a:t>PARCC</a:t>
            </a:r>
            <a:r>
              <a:rPr sz="3100" spc="-170" dirty="0">
                <a:solidFill>
                  <a:srgbClr val="4F81BC"/>
                </a:solidFill>
                <a:latin typeface="Corbel"/>
                <a:cs typeface="Corbel"/>
              </a:rPr>
              <a:t> </a:t>
            </a:r>
            <a:r>
              <a:rPr sz="3100" spc="-5" dirty="0">
                <a:solidFill>
                  <a:srgbClr val="4F81BC"/>
                </a:solidFill>
                <a:latin typeface="Corbel"/>
                <a:cs typeface="Corbel"/>
              </a:rPr>
              <a:t>Outcomes</a:t>
            </a:r>
            <a:endParaRPr sz="3100" dirty="0">
              <a:latin typeface="Corbel"/>
              <a:cs typeface="Corbel"/>
            </a:endParaRPr>
          </a:p>
          <a:p>
            <a:pPr marL="91440">
              <a:lnSpc>
                <a:spcPct val="100000"/>
              </a:lnSpc>
            </a:pPr>
            <a:r>
              <a:rPr sz="3100" spc="-10" dirty="0">
                <a:solidFill>
                  <a:srgbClr val="4F81BC"/>
                </a:solidFill>
                <a:latin typeface="Corbel"/>
                <a:cs typeface="Corbel"/>
              </a:rPr>
              <a:t>Mathematics</a:t>
            </a:r>
            <a:endParaRPr sz="3100" dirty="0">
              <a:latin typeface="Corbel"/>
              <a:cs typeface="Corbe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277871"/>
              </p:ext>
            </p:extLst>
          </p:nvPr>
        </p:nvGraphicFramePr>
        <p:xfrm>
          <a:off x="374650" y="1712976"/>
          <a:ext cx="8407399" cy="2603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0351"/>
                <a:gridCol w="874649"/>
                <a:gridCol w="838200"/>
                <a:gridCol w="838200"/>
                <a:gridCol w="1066800"/>
                <a:gridCol w="1066800"/>
                <a:gridCol w="1066800"/>
                <a:gridCol w="872998"/>
                <a:gridCol w="752601"/>
              </a:tblGrid>
              <a:tr h="5588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ALG</a:t>
                      </a:r>
                      <a:r>
                        <a:rPr sz="1800" b="1" spc="-9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4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02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38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9539" marR="123825" indent="127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Count of 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Valid</a:t>
                      </a:r>
                      <a:r>
                        <a:rPr sz="1100" b="1" spc="-8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Test 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Scores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60655" marR="151130" indent="15240" algn="just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Not Yet 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Meeting  (Level</a:t>
                      </a:r>
                      <a:r>
                        <a:rPr sz="1100" b="1" spc="-8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1)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60655" marR="151765" indent="-1905" algn="just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Pa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rti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all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y 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Meeting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2)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0175" marR="123825" indent="635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Approaching 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Expec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tations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3)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0810" marR="123189" indent="-127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Meeting 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Expec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tations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61290" marR="151765" indent="-635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Exceeding  Expec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tation  (Level</a:t>
                      </a:r>
                      <a:r>
                        <a:rPr sz="11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5)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District</a:t>
                      </a:r>
                      <a:r>
                        <a:rPr sz="1100" b="1" spc="-1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100">
                        <a:latin typeface="Corbel"/>
                        <a:cs typeface="Corbel"/>
                      </a:endParaRPr>
                    </a:p>
                    <a:p>
                      <a:pPr marL="130810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&gt;=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Level</a:t>
                      </a:r>
                      <a:r>
                        <a:rPr sz="1100" b="1" spc="-10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NJ %</a:t>
                      </a:r>
                      <a:r>
                        <a:rPr sz="1100" b="1" spc="-1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&gt;=</a:t>
                      </a:r>
                      <a:endParaRPr sz="1100">
                        <a:latin typeface="Corbel"/>
                        <a:cs typeface="Corbel"/>
                      </a:endParaRPr>
                    </a:p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Level</a:t>
                      </a:r>
                      <a:r>
                        <a:rPr sz="1100" b="1" spc="-9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400" b="1" spc="-20" dirty="0">
                          <a:latin typeface="Corbel"/>
                          <a:cs typeface="Corbel"/>
                        </a:rPr>
                        <a:t>Total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1940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229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10.5%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13.1%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22.7%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46.7%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7.0%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cs typeface="Corbel"/>
                        </a:rPr>
                        <a:t>53.7%</a:t>
                      </a:r>
                      <a:endParaRPr sz="1800" b="1" dirty="0">
                        <a:solidFill>
                          <a:schemeClr val="tx1"/>
                        </a:solidFill>
                        <a:latin typeface="Corbel" panose="020B0503020204020204" pitchFamily="34" charset="0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cs typeface="Times New Roman"/>
                        </a:rPr>
                        <a:t>28.6%</a:t>
                      </a:r>
                      <a:endParaRPr sz="1800" b="1" dirty="0">
                        <a:solidFill>
                          <a:schemeClr val="tx1"/>
                        </a:solidFill>
                        <a:latin typeface="Corbel" panose="020B0503020204020204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n-US" sz="1400" b="1" spc="-5" dirty="0" smtClean="0">
                          <a:latin typeface="Corbel"/>
                          <a:cs typeface="Corbel"/>
                        </a:rPr>
                        <a:t>Black</a:t>
                      </a:r>
                      <a:endParaRPr sz="1400" dirty="0">
                        <a:latin typeface="Corbel"/>
                        <a:cs typeface="Corbel"/>
                      </a:endParaRPr>
                    </a:p>
                  </a:txBody>
                  <a:tcPr marL="0" marR="0" marT="609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32385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67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26.9%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29.9%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32.8%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10.4%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0.0%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dirty="0" smtClean="0">
                          <a:latin typeface="Corbel"/>
                          <a:cs typeface="Corbel"/>
                        </a:rPr>
                        <a:t>10.4%</a:t>
                      </a:r>
                      <a:endParaRPr sz="1800" b="1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n-US" sz="1400" b="1" dirty="0" smtClean="0">
                          <a:latin typeface="Corbel"/>
                          <a:cs typeface="Corbel"/>
                        </a:rPr>
                        <a:t>White</a:t>
                      </a:r>
                      <a:endParaRPr sz="1400" b="1" dirty="0">
                        <a:latin typeface="Corbel"/>
                        <a:cs typeface="Corbel"/>
                      </a:endParaRPr>
                    </a:p>
                  </a:txBody>
                  <a:tcPr marL="0" marR="0" marT="609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32385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134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3.0%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3.7%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16.4%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66.4%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10.4%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dirty="0" smtClean="0">
                          <a:latin typeface="Corbel"/>
                          <a:cs typeface="Corbel"/>
                        </a:rPr>
                        <a:t>76.9%</a:t>
                      </a:r>
                      <a:endParaRPr sz="1800" b="1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Special</a:t>
                      </a:r>
                      <a:endParaRPr sz="1400">
                        <a:latin typeface="Corbel"/>
                        <a:cs typeface="Corbel"/>
                      </a:endParaRPr>
                    </a:p>
                    <a:p>
                      <a:pPr marL="124460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orbel"/>
                          <a:cs typeface="Corbel"/>
                        </a:rPr>
                        <a:t>Ed.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54330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--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--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--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--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--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--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800" b="1" dirty="0" smtClean="0">
                          <a:latin typeface="Corbel"/>
                          <a:cs typeface="Corbel"/>
                        </a:rPr>
                        <a:t>--</a:t>
                      </a:r>
                      <a:endParaRPr sz="1800" b="1" dirty="0">
                        <a:latin typeface="Corbel"/>
                        <a:cs typeface="Corbe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124460" marR="12065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400" b="1" spc="-5" dirty="0">
                          <a:latin typeface="Corbel"/>
                          <a:cs typeface="Corbel"/>
                        </a:rPr>
                        <a:t>Econ.  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Disad</a:t>
                      </a:r>
                      <a:r>
                        <a:rPr sz="1400" b="1" spc="-10" dirty="0">
                          <a:latin typeface="Corbel"/>
                          <a:cs typeface="Corbel"/>
                        </a:rPr>
                        <a:t>v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an.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319405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34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32.4%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26.5%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29.4%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11.8%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dirty="0" smtClean="0">
                          <a:latin typeface="Corbel"/>
                          <a:cs typeface="Corbel"/>
                        </a:rPr>
                        <a:t>0.0%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n-US" sz="1800" b="1" dirty="0" smtClean="0">
                          <a:latin typeface="Corbel"/>
                          <a:cs typeface="Corbel"/>
                        </a:rPr>
                        <a:t>11.8%</a:t>
                      </a:r>
                      <a:endParaRPr sz="1800" b="1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101652"/>
              </p:ext>
            </p:extLst>
          </p:nvPr>
        </p:nvGraphicFramePr>
        <p:xfrm>
          <a:off x="5708650" y="4489450"/>
          <a:ext cx="2344166" cy="2322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/>
                <a:gridCol w="896366"/>
              </a:tblGrid>
              <a:tr h="3937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800" b="1" spc="-15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201</a:t>
                      </a:r>
                      <a:r>
                        <a:rPr lang="en-US" sz="1800" b="1" spc="-15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7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District</a:t>
                      </a:r>
                      <a:r>
                        <a:rPr sz="1100" b="1" spc="-1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%</a:t>
                      </a:r>
                      <a:endParaRPr sz="1100">
                        <a:latin typeface="Corbel"/>
                        <a:cs typeface="Corbel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&gt;=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Level</a:t>
                      </a:r>
                      <a:r>
                        <a:rPr sz="1100" b="1" spc="-10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400" b="1" spc="-20" dirty="0">
                          <a:latin typeface="Corbel"/>
                          <a:cs typeface="Corbel"/>
                        </a:rPr>
                        <a:t>Total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b="1" spc="-5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cs typeface="Corbel"/>
                        </a:rPr>
                        <a:t>60.3</a:t>
                      </a:r>
                      <a:r>
                        <a:rPr sz="1800" b="1" spc="-5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cs typeface="Corbel"/>
                        </a:rPr>
                        <a:t>%</a:t>
                      </a:r>
                      <a:endParaRPr sz="1800" b="1" dirty="0">
                        <a:solidFill>
                          <a:schemeClr val="tx1"/>
                        </a:solidFill>
                        <a:latin typeface="Corbel" panose="020B0503020204020204" pitchFamily="34" charset="0"/>
                        <a:cs typeface="Corbe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en-US" sz="1400" b="1" spc="-5" dirty="0" smtClean="0">
                          <a:latin typeface="Corbel"/>
                          <a:cs typeface="Corbel"/>
                        </a:rPr>
                        <a:t>Black</a:t>
                      </a:r>
                      <a:endParaRPr sz="1400" dirty="0">
                        <a:latin typeface="Corbel"/>
                        <a:cs typeface="Corbe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dirty="0" smtClean="0">
                          <a:latin typeface="Corbel"/>
                          <a:cs typeface="Corbel"/>
                        </a:rPr>
                        <a:t>16.4</a:t>
                      </a:r>
                      <a:r>
                        <a:rPr sz="1800" b="1" dirty="0" smtClean="0">
                          <a:latin typeface="Corbel"/>
                          <a:cs typeface="Corbel"/>
                        </a:rPr>
                        <a:t>%</a:t>
                      </a:r>
                      <a:endParaRPr sz="1800" b="1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en-US" sz="1400" b="1" dirty="0" smtClean="0">
                          <a:latin typeface="Corbel"/>
                          <a:cs typeface="Corbel"/>
                        </a:rPr>
                        <a:t>White</a:t>
                      </a:r>
                      <a:endParaRPr sz="1400" b="1" dirty="0">
                        <a:latin typeface="Corbel"/>
                        <a:cs typeface="Corbe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800" b="1" dirty="0" smtClean="0">
                          <a:latin typeface="Corbel"/>
                          <a:cs typeface="Corbel"/>
                        </a:rPr>
                        <a:t>82.1</a:t>
                      </a:r>
                      <a:endParaRPr sz="1800" b="1" dirty="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Special</a:t>
                      </a:r>
                      <a:r>
                        <a:rPr sz="1400" b="1" spc="-1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b="1" spc="-5" dirty="0">
                          <a:latin typeface="Corbel"/>
                          <a:cs typeface="Corbel"/>
                        </a:rPr>
                        <a:t>Ed.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800" b="1" dirty="0">
                          <a:latin typeface="Corbel"/>
                          <a:cs typeface="Corbel"/>
                        </a:rPr>
                        <a:t>--</a:t>
                      </a: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125095" marR="5378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b="1" spc="-5" dirty="0">
                          <a:latin typeface="Corbel"/>
                          <a:cs typeface="Corbel"/>
                        </a:rPr>
                        <a:t>Econ.  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Disad</a:t>
                      </a:r>
                      <a:r>
                        <a:rPr sz="1400" b="1" spc="-10" dirty="0">
                          <a:latin typeface="Corbel"/>
                          <a:cs typeface="Corbel"/>
                        </a:rPr>
                        <a:t>v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a</a:t>
                      </a:r>
                      <a:r>
                        <a:rPr sz="1400" b="1" spc="-5" dirty="0">
                          <a:latin typeface="Corbel"/>
                          <a:cs typeface="Corbel"/>
                        </a:rPr>
                        <a:t>n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800" b="1" spc="-5" dirty="0" smtClean="0">
                          <a:latin typeface="Corbel"/>
                          <a:cs typeface="Corbel"/>
                        </a:rPr>
                        <a:t>1</a:t>
                      </a:r>
                      <a:r>
                        <a:rPr lang="en-US" sz="1800" b="1" spc="-5" dirty="0" smtClean="0">
                          <a:latin typeface="Corbel"/>
                          <a:cs typeface="Corbel"/>
                        </a:rPr>
                        <a:t>9.4</a:t>
                      </a:r>
                      <a:r>
                        <a:rPr sz="1800" b="1" spc="-5" dirty="0" smtClean="0">
                          <a:latin typeface="Corbel"/>
                          <a:cs typeface="Corbel"/>
                        </a:rPr>
                        <a:t>%</a:t>
                      </a:r>
                      <a:endParaRPr sz="1800" b="1" dirty="0">
                        <a:latin typeface="Corbel"/>
                        <a:cs typeface="Corbel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62356" y="4572000"/>
            <a:ext cx="18760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-- less than 20 students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87350" y="5162472"/>
            <a:ext cx="49466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Algebra II results decreased from 60% to 54%.</a:t>
            </a:r>
          </a:p>
          <a:p>
            <a:r>
              <a:rPr lang="en-US" dirty="0"/>
              <a:t>The gap between black and white subgroup</a:t>
            </a:r>
          </a:p>
          <a:p>
            <a:r>
              <a:rPr lang="en-US" dirty="0"/>
              <a:t>r</a:t>
            </a:r>
            <a:r>
              <a:rPr lang="en-US" dirty="0" smtClean="0"/>
              <a:t>emained flat at 66%.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lang="en-US" smtClean="0"/>
              <a:t>37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0596078"/>
              </p:ext>
            </p:extLst>
          </p:nvPr>
        </p:nvGraphicFramePr>
        <p:xfrm>
          <a:off x="457200" y="1524000"/>
          <a:ext cx="79248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4572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Advanced Placement 2018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968358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lang="en-US" smtClean="0"/>
              <a:t>38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2879405"/>
              </p:ext>
            </p:extLst>
          </p:nvPr>
        </p:nvGraphicFramePr>
        <p:xfrm>
          <a:off x="457200" y="1219200"/>
          <a:ext cx="8229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49899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lang="en-US" smtClean="0"/>
              <a:t>39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4635888"/>
              </p:ext>
            </p:extLst>
          </p:nvPr>
        </p:nvGraphicFramePr>
        <p:xfrm>
          <a:off x="457200" y="1676400"/>
          <a:ext cx="8001000" cy="4176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609600" y="381000"/>
            <a:ext cx="7162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SOMSD does not have a requirement that students must sit for the exam if they take </a:t>
            </a:r>
            <a:r>
              <a:rPr lang="en-US" dirty="0" smtClean="0"/>
              <a:t>the an </a:t>
            </a:r>
            <a:r>
              <a:rPr lang="en-US" dirty="0"/>
              <a:t>AP course.  </a:t>
            </a:r>
          </a:p>
        </p:txBody>
      </p:sp>
    </p:spTree>
    <p:extLst>
      <p:ext uri="{BB962C8B-B14F-4D97-AF65-F5344CB8AC3E}">
        <p14:creationId xmlns:p14="http://schemas.microsoft.com/office/powerpoint/2010/main" val="2792449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661993"/>
          </a:xfrm>
        </p:spPr>
        <p:txBody>
          <a:bodyPr/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State Averages vs. SOMSD Averages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2881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lang="en-US" smtClean="0"/>
              <a:t>40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2096347"/>
              </p:ext>
            </p:extLst>
          </p:nvPr>
        </p:nvGraphicFramePr>
        <p:xfrm>
          <a:off x="381000" y="1676400"/>
          <a:ext cx="8077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6722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600200"/>
            <a:ext cx="7878253" cy="50768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5334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most grades SOMSD has a fewer % of students scoring level 1, 2 or 3, and a </a:t>
            </a:r>
            <a:r>
              <a:rPr lang="en-US" dirty="0" smtClean="0"/>
              <a:t>higher </a:t>
            </a:r>
            <a:r>
              <a:rPr lang="en-US" dirty="0"/>
              <a:t>% of students scoring 4 &amp;5.</a:t>
            </a:r>
          </a:p>
        </p:txBody>
      </p:sp>
    </p:spTree>
    <p:extLst>
      <p:ext uri="{BB962C8B-B14F-4D97-AF65-F5344CB8AC3E}">
        <p14:creationId xmlns:p14="http://schemas.microsoft.com/office/powerpoint/2010/main" val="2806443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lang="en-US" smtClean="0"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8243332" cy="49149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33400" y="641866"/>
            <a:ext cx="77411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Our middle school students met/exceeded the state average across all grade levels.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024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12213"/>
            <a:ext cx="8077200" cy="544578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5334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Many students in the 11</a:t>
            </a:r>
            <a:r>
              <a:rPr lang="en-US" baseline="30000" dirty="0" smtClean="0"/>
              <a:t>th</a:t>
            </a:r>
            <a:r>
              <a:rPr lang="en-US" dirty="0" smtClean="0"/>
              <a:t> grade students at CHS did not participate in the PARCC assessments.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952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lang="en-US" smtClean="0"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86" y="1295400"/>
            <a:ext cx="8505825" cy="467109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38200" y="152400"/>
            <a:ext cx="7162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trend continues in math (except 8</a:t>
            </a:r>
            <a:r>
              <a:rPr lang="en-US" baseline="30000" dirty="0"/>
              <a:t>th</a:t>
            </a:r>
            <a:r>
              <a:rPr lang="en-US" dirty="0"/>
              <a:t>) SOMSD has a fewer % of students scoring </a:t>
            </a:r>
            <a:r>
              <a:rPr lang="en-US" dirty="0" smtClean="0"/>
              <a:t>level </a:t>
            </a:r>
            <a:r>
              <a:rPr lang="en-US" dirty="0"/>
              <a:t>1, 2 or 3, and a higher % of students scoring 4 &amp;5.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990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lang="en-US" smtClean="0"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752600"/>
            <a:ext cx="8381936" cy="462896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38200" y="360909"/>
            <a:ext cx="7162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For 8</a:t>
            </a:r>
            <a:r>
              <a:rPr lang="en-US" baseline="30000" dirty="0"/>
              <a:t>th</a:t>
            </a:r>
            <a:r>
              <a:rPr lang="en-US" dirty="0"/>
              <a:t> grade, SOMSD has a higher % of students scoring level 1 and level 2 than the state </a:t>
            </a:r>
            <a:r>
              <a:rPr lang="en-US" dirty="0" smtClean="0"/>
              <a:t>average</a:t>
            </a:r>
            <a:r>
              <a:rPr lang="en-US" dirty="0"/>
              <a:t>.  This is not reflective of our 8</a:t>
            </a:r>
            <a:r>
              <a:rPr lang="en-US" baseline="30000" dirty="0"/>
              <a:t>th</a:t>
            </a:r>
            <a:r>
              <a:rPr lang="en-US" dirty="0"/>
              <a:t> grade class as it does not include 8</a:t>
            </a:r>
            <a:r>
              <a:rPr lang="en-US" baseline="30000" dirty="0"/>
              <a:t>th</a:t>
            </a:r>
            <a:r>
              <a:rPr lang="en-US" dirty="0"/>
              <a:t> graders </a:t>
            </a:r>
            <a:r>
              <a:rPr lang="en-US" dirty="0" smtClean="0"/>
              <a:t>taking Algebra </a:t>
            </a:r>
            <a:r>
              <a:rPr lang="en-US" dirty="0"/>
              <a:t>or Geometry. </a:t>
            </a:r>
          </a:p>
        </p:txBody>
      </p:sp>
    </p:spTree>
    <p:extLst>
      <p:ext uri="{BB962C8B-B14F-4D97-AF65-F5344CB8AC3E}">
        <p14:creationId xmlns:p14="http://schemas.microsoft.com/office/powerpoint/2010/main" val="2296838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4914</TotalTime>
  <Words>4022</Words>
  <Application>Microsoft Office PowerPoint</Application>
  <PresentationFormat>On-screen Show (4:3)</PresentationFormat>
  <Paragraphs>1368</Paragraphs>
  <Slides>40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PARCC Results Spring 2018 Administration </vt:lpstr>
      <vt:lpstr>NEW JERSEY’S STATEWIDE  ASSESSMENT PROGRAM</vt:lpstr>
      <vt:lpstr> PARCC PERFORMANCE LEVELS</vt:lpstr>
      <vt:lpstr>State Averages vs. SOMSD Averages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District Highlights</vt:lpstr>
      <vt:lpstr>PARCC SCORES by SUBGROUPS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Bari Erlichson</dc:creator>
  <cp:lastModifiedBy>Kalisha Morgan</cp:lastModifiedBy>
  <cp:revision>192</cp:revision>
  <cp:lastPrinted>2018-08-14T13:34:18Z</cp:lastPrinted>
  <dcterms:created xsi:type="dcterms:W3CDTF">2017-09-10T11:01:34Z</dcterms:created>
  <dcterms:modified xsi:type="dcterms:W3CDTF">2018-09-17T16:42:34Z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2017-08-31T00:00:00Z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2017-09-10T00:00:00Z</vt:filetime>
  </property>
</Properties>
</file>